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media/image23.jpg" ContentType="image/jpeg"/>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media/image42.JPG" ContentType="image/jpeg"/>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media/image67.JPG" ContentType="image/jpeg"/>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2"/>
  </p:notesMasterIdLst>
  <p:handoutMasterIdLst>
    <p:handoutMasterId r:id="rId153"/>
  </p:handoutMasterIdLst>
  <p:sldIdLst>
    <p:sldId id="331" r:id="rId4"/>
    <p:sldId id="442" r:id="rId5"/>
    <p:sldId id="472" r:id="rId6"/>
    <p:sldId id="477" r:id="rId7"/>
    <p:sldId id="473" r:id="rId8"/>
    <p:sldId id="479" r:id="rId9"/>
    <p:sldId id="480" r:id="rId10"/>
    <p:sldId id="478" r:id="rId11"/>
    <p:sldId id="485" r:id="rId12"/>
    <p:sldId id="486" r:id="rId13"/>
    <p:sldId id="487" r:id="rId14"/>
    <p:sldId id="474" r:id="rId15"/>
    <p:sldId id="475" r:id="rId16"/>
    <p:sldId id="476" r:id="rId17"/>
    <p:sldId id="481" r:id="rId18"/>
    <p:sldId id="444" r:id="rId19"/>
    <p:sldId id="445" r:id="rId20"/>
    <p:sldId id="468" r:id="rId21"/>
    <p:sldId id="469" r:id="rId22"/>
    <p:sldId id="470" r:id="rId23"/>
    <p:sldId id="449" r:id="rId24"/>
    <p:sldId id="450" r:id="rId25"/>
    <p:sldId id="471" r:id="rId26"/>
    <p:sldId id="483" r:id="rId27"/>
    <p:sldId id="484" r:id="rId28"/>
    <p:sldId id="452" r:id="rId29"/>
    <p:sldId id="489" r:id="rId30"/>
    <p:sldId id="491" r:id="rId31"/>
    <p:sldId id="482" r:id="rId32"/>
    <p:sldId id="490" r:id="rId33"/>
    <p:sldId id="456" r:id="rId34"/>
    <p:sldId id="492" r:id="rId35"/>
    <p:sldId id="494" r:id="rId36"/>
    <p:sldId id="385" r:id="rId37"/>
    <p:sldId id="384" r:id="rId38"/>
    <p:sldId id="386" r:id="rId39"/>
    <p:sldId id="488" r:id="rId40"/>
    <p:sldId id="493" r:id="rId41"/>
    <p:sldId id="522" r:id="rId42"/>
    <p:sldId id="454" r:id="rId43"/>
    <p:sldId id="521" r:id="rId44"/>
    <p:sldId id="495" r:id="rId45"/>
    <p:sldId id="496" r:id="rId46"/>
    <p:sldId id="523" r:id="rId47"/>
    <p:sldId id="519" r:id="rId48"/>
    <p:sldId id="497" r:id="rId49"/>
    <p:sldId id="499" r:id="rId50"/>
    <p:sldId id="500" r:id="rId51"/>
    <p:sldId id="501" r:id="rId52"/>
    <p:sldId id="453" r:id="rId53"/>
    <p:sldId id="525" r:id="rId54"/>
    <p:sldId id="502" r:id="rId55"/>
    <p:sldId id="329" r:id="rId56"/>
    <p:sldId id="526" r:id="rId57"/>
    <p:sldId id="397" r:id="rId58"/>
    <p:sldId id="362" r:id="rId59"/>
    <p:sldId id="524" r:id="rId60"/>
    <p:sldId id="459" r:id="rId61"/>
    <p:sldId id="363" r:id="rId62"/>
    <p:sldId id="528" r:id="rId63"/>
    <p:sldId id="503" r:id="rId64"/>
    <p:sldId id="529" r:id="rId65"/>
    <p:sldId id="531" r:id="rId66"/>
    <p:sldId id="530" r:id="rId67"/>
    <p:sldId id="369" r:id="rId68"/>
    <p:sldId id="532" r:id="rId69"/>
    <p:sldId id="504" r:id="rId70"/>
    <p:sldId id="533" r:id="rId71"/>
    <p:sldId id="534" r:id="rId72"/>
    <p:sldId id="535" r:id="rId73"/>
    <p:sldId id="505" r:id="rId74"/>
    <p:sldId id="537" r:id="rId75"/>
    <p:sldId id="364" r:id="rId76"/>
    <p:sldId id="538" r:id="rId77"/>
    <p:sldId id="539" r:id="rId78"/>
    <p:sldId id="540" r:id="rId79"/>
    <p:sldId id="506" r:id="rId80"/>
    <p:sldId id="541" r:id="rId81"/>
    <p:sldId id="372" r:id="rId82"/>
    <p:sldId id="542" r:id="rId83"/>
    <p:sldId id="543" r:id="rId84"/>
    <p:sldId id="373" r:id="rId85"/>
    <p:sldId id="370" r:id="rId86"/>
    <p:sldId id="544" r:id="rId87"/>
    <p:sldId id="545" r:id="rId88"/>
    <p:sldId id="566" r:id="rId89"/>
    <p:sldId id="508" r:id="rId90"/>
    <p:sldId id="376" r:id="rId91"/>
    <p:sldId id="567" r:id="rId92"/>
    <p:sldId id="377" r:id="rId93"/>
    <p:sldId id="546" r:id="rId94"/>
    <p:sldId id="379" r:id="rId95"/>
    <p:sldId id="547" r:id="rId96"/>
    <p:sldId id="527" r:id="rId97"/>
    <p:sldId id="507" r:id="rId98"/>
    <p:sldId id="402" r:id="rId99"/>
    <p:sldId id="404" r:id="rId100"/>
    <p:sldId id="548" r:id="rId101"/>
    <p:sldId id="330" r:id="rId102"/>
    <p:sldId id="549" r:id="rId103"/>
    <p:sldId id="400" r:id="rId104"/>
    <p:sldId id="550" r:id="rId105"/>
    <p:sldId id="407" r:id="rId106"/>
    <p:sldId id="551" r:id="rId107"/>
    <p:sldId id="409" r:id="rId108"/>
    <p:sldId id="552" r:id="rId109"/>
    <p:sldId id="422" r:id="rId110"/>
    <p:sldId id="423" r:id="rId111"/>
    <p:sldId id="553" r:id="rId112"/>
    <p:sldId id="554" r:id="rId113"/>
    <p:sldId id="412" r:id="rId114"/>
    <p:sldId id="555" r:id="rId115"/>
    <p:sldId id="415" r:id="rId116"/>
    <p:sldId id="417" r:id="rId117"/>
    <p:sldId id="418" r:id="rId118"/>
    <p:sldId id="419" r:id="rId119"/>
    <p:sldId id="420" r:id="rId120"/>
    <p:sldId id="557" r:id="rId121"/>
    <p:sldId id="556" r:id="rId122"/>
    <p:sldId id="509" r:id="rId123"/>
    <p:sldId id="424" r:id="rId124"/>
    <p:sldId id="428" r:id="rId125"/>
    <p:sldId id="558" r:id="rId126"/>
    <p:sldId id="426" r:id="rId127"/>
    <p:sldId id="559" r:id="rId128"/>
    <p:sldId id="560" r:id="rId129"/>
    <p:sldId id="430" r:id="rId130"/>
    <p:sldId id="561" r:id="rId131"/>
    <p:sldId id="429" r:id="rId132"/>
    <p:sldId id="562" r:id="rId133"/>
    <p:sldId id="460" r:id="rId134"/>
    <p:sldId id="510" r:id="rId135"/>
    <p:sldId id="395" r:id="rId136"/>
    <p:sldId id="564" r:id="rId137"/>
    <p:sldId id="511" r:id="rId138"/>
    <p:sldId id="512" r:id="rId139"/>
    <p:sldId id="563" r:id="rId140"/>
    <p:sldId id="565" r:id="rId141"/>
    <p:sldId id="520" r:id="rId142"/>
    <p:sldId id="514" r:id="rId143"/>
    <p:sldId id="515" r:id="rId144"/>
    <p:sldId id="516" r:id="rId145"/>
    <p:sldId id="517" r:id="rId146"/>
    <p:sldId id="461" r:id="rId147"/>
    <p:sldId id="518" r:id="rId148"/>
    <p:sldId id="462" r:id="rId149"/>
    <p:sldId id="463" r:id="rId150"/>
    <p:sldId id="437" r:id="rId15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47608C"/>
    <a:srgbClr val="000000"/>
    <a:srgbClr val="0C1E34"/>
    <a:srgbClr val="7EC1D6"/>
    <a:srgbClr val="FFFF66"/>
    <a:srgbClr val="BDDDE1"/>
    <a:srgbClr val="000025"/>
    <a:srgbClr val="0000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7" autoAdjust="0"/>
    <p:restoredTop sz="80204" autoAdjust="0"/>
  </p:normalViewPr>
  <p:slideViewPr>
    <p:cSldViewPr snapToGrid="0">
      <p:cViewPr varScale="1">
        <p:scale>
          <a:sx n="67" d="100"/>
          <a:sy n="67" d="100"/>
        </p:scale>
        <p:origin x="102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5996"/>
    </p:cViewPr>
  </p:sorterViewPr>
  <p:notesViewPr>
    <p:cSldViewPr snapToGrid="0">
      <p:cViewPr varScale="1">
        <p:scale>
          <a:sx n="49" d="100"/>
          <a:sy n="49" d="100"/>
        </p:scale>
        <p:origin x="1888" y="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36FDB-8BA1-469C-88F5-09B2594F1C2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5706EB6-F40C-4529-9318-2C5021C0B1C7}">
      <dgm:prSet phldrT="[Text]"/>
      <dgm:spPr/>
      <dgm:t>
        <a:bodyPr/>
        <a:lstStyle/>
        <a:p>
          <a:r>
            <a:rPr lang="en-US" dirty="0" smtClean="0"/>
            <a:t>Program 1</a:t>
          </a:r>
          <a:endParaRPr lang="en-US" dirty="0"/>
        </a:p>
      </dgm:t>
    </dgm:pt>
    <dgm:pt modelId="{BBA58A46-AE21-4839-9B25-DC8A2739DAF5}" type="parTrans" cxnId="{D49307EF-33AF-4325-A536-4E33C3912327}">
      <dgm:prSet/>
      <dgm:spPr/>
      <dgm:t>
        <a:bodyPr/>
        <a:lstStyle/>
        <a:p>
          <a:endParaRPr lang="en-US"/>
        </a:p>
      </dgm:t>
    </dgm:pt>
    <dgm:pt modelId="{D05A2647-1D06-48ED-9FEB-51EAEDF53FF7}" type="sibTrans" cxnId="{D49307EF-33AF-4325-A536-4E33C3912327}">
      <dgm:prSet/>
      <dgm:spPr/>
      <dgm:t>
        <a:bodyPr/>
        <a:lstStyle/>
        <a:p>
          <a:endParaRPr lang="en-US"/>
        </a:p>
      </dgm:t>
    </dgm:pt>
    <dgm:pt modelId="{4B8CCF03-634D-4164-9815-C7A0E7214215}">
      <dgm:prSet phldrT="[Text]"/>
      <dgm:spPr/>
      <dgm:t>
        <a:bodyPr/>
        <a:lstStyle/>
        <a:p>
          <a:r>
            <a:rPr lang="en-US" dirty="0" smtClean="0"/>
            <a:t>Sub Program 1</a:t>
          </a:r>
          <a:endParaRPr lang="en-US" dirty="0"/>
        </a:p>
      </dgm:t>
    </dgm:pt>
    <dgm:pt modelId="{9256FA47-DA6C-468D-BA49-90B691EC62C0}" type="parTrans" cxnId="{BE044463-02DA-402E-A92B-F24D92C46694}">
      <dgm:prSet/>
      <dgm:spPr/>
      <dgm:t>
        <a:bodyPr/>
        <a:lstStyle/>
        <a:p>
          <a:endParaRPr lang="en-US"/>
        </a:p>
      </dgm:t>
    </dgm:pt>
    <dgm:pt modelId="{56BF1AC8-BB00-4CA4-9D8B-AFA2381492ED}" type="sibTrans" cxnId="{BE044463-02DA-402E-A92B-F24D92C46694}">
      <dgm:prSet/>
      <dgm:spPr/>
      <dgm:t>
        <a:bodyPr/>
        <a:lstStyle/>
        <a:p>
          <a:endParaRPr lang="en-US"/>
        </a:p>
      </dgm:t>
    </dgm:pt>
    <dgm:pt modelId="{ECB6AA0E-D049-4255-A71A-48ED273A5EC4}">
      <dgm:prSet phldrT="[Text]"/>
      <dgm:spPr/>
      <dgm:t>
        <a:bodyPr/>
        <a:lstStyle/>
        <a:p>
          <a:r>
            <a:rPr lang="en-US" dirty="0" smtClean="0"/>
            <a:t>Cycle 2015A</a:t>
          </a:r>
          <a:endParaRPr lang="en-US" dirty="0"/>
        </a:p>
      </dgm:t>
    </dgm:pt>
    <dgm:pt modelId="{0635103E-F2F8-4888-A958-A017CA5F5AD1}" type="parTrans" cxnId="{91EF9F90-FEDA-4E0C-8064-E0CDBBB2FB8E}">
      <dgm:prSet/>
      <dgm:spPr/>
      <dgm:t>
        <a:bodyPr/>
        <a:lstStyle/>
        <a:p>
          <a:endParaRPr lang="en-US"/>
        </a:p>
      </dgm:t>
    </dgm:pt>
    <dgm:pt modelId="{6213A559-698B-442D-999E-9BEFB6968F56}" type="sibTrans" cxnId="{91EF9F90-FEDA-4E0C-8064-E0CDBBB2FB8E}">
      <dgm:prSet/>
      <dgm:spPr/>
      <dgm:t>
        <a:bodyPr/>
        <a:lstStyle/>
        <a:p>
          <a:endParaRPr lang="en-US"/>
        </a:p>
      </dgm:t>
    </dgm:pt>
    <dgm:pt modelId="{7C98F1C0-260A-48E6-8DE9-D52B8D441D2C}">
      <dgm:prSet phldrT="[Text]"/>
      <dgm:spPr/>
      <dgm:t>
        <a:bodyPr/>
        <a:lstStyle/>
        <a:p>
          <a:r>
            <a:rPr lang="en-US" dirty="0" smtClean="0"/>
            <a:t>Cycle 2015B</a:t>
          </a:r>
          <a:endParaRPr lang="en-US" dirty="0"/>
        </a:p>
      </dgm:t>
    </dgm:pt>
    <dgm:pt modelId="{13F52CE8-FF0A-4FE1-8285-A45FCB91D2E6}" type="parTrans" cxnId="{EBF4B30A-2942-4453-A83D-8E08E943B882}">
      <dgm:prSet/>
      <dgm:spPr/>
      <dgm:t>
        <a:bodyPr/>
        <a:lstStyle/>
        <a:p>
          <a:endParaRPr lang="en-US"/>
        </a:p>
      </dgm:t>
    </dgm:pt>
    <dgm:pt modelId="{17F9A7CB-724E-4316-A23B-F5AB8E49CACC}" type="sibTrans" cxnId="{EBF4B30A-2942-4453-A83D-8E08E943B882}">
      <dgm:prSet/>
      <dgm:spPr/>
      <dgm:t>
        <a:bodyPr/>
        <a:lstStyle/>
        <a:p>
          <a:endParaRPr lang="en-US"/>
        </a:p>
      </dgm:t>
    </dgm:pt>
    <dgm:pt modelId="{DB02BE22-1BD8-451F-A1C9-FDA2D4490BC4}">
      <dgm:prSet phldrT="[Text]"/>
      <dgm:spPr/>
      <dgm:t>
        <a:bodyPr/>
        <a:lstStyle/>
        <a:p>
          <a:r>
            <a:rPr lang="en-US" dirty="0" smtClean="0"/>
            <a:t>Sub Program 2</a:t>
          </a:r>
          <a:endParaRPr lang="en-US" dirty="0"/>
        </a:p>
      </dgm:t>
    </dgm:pt>
    <dgm:pt modelId="{E8DDB994-11D3-48FD-89D3-5F7AE9B33AFF}" type="parTrans" cxnId="{AB69A989-3E84-408D-8C27-E085E10FCDF3}">
      <dgm:prSet/>
      <dgm:spPr/>
      <dgm:t>
        <a:bodyPr/>
        <a:lstStyle/>
        <a:p>
          <a:endParaRPr lang="en-US"/>
        </a:p>
      </dgm:t>
    </dgm:pt>
    <dgm:pt modelId="{2CC689C9-17C4-4ABD-A41A-C1891D02BBDD}" type="sibTrans" cxnId="{AB69A989-3E84-408D-8C27-E085E10FCDF3}">
      <dgm:prSet/>
      <dgm:spPr/>
      <dgm:t>
        <a:bodyPr/>
        <a:lstStyle/>
        <a:p>
          <a:endParaRPr lang="en-US"/>
        </a:p>
      </dgm:t>
    </dgm:pt>
    <dgm:pt modelId="{9A22BF93-8A0D-4E16-BE6D-7E1044AD2267}">
      <dgm:prSet phldrT="[Text]"/>
      <dgm:spPr/>
      <dgm:t>
        <a:bodyPr/>
        <a:lstStyle/>
        <a:p>
          <a:r>
            <a:rPr lang="en-US" dirty="0" smtClean="0"/>
            <a:t>Cycle 2015C</a:t>
          </a:r>
          <a:endParaRPr lang="en-US" dirty="0"/>
        </a:p>
      </dgm:t>
    </dgm:pt>
    <dgm:pt modelId="{8E229167-1217-44E0-882C-C0D1346191DC}" type="parTrans" cxnId="{6C100F58-0B39-4E9D-98BB-A66848C7C64E}">
      <dgm:prSet/>
      <dgm:spPr/>
      <dgm:t>
        <a:bodyPr/>
        <a:lstStyle/>
        <a:p>
          <a:endParaRPr lang="en-US"/>
        </a:p>
      </dgm:t>
    </dgm:pt>
    <dgm:pt modelId="{9D7CD762-51B9-466F-8B7B-E061DABC89E4}" type="sibTrans" cxnId="{6C100F58-0B39-4E9D-98BB-A66848C7C64E}">
      <dgm:prSet/>
      <dgm:spPr/>
      <dgm:t>
        <a:bodyPr/>
        <a:lstStyle/>
        <a:p>
          <a:endParaRPr lang="en-US"/>
        </a:p>
      </dgm:t>
    </dgm:pt>
    <dgm:pt modelId="{E81DD8FF-2A83-4645-9FF4-7B897B0AA341}">
      <dgm:prSet phldrT="[Text]"/>
      <dgm:spPr/>
      <dgm:t>
        <a:bodyPr/>
        <a:lstStyle/>
        <a:p>
          <a:r>
            <a:rPr lang="en-US" dirty="0" smtClean="0"/>
            <a:t>Programs</a:t>
          </a:r>
          <a:endParaRPr lang="en-US" dirty="0"/>
        </a:p>
      </dgm:t>
    </dgm:pt>
    <dgm:pt modelId="{A7FDCA78-047A-48F4-B77F-8E0333AC3F20}" type="parTrans" cxnId="{5EFB35DE-163D-4836-B6B8-E3B1699F5B57}">
      <dgm:prSet/>
      <dgm:spPr/>
      <dgm:t>
        <a:bodyPr/>
        <a:lstStyle/>
        <a:p>
          <a:endParaRPr lang="en-US"/>
        </a:p>
      </dgm:t>
    </dgm:pt>
    <dgm:pt modelId="{07E50EDA-04E2-4342-B818-E779FE81BC03}" type="sibTrans" cxnId="{5EFB35DE-163D-4836-B6B8-E3B1699F5B57}">
      <dgm:prSet/>
      <dgm:spPr/>
      <dgm:t>
        <a:bodyPr/>
        <a:lstStyle/>
        <a:p>
          <a:endParaRPr lang="en-US"/>
        </a:p>
      </dgm:t>
    </dgm:pt>
    <dgm:pt modelId="{D0886C7F-F946-49E6-81BA-EAC8CA510A30}">
      <dgm:prSet phldrT="[Text]"/>
      <dgm:spPr/>
      <dgm:t>
        <a:bodyPr/>
        <a:lstStyle/>
        <a:p>
          <a:r>
            <a:rPr lang="en-US" dirty="0" smtClean="0"/>
            <a:t>Funding Opportunities</a:t>
          </a:r>
          <a:endParaRPr lang="en-US" dirty="0"/>
        </a:p>
      </dgm:t>
    </dgm:pt>
    <dgm:pt modelId="{BE984406-4989-49F5-84DA-D2A38D0F266A}" type="parTrans" cxnId="{14B8AF19-0227-4C3C-B40E-97BDB9F86D60}">
      <dgm:prSet/>
      <dgm:spPr/>
      <dgm:t>
        <a:bodyPr/>
        <a:lstStyle/>
        <a:p>
          <a:endParaRPr lang="en-US"/>
        </a:p>
      </dgm:t>
    </dgm:pt>
    <dgm:pt modelId="{7576B657-6B9D-4D06-A416-B4B21FE1C232}" type="sibTrans" cxnId="{14B8AF19-0227-4C3C-B40E-97BDB9F86D60}">
      <dgm:prSet/>
      <dgm:spPr/>
      <dgm:t>
        <a:bodyPr/>
        <a:lstStyle/>
        <a:p>
          <a:endParaRPr lang="en-US"/>
        </a:p>
      </dgm:t>
    </dgm:pt>
    <dgm:pt modelId="{6CDB58F2-BBC4-4688-A881-8EBCFF473D03}">
      <dgm:prSet phldrT="[Text]"/>
      <dgm:spPr/>
      <dgm:t>
        <a:bodyPr/>
        <a:lstStyle/>
        <a:p>
          <a:r>
            <a:rPr lang="en-US" dirty="0" smtClean="0"/>
            <a:t>Funding Cycles</a:t>
          </a:r>
          <a:endParaRPr lang="en-US" dirty="0"/>
        </a:p>
      </dgm:t>
    </dgm:pt>
    <dgm:pt modelId="{672B9206-17E2-4190-9ADE-15C2704D3A62}" type="parTrans" cxnId="{5C02F87B-CA32-4221-992E-45C89F7B2BE8}">
      <dgm:prSet/>
      <dgm:spPr/>
      <dgm:t>
        <a:bodyPr/>
        <a:lstStyle/>
        <a:p>
          <a:endParaRPr lang="en-US"/>
        </a:p>
      </dgm:t>
    </dgm:pt>
    <dgm:pt modelId="{F10022D2-3C5D-4C6F-9A8A-D42076004CE2}" type="sibTrans" cxnId="{5C02F87B-CA32-4221-992E-45C89F7B2BE8}">
      <dgm:prSet/>
      <dgm:spPr/>
      <dgm:t>
        <a:bodyPr/>
        <a:lstStyle/>
        <a:p>
          <a:endParaRPr lang="en-US"/>
        </a:p>
      </dgm:t>
    </dgm:pt>
    <dgm:pt modelId="{4B682954-1EC6-4A52-B4D1-C96B1BD69B69}">
      <dgm:prSet/>
      <dgm:spPr/>
      <dgm:t>
        <a:bodyPr/>
        <a:lstStyle/>
        <a:p>
          <a:r>
            <a:rPr lang="en-US" dirty="0" smtClean="0"/>
            <a:t>Cycle 2016</a:t>
          </a:r>
          <a:endParaRPr lang="en-US" dirty="0"/>
        </a:p>
      </dgm:t>
    </dgm:pt>
    <dgm:pt modelId="{1FFBAE04-B891-4172-9541-D263C0D8A58A}" type="parTrans" cxnId="{7DA37D45-DBCC-432D-B62F-D8A64FFF9A04}">
      <dgm:prSet/>
      <dgm:spPr/>
      <dgm:t>
        <a:bodyPr/>
        <a:lstStyle/>
        <a:p>
          <a:endParaRPr lang="en-US"/>
        </a:p>
      </dgm:t>
    </dgm:pt>
    <dgm:pt modelId="{B452B250-576F-4AA4-A935-28E13194E476}" type="sibTrans" cxnId="{7DA37D45-DBCC-432D-B62F-D8A64FFF9A04}">
      <dgm:prSet/>
      <dgm:spPr/>
      <dgm:t>
        <a:bodyPr/>
        <a:lstStyle/>
        <a:p>
          <a:endParaRPr lang="en-US"/>
        </a:p>
      </dgm:t>
    </dgm:pt>
    <dgm:pt modelId="{DB7C4493-85F1-4D9A-871B-9AE4F7FB0846}">
      <dgm:prSet/>
      <dgm:spPr/>
      <dgm:t>
        <a:bodyPr/>
        <a:lstStyle/>
        <a:p>
          <a:r>
            <a:rPr lang="en-US" dirty="0" smtClean="0"/>
            <a:t>Grant</a:t>
          </a:r>
        </a:p>
        <a:p>
          <a:r>
            <a:rPr lang="en-US" dirty="0" smtClean="0"/>
            <a:t>(EGID 1)</a:t>
          </a:r>
          <a:endParaRPr lang="en-US" dirty="0"/>
        </a:p>
      </dgm:t>
    </dgm:pt>
    <dgm:pt modelId="{5495FB03-0A4D-4979-951F-7AC8D39A50D9}" type="parTrans" cxnId="{DB27457B-28E4-4C3A-B4AB-FE52803757A3}">
      <dgm:prSet/>
      <dgm:spPr/>
      <dgm:t>
        <a:bodyPr/>
        <a:lstStyle/>
        <a:p>
          <a:endParaRPr lang="en-US"/>
        </a:p>
      </dgm:t>
    </dgm:pt>
    <dgm:pt modelId="{B304D00C-6D06-4950-86FC-172F8E69E31F}" type="sibTrans" cxnId="{DB27457B-28E4-4C3A-B4AB-FE52803757A3}">
      <dgm:prSet/>
      <dgm:spPr/>
      <dgm:t>
        <a:bodyPr/>
        <a:lstStyle/>
        <a:p>
          <a:endParaRPr lang="en-US"/>
        </a:p>
      </dgm:t>
    </dgm:pt>
    <dgm:pt modelId="{6FA246EC-7A3D-47D2-A1C7-90FBCD3C9FAF}">
      <dgm:prSet/>
      <dgm:spPr/>
      <dgm:t>
        <a:bodyPr/>
        <a:lstStyle/>
        <a:p>
          <a:r>
            <a:rPr lang="en-US" dirty="0" smtClean="0"/>
            <a:t>Grant (EGID 2)</a:t>
          </a:r>
          <a:endParaRPr lang="en-US" dirty="0"/>
        </a:p>
      </dgm:t>
    </dgm:pt>
    <dgm:pt modelId="{F97E8BD7-4E75-4650-8C59-1761F4FB5448}" type="parTrans" cxnId="{858E238C-A01B-4974-B010-DB74B1209997}">
      <dgm:prSet/>
      <dgm:spPr/>
      <dgm:t>
        <a:bodyPr/>
        <a:lstStyle/>
        <a:p>
          <a:endParaRPr lang="en-US"/>
        </a:p>
      </dgm:t>
    </dgm:pt>
    <dgm:pt modelId="{61FE397A-A54C-475B-ADD2-1A320D156670}" type="sibTrans" cxnId="{858E238C-A01B-4974-B010-DB74B1209997}">
      <dgm:prSet/>
      <dgm:spPr/>
      <dgm:t>
        <a:bodyPr/>
        <a:lstStyle/>
        <a:p>
          <a:endParaRPr lang="en-US"/>
        </a:p>
      </dgm:t>
    </dgm:pt>
    <dgm:pt modelId="{C36D8B88-FB53-4579-B3E9-1A1DDB539A72}">
      <dgm:prSet/>
      <dgm:spPr/>
      <dgm:t>
        <a:bodyPr/>
        <a:lstStyle/>
        <a:p>
          <a:r>
            <a:rPr lang="en-US" dirty="0" smtClean="0"/>
            <a:t>Grant</a:t>
          </a:r>
        </a:p>
        <a:p>
          <a:r>
            <a:rPr lang="en-US" dirty="0" smtClean="0"/>
            <a:t>(EGID 4)</a:t>
          </a:r>
        </a:p>
      </dgm:t>
    </dgm:pt>
    <dgm:pt modelId="{AF59EB96-E608-4E92-B84C-AB38302A8175}" type="parTrans" cxnId="{A9B7529E-E72B-4166-B422-FE0B89770410}">
      <dgm:prSet/>
      <dgm:spPr/>
      <dgm:t>
        <a:bodyPr/>
        <a:lstStyle/>
        <a:p>
          <a:endParaRPr lang="en-US"/>
        </a:p>
      </dgm:t>
    </dgm:pt>
    <dgm:pt modelId="{C2E793FE-6342-406D-B254-1B215964EF94}" type="sibTrans" cxnId="{A9B7529E-E72B-4166-B422-FE0B89770410}">
      <dgm:prSet/>
      <dgm:spPr/>
      <dgm:t>
        <a:bodyPr/>
        <a:lstStyle/>
        <a:p>
          <a:endParaRPr lang="en-US"/>
        </a:p>
      </dgm:t>
    </dgm:pt>
    <dgm:pt modelId="{BE5F5D96-0D1A-4DAF-A3B6-A21651C581E8}">
      <dgm:prSet/>
      <dgm:spPr/>
      <dgm:t>
        <a:bodyPr/>
        <a:lstStyle/>
        <a:p>
          <a:r>
            <a:rPr lang="en-US" dirty="0" smtClean="0"/>
            <a:t>Grant (EGID 3)</a:t>
          </a:r>
          <a:endParaRPr lang="en-US" dirty="0"/>
        </a:p>
      </dgm:t>
    </dgm:pt>
    <dgm:pt modelId="{D85D0130-154A-4E9B-861E-135E8A083986}" type="parTrans" cxnId="{C91CC227-0BC5-48DC-B4A4-D076782E4ED5}">
      <dgm:prSet/>
      <dgm:spPr/>
      <dgm:t>
        <a:bodyPr/>
        <a:lstStyle/>
        <a:p>
          <a:endParaRPr lang="en-US"/>
        </a:p>
      </dgm:t>
    </dgm:pt>
    <dgm:pt modelId="{D936FF06-7606-44B9-B6AE-F2D7B682F7FA}" type="sibTrans" cxnId="{C91CC227-0BC5-48DC-B4A4-D076782E4ED5}">
      <dgm:prSet/>
      <dgm:spPr/>
      <dgm:t>
        <a:bodyPr/>
        <a:lstStyle/>
        <a:p>
          <a:endParaRPr lang="en-US"/>
        </a:p>
      </dgm:t>
    </dgm:pt>
    <dgm:pt modelId="{CA480C54-A68B-4BDC-8FA5-6BEDDDAF36C9}">
      <dgm:prSet/>
      <dgm:spPr/>
      <dgm:t>
        <a:bodyPr/>
        <a:lstStyle/>
        <a:p>
          <a:r>
            <a:rPr lang="en-US" dirty="0" smtClean="0"/>
            <a:t>Grant (EGID 5)</a:t>
          </a:r>
          <a:endParaRPr lang="en-US" dirty="0"/>
        </a:p>
      </dgm:t>
    </dgm:pt>
    <dgm:pt modelId="{DC97CD02-E482-4B4C-97E0-9B8F55BA2A87}" type="parTrans" cxnId="{FCB4C1D9-007E-4F67-AC68-E775DFBA6349}">
      <dgm:prSet/>
      <dgm:spPr/>
      <dgm:t>
        <a:bodyPr/>
        <a:lstStyle/>
        <a:p>
          <a:endParaRPr lang="en-US"/>
        </a:p>
      </dgm:t>
    </dgm:pt>
    <dgm:pt modelId="{DB416F3B-97A7-40F9-8280-BE8D35791739}" type="sibTrans" cxnId="{FCB4C1D9-007E-4F67-AC68-E775DFBA6349}">
      <dgm:prSet/>
      <dgm:spPr/>
      <dgm:t>
        <a:bodyPr/>
        <a:lstStyle/>
        <a:p>
          <a:endParaRPr lang="en-US"/>
        </a:p>
      </dgm:t>
    </dgm:pt>
    <dgm:pt modelId="{B5D2D042-EAD6-4373-A048-5B359C429F2D}">
      <dgm:prSet phldrT="[Text]"/>
      <dgm:spPr/>
      <dgm:t>
        <a:bodyPr/>
        <a:lstStyle/>
        <a:p>
          <a:r>
            <a:rPr lang="en-US" dirty="0" smtClean="0"/>
            <a:t>Grants</a:t>
          </a:r>
          <a:endParaRPr lang="en-US" dirty="0"/>
        </a:p>
      </dgm:t>
    </dgm:pt>
    <dgm:pt modelId="{4EEA9116-CF9B-4D27-8FA0-7FE7C4E84562}" type="parTrans" cxnId="{BBB34017-4AE9-4603-93DA-B071B5ABA793}">
      <dgm:prSet/>
      <dgm:spPr/>
      <dgm:t>
        <a:bodyPr/>
        <a:lstStyle/>
        <a:p>
          <a:endParaRPr lang="en-US"/>
        </a:p>
      </dgm:t>
    </dgm:pt>
    <dgm:pt modelId="{4E3083B7-7C07-4950-B813-F1E1B396353E}" type="sibTrans" cxnId="{BBB34017-4AE9-4603-93DA-B071B5ABA793}">
      <dgm:prSet/>
      <dgm:spPr/>
      <dgm:t>
        <a:bodyPr/>
        <a:lstStyle/>
        <a:p>
          <a:endParaRPr lang="en-US"/>
        </a:p>
      </dgm:t>
    </dgm:pt>
    <dgm:pt modelId="{935CE97A-DB3F-4DC5-9D62-9439E89B58F5}">
      <dgm:prSet/>
      <dgm:spPr/>
      <dgm:t>
        <a:bodyPr/>
        <a:lstStyle/>
        <a:p>
          <a:r>
            <a:rPr lang="en-US" dirty="0" smtClean="0"/>
            <a:t>Grant</a:t>
          </a:r>
        </a:p>
        <a:p>
          <a:r>
            <a:rPr lang="en-US" dirty="0" smtClean="0"/>
            <a:t>(EGID 7)</a:t>
          </a:r>
          <a:endParaRPr lang="en-US" dirty="0"/>
        </a:p>
      </dgm:t>
    </dgm:pt>
    <dgm:pt modelId="{B0D22D4F-6AC0-4FE8-B981-8D335EE54517}" type="parTrans" cxnId="{EA176B5B-C9ED-4E5A-BFC4-207DA08DA0E0}">
      <dgm:prSet/>
      <dgm:spPr/>
      <dgm:t>
        <a:bodyPr/>
        <a:lstStyle/>
        <a:p>
          <a:endParaRPr lang="en-US"/>
        </a:p>
      </dgm:t>
    </dgm:pt>
    <dgm:pt modelId="{B0CD13AB-7D4D-444F-AA74-203A08AE405B}" type="sibTrans" cxnId="{EA176B5B-C9ED-4E5A-BFC4-207DA08DA0E0}">
      <dgm:prSet/>
      <dgm:spPr/>
      <dgm:t>
        <a:bodyPr/>
        <a:lstStyle/>
        <a:p>
          <a:endParaRPr lang="en-US"/>
        </a:p>
      </dgm:t>
    </dgm:pt>
    <dgm:pt modelId="{C19B41A5-8EAF-4C7C-8B0C-19B1F73AE99F}">
      <dgm:prSet/>
      <dgm:spPr/>
      <dgm:t>
        <a:bodyPr/>
        <a:lstStyle/>
        <a:p>
          <a:r>
            <a:rPr lang="en-US" dirty="0" smtClean="0"/>
            <a:t>Grant</a:t>
          </a:r>
        </a:p>
        <a:p>
          <a:r>
            <a:rPr lang="en-US" dirty="0" smtClean="0"/>
            <a:t>(EGID 8)</a:t>
          </a:r>
          <a:endParaRPr lang="en-US" dirty="0"/>
        </a:p>
      </dgm:t>
    </dgm:pt>
    <dgm:pt modelId="{8D5096B9-3043-45BB-9104-3D2503279095}" type="parTrans" cxnId="{BEDD3556-C60B-40CA-B7AD-E3690FD7BD12}">
      <dgm:prSet/>
      <dgm:spPr/>
      <dgm:t>
        <a:bodyPr/>
        <a:lstStyle/>
        <a:p>
          <a:endParaRPr lang="en-US"/>
        </a:p>
      </dgm:t>
    </dgm:pt>
    <dgm:pt modelId="{A5CEEC98-9A7D-4D71-B5D5-0C43D5414C57}" type="sibTrans" cxnId="{BEDD3556-C60B-40CA-B7AD-E3690FD7BD12}">
      <dgm:prSet/>
      <dgm:spPr/>
      <dgm:t>
        <a:bodyPr/>
        <a:lstStyle/>
        <a:p>
          <a:endParaRPr lang="en-US"/>
        </a:p>
      </dgm:t>
    </dgm:pt>
    <dgm:pt modelId="{91889609-82A5-478D-A2E8-8B9ADD21FF38}" type="pres">
      <dgm:prSet presAssocID="{4FB36FDB-8BA1-469C-88F5-09B2594F1C2F}" presName="mainComposite" presStyleCnt="0">
        <dgm:presLayoutVars>
          <dgm:chPref val="1"/>
          <dgm:dir/>
          <dgm:animOne val="branch"/>
          <dgm:animLvl val="lvl"/>
          <dgm:resizeHandles val="exact"/>
        </dgm:presLayoutVars>
      </dgm:prSet>
      <dgm:spPr/>
      <dgm:t>
        <a:bodyPr/>
        <a:lstStyle/>
        <a:p>
          <a:endParaRPr lang="en-US"/>
        </a:p>
      </dgm:t>
    </dgm:pt>
    <dgm:pt modelId="{A844AB78-5FF4-41B0-854A-FC4BC1B0E780}" type="pres">
      <dgm:prSet presAssocID="{4FB36FDB-8BA1-469C-88F5-09B2594F1C2F}" presName="hierFlow" presStyleCnt="0"/>
      <dgm:spPr/>
    </dgm:pt>
    <dgm:pt modelId="{0150174E-82D5-49B2-BA92-EA03F00F5796}" type="pres">
      <dgm:prSet presAssocID="{4FB36FDB-8BA1-469C-88F5-09B2594F1C2F}" presName="firstBuf" presStyleCnt="0"/>
      <dgm:spPr/>
    </dgm:pt>
    <dgm:pt modelId="{3529EC7E-38B5-44EE-ACB8-4E5AB315DE68}" type="pres">
      <dgm:prSet presAssocID="{4FB36FDB-8BA1-469C-88F5-09B2594F1C2F}" presName="hierChild1" presStyleCnt="0">
        <dgm:presLayoutVars>
          <dgm:chPref val="1"/>
          <dgm:animOne val="branch"/>
          <dgm:animLvl val="lvl"/>
        </dgm:presLayoutVars>
      </dgm:prSet>
      <dgm:spPr/>
    </dgm:pt>
    <dgm:pt modelId="{71AB2153-3143-4955-98DC-A39D8A52793B}" type="pres">
      <dgm:prSet presAssocID="{85706EB6-F40C-4529-9318-2C5021C0B1C7}" presName="Name14" presStyleCnt="0"/>
      <dgm:spPr/>
    </dgm:pt>
    <dgm:pt modelId="{35B1C9FB-7603-435E-A2F0-F94B417F233C}" type="pres">
      <dgm:prSet presAssocID="{85706EB6-F40C-4529-9318-2C5021C0B1C7}" presName="level1Shape" presStyleLbl="node0" presStyleIdx="0" presStyleCnt="1" custLinFactX="-136753" custLinFactY="-100000" custLinFactNeighborX="-200000" custLinFactNeighborY="-123779">
        <dgm:presLayoutVars>
          <dgm:chPref val="3"/>
        </dgm:presLayoutVars>
      </dgm:prSet>
      <dgm:spPr/>
      <dgm:t>
        <a:bodyPr/>
        <a:lstStyle/>
        <a:p>
          <a:endParaRPr lang="en-US"/>
        </a:p>
      </dgm:t>
    </dgm:pt>
    <dgm:pt modelId="{1A4CE3A7-AB26-4A0F-9159-CD527F2E3A32}" type="pres">
      <dgm:prSet presAssocID="{85706EB6-F40C-4529-9318-2C5021C0B1C7}" presName="hierChild2" presStyleCnt="0"/>
      <dgm:spPr/>
    </dgm:pt>
    <dgm:pt modelId="{CC95A714-42F1-47BA-BA0E-7C0AB00043A5}" type="pres">
      <dgm:prSet presAssocID="{9256FA47-DA6C-468D-BA49-90B691EC62C0}" presName="Name19" presStyleLbl="parChTrans1D2" presStyleIdx="0" presStyleCnt="2"/>
      <dgm:spPr/>
      <dgm:t>
        <a:bodyPr/>
        <a:lstStyle/>
        <a:p>
          <a:endParaRPr lang="en-US"/>
        </a:p>
      </dgm:t>
    </dgm:pt>
    <dgm:pt modelId="{A7E5374D-C1AE-4845-8B6B-4050CD0847A4}" type="pres">
      <dgm:prSet presAssocID="{4B8CCF03-634D-4164-9815-C7A0E7214215}" presName="Name21" presStyleCnt="0"/>
      <dgm:spPr/>
    </dgm:pt>
    <dgm:pt modelId="{12FCBF3B-EB9F-4D5C-A35F-B8C15047DEB1}" type="pres">
      <dgm:prSet presAssocID="{4B8CCF03-634D-4164-9815-C7A0E7214215}" presName="level2Shape" presStyleLbl="node2" presStyleIdx="0" presStyleCnt="2" custLinFactX="-90503" custLinFactY="-100000" custLinFactNeighborX="-100000" custLinFactNeighborY="-101559"/>
      <dgm:spPr/>
      <dgm:t>
        <a:bodyPr/>
        <a:lstStyle/>
        <a:p>
          <a:endParaRPr lang="en-US"/>
        </a:p>
      </dgm:t>
    </dgm:pt>
    <dgm:pt modelId="{C564C19A-894C-425B-B9FE-468D838F5B96}" type="pres">
      <dgm:prSet presAssocID="{4B8CCF03-634D-4164-9815-C7A0E7214215}" presName="hierChild3" presStyleCnt="0"/>
      <dgm:spPr/>
    </dgm:pt>
    <dgm:pt modelId="{1116B86E-7C04-47A8-942E-2B5610212092}" type="pres">
      <dgm:prSet presAssocID="{0635103E-F2F8-4888-A958-A017CA5F5AD1}" presName="Name19" presStyleLbl="parChTrans1D3" presStyleIdx="0" presStyleCnt="4"/>
      <dgm:spPr/>
      <dgm:t>
        <a:bodyPr/>
        <a:lstStyle/>
        <a:p>
          <a:endParaRPr lang="en-US"/>
        </a:p>
      </dgm:t>
    </dgm:pt>
    <dgm:pt modelId="{CBBB01DE-15CB-4A23-85B7-610C005D271F}" type="pres">
      <dgm:prSet presAssocID="{ECB6AA0E-D049-4255-A71A-48ED273A5EC4}" presName="Name21" presStyleCnt="0"/>
      <dgm:spPr/>
    </dgm:pt>
    <dgm:pt modelId="{20DFBF1E-FED6-4543-90D8-93C7D8E1701A}" type="pres">
      <dgm:prSet presAssocID="{ECB6AA0E-D049-4255-A71A-48ED273A5EC4}" presName="level2Shape" presStyleLbl="node3" presStyleIdx="0" presStyleCnt="4" custLinFactX="-28152" custLinFactY="-99215" custLinFactNeighborX="-100000" custLinFactNeighborY="-100000"/>
      <dgm:spPr/>
      <dgm:t>
        <a:bodyPr/>
        <a:lstStyle/>
        <a:p>
          <a:endParaRPr lang="en-US"/>
        </a:p>
      </dgm:t>
    </dgm:pt>
    <dgm:pt modelId="{6B544205-5C9A-40C6-8E84-9E018A7D999D}" type="pres">
      <dgm:prSet presAssocID="{ECB6AA0E-D049-4255-A71A-48ED273A5EC4}" presName="hierChild3" presStyleCnt="0"/>
      <dgm:spPr/>
    </dgm:pt>
    <dgm:pt modelId="{D1429777-8E7E-4E89-8075-974BAD874C4B}" type="pres">
      <dgm:prSet presAssocID="{5495FB03-0A4D-4979-951F-7AC8D39A50D9}" presName="Name19" presStyleLbl="parChTrans1D4" presStyleIdx="0" presStyleCnt="7"/>
      <dgm:spPr/>
      <dgm:t>
        <a:bodyPr/>
        <a:lstStyle/>
        <a:p>
          <a:endParaRPr lang="en-US"/>
        </a:p>
      </dgm:t>
    </dgm:pt>
    <dgm:pt modelId="{95AF0111-E5A3-4DCE-B4C9-BC44E1E36EAA}" type="pres">
      <dgm:prSet presAssocID="{DB7C4493-85F1-4D9A-871B-9AE4F7FB0846}" presName="Name21" presStyleCnt="0"/>
      <dgm:spPr/>
    </dgm:pt>
    <dgm:pt modelId="{E5939B5C-DE44-4FA3-A74E-1469C8139857}" type="pres">
      <dgm:prSet presAssocID="{DB7C4493-85F1-4D9A-871B-9AE4F7FB0846}" presName="level2Shape" presStyleLbl="node4" presStyleIdx="0" presStyleCnt="7" custLinFactX="-6735" custLinFactNeighborX="-100000" custLinFactNeighborY="-2675"/>
      <dgm:spPr/>
      <dgm:t>
        <a:bodyPr/>
        <a:lstStyle/>
        <a:p>
          <a:endParaRPr lang="en-US"/>
        </a:p>
      </dgm:t>
    </dgm:pt>
    <dgm:pt modelId="{8D043690-6BF6-47E8-82D6-320566F24B3C}" type="pres">
      <dgm:prSet presAssocID="{DB7C4493-85F1-4D9A-871B-9AE4F7FB0846}" presName="hierChild3" presStyleCnt="0"/>
      <dgm:spPr/>
    </dgm:pt>
    <dgm:pt modelId="{FA5176FD-53C9-4012-BF6D-69F37FC8E03A}" type="pres">
      <dgm:prSet presAssocID="{F97E8BD7-4E75-4650-8C59-1761F4FB5448}" presName="Name19" presStyleLbl="parChTrans1D4" presStyleIdx="1" presStyleCnt="7"/>
      <dgm:spPr/>
      <dgm:t>
        <a:bodyPr/>
        <a:lstStyle/>
        <a:p>
          <a:endParaRPr lang="en-US"/>
        </a:p>
      </dgm:t>
    </dgm:pt>
    <dgm:pt modelId="{55CB9645-4AE0-4720-998F-1D6005D8077B}" type="pres">
      <dgm:prSet presAssocID="{6FA246EC-7A3D-47D2-A1C7-90FBCD3C9FAF}" presName="Name21" presStyleCnt="0"/>
      <dgm:spPr/>
    </dgm:pt>
    <dgm:pt modelId="{084A510E-F66F-4E1D-B29D-BDA8FD8C74B7}" type="pres">
      <dgm:prSet presAssocID="{6FA246EC-7A3D-47D2-A1C7-90FBCD3C9FAF}" presName="level2Shape" presStyleLbl="node4" presStyleIdx="1" presStyleCnt="7" custLinFactX="-27399" custLinFactNeighborX="-100000" custLinFactNeighborY="-2675"/>
      <dgm:spPr/>
      <dgm:t>
        <a:bodyPr/>
        <a:lstStyle/>
        <a:p>
          <a:endParaRPr lang="en-US"/>
        </a:p>
      </dgm:t>
    </dgm:pt>
    <dgm:pt modelId="{37A067B7-CC97-475F-8A38-7CC793782EBF}" type="pres">
      <dgm:prSet presAssocID="{6FA246EC-7A3D-47D2-A1C7-90FBCD3C9FAF}" presName="hierChild3" presStyleCnt="0"/>
      <dgm:spPr/>
    </dgm:pt>
    <dgm:pt modelId="{AFF06512-0395-418F-942F-558C20E741C9}" type="pres">
      <dgm:prSet presAssocID="{AF59EB96-E608-4E92-B84C-AB38302A8175}" presName="Name19" presStyleLbl="parChTrans1D4" presStyleIdx="2" presStyleCnt="7"/>
      <dgm:spPr/>
      <dgm:t>
        <a:bodyPr/>
        <a:lstStyle/>
        <a:p>
          <a:endParaRPr lang="en-US"/>
        </a:p>
      </dgm:t>
    </dgm:pt>
    <dgm:pt modelId="{9DF38C8E-4B13-47AB-ADFA-B557E49081E8}" type="pres">
      <dgm:prSet presAssocID="{C36D8B88-FB53-4579-B3E9-1A1DDB539A72}" presName="Name21" presStyleCnt="0"/>
      <dgm:spPr/>
    </dgm:pt>
    <dgm:pt modelId="{05E42407-C033-4DF4-A460-52AC871C891F}" type="pres">
      <dgm:prSet presAssocID="{C36D8B88-FB53-4579-B3E9-1A1DDB539A72}" presName="level2Shape" presStyleLbl="node4" presStyleIdx="2" presStyleCnt="7" custLinFactX="-48064" custLinFactNeighborX="-100000" custLinFactNeighborY="-2675"/>
      <dgm:spPr/>
      <dgm:t>
        <a:bodyPr/>
        <a:lstStyle/>
        <a:p>
          <a:endParaRPr lang="en-US"/>
        </a:p>
      </dgm:t>
    </dgm:pt>
    <dgm:pt modelId="{29688CEA-FD48-4653-9580-5C0FAEFA365C}" type="pres">
      <dgm:prSet presAssocID="{C36D8B88-FB53-4579-B3E9-1A1DDB539A72}" presName="hierChild3" presStyleCnt="0"/>
      <dgm:spPr/>
    </dgm:pt>
    <dgm:pt modelId="{700D921C-F419-42E8-B124-59492D976472}" type="pres">
      <dgm:prSet presAssocID="{13F52CE8-FF0A-4FE1-8285-A45FCB91D2E6}" presName="Name19" presStyleLbl="parChTrans1D3" presStyleIdx="1" presStyleCnt="4"/>
      <dgm:spPr/>
      <dgm:t>
        <a:bodyPr/>
        <a:lstStyle/>
        <a:p>
          <a:endParaRPr lang="en-US"/>
        </a:p>
      </dgm:t>
    </dgm:pt>
    <dgm:pt modelId="{0B1EAF19-B534-41C0-9C53-558D3DACD785}" type="pres">
      <dgm:prSet presAssocID="{7C98F1C0-260A-48E6-8DE9-D52B8D441D2C}" presName="Name21" presStyleCnt="0"/>
      <dgm:spPr/>
    </dgm:pt>
    <dgm:pt modelId="{8F835E2A-5A5B-47FE-84B5-A77DA9979FCD}" type="pres">
      <dgm:prSet presAssocID="{7C98F1C0-260A-48E6-8DE9-D52B8D441D2C}" presName="level2Shape" presStyleLbl="node3" presStyleIdx="1" presStyleCnt="4" custLinFactX="-47587" custLinFactY="-96255" custLinFactNeighborX="-100000" custLinFactNeighborY="-100000"/>
      <dgm:spPr/>
      <dgm:t>
        <a:bodyPr/>
        <a:lstStyle/>
        <a:p>
          <a:endParaRPr lang="en-US"/>
        </a:p>
      </dgm:t>
    </dgm:pt>
    <dgm:pt modelId="{17C2B667-486F-4D62-816C-7432D7680636}" type="pres">
      <dgm:prSet presAssocID="{7C98F1C0-260A-48E6-8DE9-D52B8D441D2C}" presName="hierChild3" presStyleCnt="0"/>
      <dgm:spPr/>
    </dgm:pt>
    <dgm:pt modelId="{0FE24B4B-7C7D-47C2-80DF-E7C1162A3620}" type="pres">
      <dgm:prSet presAssocID="{B0D22D4F-6AC0-4FE8-B981-8D335EE54517}" presName="Name19" presStyleLbl="parChTrans1D4" presStyleIdx="3" presStyleCnt="7"/>
      <dgm:spPr/>
      <dgm:t>
        <a:bodyPr/>
        <a:lstStyle/>
        <a:p>
          <a:endParaRPr lang="en-US"/>
        </a:p>
      </dgm:t>
    </dgm:pt>
    <dgm:pt modelId="{0FD0CC58-54E7-495F-A231-61B9FC8D2A70}" type="pres">
      <dgm:prSet presAssocID="{935CE97A-DB3F-4DC5-9D62-9439E89B58F5}" presName="Name21" presStyleCnt="0"/>
      <dgm:spPr/>
    </dgm:pt>
    <dgm:pt modelId="{D6BC892B-54ED-4E0B-BA9C-695B41A1BF15}" type="pres">
      <dgm:prSet presAssocID="{935CE97A-DB3F-4DC5-9D62-9439E89B58F5}" presName="level2Shape" presStyleLbl="node4" presStyleIdx="3" presStyleCnt="7" custLinFactX="-48159" custLinFactNeighborX="-100000" custLinFactNeighborY="-2675"/>
      <dgm:spPr/>
      <dgm:t>
        <a:bodyPr/>
        <a:lstStyle/>
        <a:p>
          <a:endParaRPr lang="en-US"/>
        </a:p>
      </dgm:t>
    </dgm:pt>
    <dgm:pt modelId="{D803A5B0-5722-4AA6-B216-DEC46F3F1956}" type="pres">
      <dgm:prSet presAssocID="{935CE97A-DB3F-4DC5-9D62-9439E89B58F5}" presName="hierChild3" presStyleCnt="0"/>
      <dgm:spPr/>
    </dgm:pt>
    <dgm:pt modelId="{87DA9105-5C95-40F7-84ED-7C3312C98DFA}" type="pres">
      <dgm:prSet presAssocID="{1FFBAE04-B891-4172-9541-D263C0D8A58A}" presName="Name19" presStyleLbl="parChTrans1D3" presStyleIdx="2" presStyleCnt="4"/>
      <dgm:spPr/>
      <dgm:t>
        <a:bodyPr/>
        <a:lstStyle/>
        <a:p>
          <a:endParaRPr lang="en-US"/>
        </a:p>
      </dgm:t>
    </dgm:pt>
    <dgm:pt modelId="{033309F3-BF73-43E0-9D4E-8849F7FCFA6C}" type="pres">
      <dgm:prSet presAssocID="{4B682954-1EC6-4A52-B4D1-C96B1BD69B69}" presName="Name21" presStyleCnt="0"/>
      <dgm:spPr/>
    </dgm:pt>
    <dgm:pt modelId="{60A75372-FDC6-4CFE-BB27-AAB524436DB9}" type="pres">
      <dgm:prSet presAssocID="{4B682954-1EC6-4A52-B4D1-C96B1BD69B69}" presName="level2Shape" presStyleLbl="node3" presStyleIdx="2" presStyleCnt="4" custLinFactX="-1877" custLinFactY="-98640" custLinFactNeighborX="-100000" custLinFactNeighborY="-100000"/>
      <dgm:spPr/>
      <dgm:t>
        <a:bodyPr/>
        <a:lstStyle/>
        <a:p>
          <a:endParaRPr lang="en-US"/>
        </a:p>
      </dgm:t>
    </dgm:pt>
    <dgm:pt modelId="{E119F2A7-CA3D-4E26-BCCA-0D92D7337E71}" type="pres">
      <dgm:prSet presAssocID="{4B682954-1EC6-4A52-B4D1-C96B1BD69B69}" presName="hierChild3" presStyleCnt="0"/>
      <dgm:spPr/>
    </dgm:pt>
    <dgm:pt modelId="{297A9183-2376-4CEB-967B-EA33A4B26B96}" type="pres">
      <dgm:prSet presAssocID="{D85D0130-154A-4E9B-861E-135E8A083986}" presName="Name19" presStyleLbl="parChTrans1D4" presStyleIdx="4" presStyleCnt="7"/>
      <dgm:spPr/>
      <dgm:t>
        <a:bodyPr/>
        <a:lstStyle/>
        <a:p>
          <a:endParaRPr lang="en-US"/>
        </a:p>
      </dgm:t>
    </dgm:pt>
    <dgm:pt modelId="{54669F41-9CB9-4ACE-AE2A-34C35BA31762}" type="pres">
      <dgm:prSet presAssocID="{BE5F5D96-0D1A-4DAF-A3B6-A21651C581E8}" presName="Name21" presStyleCnt="0"/>
      <dgm:spPr/>
    </dgm:pt>
    <dgm:pt modelId="{89472BA7-992C-4A56-B4BC-D3934952AAEC}" type="pres">
      <dgm:prSet presAssocID="{BE5F5D96-0D1A-4DAF-A3B6-A21651C581E8}" presName="level2Shape" presStyleLbl="node4" presStyleIdx="4" presStyleCnt="7" custLinFactNeighborX="-99449"/>
      <dgm:spPr/>
      <dgm:t>
        <a:bodyPr/>
        <a:lstStyle/>
        <a:p>
          <a:endParaRPr lang="en-US"/>
        </a:p>
      </dgm:t>
    </dgm:pt>
    <dgm:pt modelId="{C90DBFFB-50DF-4C2E-A8D5-F7012F6D5157}" type="pres">
      <dgm:prSet presAssocID="{BE5F5D96-0D1A-4DAF-A3B6-A21651C581E8}" presName="hierChild3" presStyleCnt="0"/>
      <dgm:spPr/>
    </dgm:pt>
    <dgm:pt modelId="{C2C15FCB-B85E-4A61-8ED2-FCDDD470CB89}" type="pres">
      <dgm:prSet presAssocID="{DC97CD02-E482-4B4C-97E0-9B8F55BA2A87}" presName="Name19" presStyleLbl="parChTrans1D4" presStyleIdx="5" presStyleCnt="7"/>
      <dgm:spPr/>
      <dgm:t>
        <a:bodyPr/>
        <a:lstStyle/>
        <a:p>
          <a:endParaRPr lang="en-US"/>
        </a:p>
      </dgm:t>
    </dgm:pt>
    <dgm:pt modelId="{713A73D3-7B76-40FC-BB34-1DDF9ED10667}" type="pres">
      <dgm:prSet presAssocID="{CA480C54-A68B-4BDC-8FA5-6BEDDDAF36C9}" presName="Name21" presStyleCnt="0"/>
      <dgm:spPr/>
    </dgm:pt>
    <dgm:pt modelId="{13A71C80-6724-4F32-ADE3-594BEF474817}" type="pres">
      <dgm:prSet presAssocID="{CA480C54-A68B-4BDC-8FA5-6BEDDDAF36C9}" presName="level2Shape" presStyleLbl="node4" presStyleIdx="5" presStyleCnt="7" custLinFactX="-19386" custLinFactNeighborX="-100000"/>
      <dgm:spPr/>
      <dgm:t>
        <a:bodyPr/>
        <a:lstStyle/>
        <a:p>
          <a:endParaRPr lang="en-US"/>
        </a:p>
      </dgm:t>
    </dgm:pt>
    <dgm:pt modelId="{9E897DBF-7BC8-4443-8462-4F8B213A849F}" type="pres">
      <dgm:prSet presAssocID="{CA480C54-A68B-4BDC-8FA5-6BEDDDAF36C9}" presName="hierChild3" presStyleCnt="0"/>
      <dgm:spPr/>
    </dgm:pt>
    <dgm:pt modelId="{89AB09CA-C762-43C5-B404-05F77B6762D5}" type="pres">
      <dgm:prSet presAssocID="{E8DDB994-11D3-48FD-89D3-5F7AE9B33AFF}" presName="Name19" presStyleLbl="parChTrans1D2" presStyleIdx="1" presStyleCnt="2"/>
      <dgm:spPr/>
      <dgm:t>
        <a:bodyPr/>
        <a:lstStyle/>
        <a:p>
          <a:endParaRPr lang="en-US"/>
        </a:p>
      </dgm:t>
    </dgm:pt>
    <dgm:pt modelId="{F6AFC65A-0251-4FA4-B072-D046D85FB87A}" type="pres">
      <dgm:prSet presAssocID="{DB02BE22-1BD8-451F-A1C9-FDA2D4490BC4}" presName="Name21" presStyleCnt="0"/>
      <dgm:spPr/>
    </dgm:pt>
    <dgm:pt modelId="{45C80343-3A89-44D2-848A-3A2C1CC0637D}" type="pres">
      <dgm:prSet presAssocID="{DB02BE22-1BD8-451F-A1C9-FDA2D4490BC4}" presName="level2Shape" presStyleLbl="node2" presStyleIdx="1" presStyleCnt="2" custLinFactY="-100000" custLinFactNeighborX="-54989" custLinFactNeighborY="-103425"/>
      <dgm:spPr/>
      <dgm:t>
        <a:bodyPr/>
        <a:lstStyle/>
        <a:p>
          <a:endParaRPr lang="en-US"/>
        </a:p>
      </dgm:t>
    </dgm:pt>
    <dgm:pt modelId="{12771CF8-8CF7-4FF4-827B-D36C4E7776FB}" type="pres">
      <dgm:prSet presAssocID="{DB02BE22-1BD8-451F-A1C9-FDA2D4490BC4}" presName="hierChild3" presStyleCnt="0"/>
      <dgm:spPr/>
    </dgm:pt>
    <dgm:pt modelId="{4CB89F1A-D914-49C6-9F50-CA9772F2C78D}" type="pres">
      <dgm:prSet presAssocID="{8E229167-1217-44E0-882C-C0D1346191DC}" presName="Name19" presStyleLbl="parChTrans1D3" presStyleIdx="3" presStyleCnt="4"/>
      <dgm:spPr/>
      <dgm:t>
        <a:bodyPr/>
        <a:lstStyle/>
        <a:p>
          <a:endParaRPr lang="en-US"/>
        </a:p>
      </dgm:t>
    </dgm:pt>
    <dgm:pt modelId="{00C6825F-8AC0-4CC7-AF41-7C15E215118F}" type="pres">
      <dgm:prSet presAssocID="{9A22BF93-8A0D-4E16-BE6D-7E1044AD2267}" presName="Name21" presStyleCnt="0"/>
      <dgm:spPr/>
    </dgm:pt>
    <dgm:pt modelId="{70126A9F-3756-4BD3-B64B-5789930F6A2F}" type="pres">
      <dgm:prSet presAssocID="{9A22BF93-8A0D-4E16-BE6D-7E1044AD2267}" presName="level2Shape" presStyleLbl="node3" presStyleIdx="3" presStyleCnt="4" custLinFactY="-97899" custLinFactNeighborX="-54989" custLinFactNeighborY="-100000"/>
      <dgm:spPr/>
      <dgm:t>
        <a:bodyPr/>
        <a:lstStyle/>
        <a:p>
          <a:endParaRPr lang="en-US"/>
        </a:p>
      </dgm:t>
    </dgm:pt>
    <dgm:pt modelId="{CFE4E360-B91C-4719-A942-A1CB0497964B}" type="pres">
      <dgm:prSet presAssocID="{9A22BF93-8A0D-4E16-BE6D-7E1044AD2267}" presName="hierChild3" presStyleCnt="0"/>
      <dgm:spPr/>
    </dgm:pt>
    <dgm:pt modelId="{CA275E83-E3BC-4EC6-AD10-24915F482617}" type="pres">
      <dgm:prSet presAssocID="{8D5096B9-3043-45BB-9104-3D2503279095}" presName="Name19" presStyleLbl="parChTrans1D4" presStyleIdx="6" presStyleCnt="7"/>
      <dgm:spPr/>
      <dgm:t>
        <a:bodyPr/>
        <a:lstStyle/>
        <a:p>
          <a:endParaRPr lang="en-US"/>
        </a:p>
      </dgm:t>
    </dgm:pt>
    <dgm:pt modelId="{BAE992C6-0995-449D-B366-5B6FB38547F0}" type="pres">
      <dgm:prSet presAssocID="{C19B41A5-8EAF-4C7C-8B0C-19B1F73AE99F}" presName="Name21" presStyleCnt="0"/>
      <dgm:spPr/>
    </dgm:pt>
    <dgm:pt modelId="{FC27D5FD-E4F1-4784-81BA-DEC06C8828F8}" type="pres">
      <dgm:prSet presAssocID="{C19B41A5-8EAF-4C7C-8B0C-19B1F73AE99F}" presName="level2Shape" presStyleLbl="node4" presStyleIdx="6" presStyleCnt="7" custLinFactNeighborX="-54954" custLinFactNeighborY="-2675"/>
      <dgm:spPr/>
      <dgm:t>
        <a:bodyPr/>
        <a:lstStyle/>
        <a:p>
          <a:endParaRPr lang="en-US"/>
        </a:p>
      </dgm:t>
    </dgm:pt>
    <dgm:pt modelId="{3F9DFE76-61E6-4604-A368-A95F7A67B109}" type="pres">
      <dgm:prSet presAssocID="{C19B41A5-8EAF-4C7C-8B0C-19B1F73AE99F}" presName="hierChild3" presStyleCnt="0"/>
      <dgm:spPr/>
    </dgm:pt>
    <dgm:pt modelId="{AF3A5BE0-E969-492B-B922-82DE12B303AE}" type="pres">
      <dgm:prSet presAssocID="{4FB36FDB-8BA1-469C-88F5-09B2594F1C2F}" presName="bgShapesFlow" presStyleCnt="0"/>
      <dgm:spPr/>
    </dgm:pt>
    <dgm:pt modelId="{B001BDDA-3CFB-479F-97E2-4E63A5B1BA19}" type="pres">
      <dgm:prSet presAssocID="{E81DD8FF-2A83-4645-9FF4-7B897B0AA341}" presName="rectComp" presStyleCnt="0"/>
      <dgm:spPr/>
    </dgm:pt>
    <dgm:pt modelId="{0268DF66-476A-4103-9F02-4BC7DC3E3487}" type="pres">
      <dgm:prSet presAssocID="{E81DD8FF-2A83-4645-9FF4-7B897B0AA341}" presName="bgRect" presStyleLbl="bgShp" presStyleIdx="0" presStyleCnt="4" custLinFactY="-78149" custLinFactNeighborX="-308" custLinFactNeighborY="-100000"/>
      <dgm:spPr/>
      <dgm:t>
        <a:bodyPr/>
        <a:lstStyle/>
        <a:p>
          <a:endParaRPr lang="en-US"/>
        </a:p>
      </dgm:t>
    </dgm:pt>
    <dgm:pt modelId="{B0085EA3-C1C7-440A-8838-2042C1C231DD}" type="pres">
      <dgm:prSet presAssocID="{E81DD8FF-2A83-4645-9FF4-7B897B0AA341}" presName="bgRectTx" presStyleLbl="bgShp" presStyleIdx="0" presStyleCnt="4">
        <dgm:presLayoutVars>
          <dgm:bulletEnabled val="1"/>
        </dgm:presLayoutVars>
      </dgm:prSet>
      <dgm:spPr/>
      <dgm:t>
        <a:bodyPr/>
        <a:lstStyle/>
        <a:p>
          <a:endParaRPr lang="en-US"/>
        </a:p>
      </dgm:t>
    </dgm:pt>
    <dgm:pt modelId="{3F5205A8-43CB-47CB-973B-F3B320BACF28}" type="pres">
      <dgm:prSet presAssocID="{E81DD8FF-2A83-4645-9FF4-7B897B0AA341}" presName="spComp" presStyleCnt="0"/>
      <dgm:spPr/>
    </dgm:pt>
    <dgm:pt modelId="{99078902-2600-4857-97F6-C00D3D256505}" type="pres">
      <dgm:prSet presAssocID="{E81DD8FF-2A83-4645-9FF4-7B897B0AA341}" presName="vSp" presStyleCnt="0"/>
      <dgm:spPr/>
    </dgm:pt>
    <dgm:pt modelId="{C1BBFF8F-B270-4720-A300-358FDA8A5BF1}" type="pres">
      <dgm:prSet presAssocID="{D0886C7F-F946-49E6-81BA-EAC8CA510A30}" presName="rectComp" presStyleCnt="0"/>
      <dgm:spPr/>
    </dgm:pt>
    <dgm:pt modelId="{F1283D97-AB3C-4A9B-B340-05D7CAD82BB2}" type="pres">
      <dgm:prSet presAssocID="{D0886C7F-F946-49E6-81BA-EAC8CA510A30}" presName="bgRect" presStyleLbl="bgShp" presStyleIdx="1" presStyleCnt="4" custLinFactY="-70570" custLinFactNeighborX="-308" custLinFactNeighborY="-100000"/>
      <dgm:spPr/>
      <dgm:t>
        <a:bodyPr/>
        <a:lstStyle/>
        <a:p>
          <a:endParaRPr lang="en-US"/>
        </a:p>
      </dgm:t>
    </dgm:pt>
    <dgm:pt modelId="{575288DD-5720-472A-BBD4-EEAB97E03608}" type="pres">
      <dgm:prSet presAssocID="{D0886C7F-F946-49E6-81BA-EAC8CA510A30}" presName="bgRectTx" presStyleLbl="bgShp" presStyleIdx="1" presStyleCnt="4">
        <dgm:presLayoutVars>
          <dgm:bulletEnabled val="1"/>
        </dgm:presLayoutVars>
      </dgm:prSet>
      <dgm:spPr/>
      <dgm:t>
        <a:bodyPr/>
        <a:lstStyle/>
        <a:p>
          <a:endParaRPr lang="en-US"/>
        </a:p>
      </dgm:t>
    </dgm:pt>
    <dgm:pt modelId="{68B8BF16-1CF7-4D15-BCCA-B4CAB0CBD42E}" type="pres">
      <dgm:prSet presAssocID="{D0886C7F-F946-49E6-81BA-EAC8CA510A30}" presName="spComp" presStyleCnt="0"/>
      <dgm:spPr/>
    </dgm:pt>
    <dgm:pt modelId="{F96EA4EA-4DAE-43DC-8578-F61BEAC085D0}" type="pres">
      <dgm:prSet presAssocID="{D0886C7F-F946-49E6-81BA-EAC8CA510A30}" presName="vSp" presStyleCnt="0"/>
      <dgm:spPr/>
    </dgm:pt>
    <dgm:pt modelId="{619570DB-FCA6-4705-8E1E-5DB9E93EF53F}" type="pres">
      <dgm:prSet presAssocID="{6CDB58F2-BBC4-4688-A881-8EBCFF473D03}" presName="rectComp" presStyleCnt="0"/>
      <dgm:spPr/>
    </dgm:pt>
    <dgm:pt modelId="{EB05158F-2FFF-4581-8367-4AF7375D562B}" type="pres">
      <dgm:prSet presAssocID="{6CDB58F2-BBC4-4688-A881-8EBCFF473D03}" presName="bgRect" presStyleLbl="bgShp" presStyleIdx="2" presStyleCnt="4" custLinFactY="-62992" custLinFactNeighborX="-308" custLinFactNeighborY="-100000"/>
      <dgm:spPr/>
      <dgm:t>
        <a:bodyPr/>
        <a:lstStyle/>
        <a:p>
          <a:endParaRPr lang="en-US"/>
        </a:p>
      </dgm:t>
    </dgm:pt>
    <dgm:pt modelId="{54423512-FFBC-457A-8E05-76EC115666F0}" type="pres">
      <dgm:prSet presAssocID="{6CDB58F2-BBC4-4688-A881-8EBCFF473D03}" presName="bgRectTx" presStyleLbl="bgShp" presStyleIdx="2" presStyleCnt="4">
        <dgm:presLayoutVars>
          <dgm:bulletEnabled val="1"/>
        </dgm:presLayoutVars>
      </dgm:prSet>
      <dgm:spPr/>
      <dgm:t>
        <a:bodyPr/>
        <a:lstStyle/>
        <a:p>
          <a:endParaRPr lang="en-US"/>
        </a:p>
      </dgm:t>
    </dgm:pt>
    <dgm:pt modelId="{D7D3C62F-7305-477F-9F8B-8B45F7A432C3}" type="pres">
      <dgm:prSet presAssocID="{6CDB58F2-BBC4-4688-A881-8EBCFF473D03}" presName="spComp" presStyleCnt="0"/>
      <dgm:spPr/>
    </dgm:pt>
    <dgm:pt modelId="{7769384B-7DB2-44A9-AE81-F0263C65F4B3}" type="pres">
      <dgm:prSet presAssocID="{6CDB58F2-BBC4-4688-A881-8EBCFF473D03}" presName="vSp" presStyleCnt="0"/>
      <dgm:spPr/>
    </dgm:pt>
    <dgm:pt modelId="{9370ABD9-E506-41D1-A60D-EB2618FA546F}" type="pres">
      <dgm:prSet presAssocID="{B5D2D042-EAD6-4373-A048-5B359C429F2D}" presName="rectComp" presStyleCnt="0"/>
      <dgm:spPr/>
    </dgm:pt>
    <dgm:pt modelId="{69F1506A-A9EE-4B3C-803F-6295992BB449}" type="pres">
      <dgm:prSet presAssocID="{B5D2D042-EAD6-4373-A048-5B359C429F2D}" presName="bgRect" presStyleLbl="bgShp" presStyleIdx="3" presStyleCnt="4"/>
      <dgm:spPr/>
      <dgm:t>
        <a:bodyPr/>
        <a:lstStyle/>
        <a:p>
          <a:endParaRPr lang="en-US"/>
        </a:p>
      </dgm:t>
    </dgm:pt>
    <dgm:pt modelId="{37E28B7C-B9A1-43D7-85FC-7543E2929B89}" type="pres">
      <dgm:prSet presAssocID="{B5D2D042-EAD6-4373-A048-5B359C429F2D}" presName="bgRectTx" presStyleLbl="bgShp" presStyleIdx="3" presStyleCnt="4">
        <dgm:presLayoutVars>
          <dgm:bulletEnabled val="1"/>
        </dgm:presLayoutVars>
      </dgm:prSet>
      <dgm:spPr/>
      <dgm:t>
        <a:bodyPr/>
        <a:lstStyle/>
        <a:p>
          <a:endParaRPr lang="en-US"/>
        </a:p>
      </dgm:t>
    </dgm:pt>
  </dgm:ptLst>
  <dgm:cxnLst>
    <dgm:cxn modelId="{640AEBD2-B8D1-4C08-8CFE-0E36AE198AFF}" type="presOf" srcId="{9A22BF93-8A0D-4E16-BE6D-7E1044AD2267}" destId="{70126A9F-3756-4BD3-B64B-5789930F6A2F}" srcOrd="0" destOrd="0" presId="urn:microsoft.com/office/officeart/2005/8/layout/hierarchy6"/>
    <dgm:cxn modelId="{C91CC227-0BC5-48DC-B4A4-D076782E4ED5}" srcId="{4B682954-1EC6-4A52-B4D1-C96B1BD69B69}" destId="{BE5F5D96-0D1A-4DAF-A3B6-A21651C581E8}" srcOrd="0" destOrd="0" parTransId="{D85D0130-154A-4E9B-861E-135E8A083986}" sibTransId="{D936FF06-7606-44B9-B6AE-F2D7B682F7FA}"/>
    <dgm:cxn modelId="{9FB59C0B-9C96-4B0B-A182-032153B7CF59}" type="presOf" srcId="{CA480C54-A68B-4BDC-8FA5-6BEDDDAF36C9}" destId="{13A71C80-6724-4F32-ADE3-594BEF474817}" srcOrd="0" destOrd="0" presId="urn:microsoft.com/office/officeart/2005/8/layout/hierarchy6"/>
    <dgm:cxn modelId="{BDE0353D-D425-4316-BEA5-6A93DA7CE308}" type="presOf" srcId="{6CDB58F2-BBC4-4688-A881-8EBCFF473D03}" destId="{54423512-FFBC-457A-8E05-76EC115666F0}" srcOrd="1" destOrd="0" presId="urn:microsoft.com/office/officeart/2005/8/layout/hierarchy6"/>
    <dgm:cxn modelId="{BBB34017-4AE9-4603-93DA-B071B5ABA793}" srcId="{4FB36FDB-8BA1-469C-88F5-09B2594F1C2F}" destId="{B5D2D042-EAD6-4373-A048-5B359C429F2D}" srcOrd="4" destOrd="0" parTransId="{4EEA9116-CF9B-4D27-8FA0-7FE7C4E84562}" sibTransId="{4E3083B7-7C07-4950-B813-F1E1B396353E}"/>
    <dgm:cxn modelId="{31B37942-0104-495A-BA0A-59F0F2ADF21C}" type="presOf" srcId="{935CE97A-DB3F-4DC5-9D62-9439E89B58F5}" destId="{D6BC892B-54ED-4E0B-BA9C-695B41A1BF15}" srcOrd="0" destOrd="0" presId="urn:microsoft.com/office/officeart/2005/8/layout/hierarchy6"/>
    <dgm:cxn modelId="{540DD921-F91A-4E35-BAC4-CA8BB5FF350F}" type="presOf" srcId="{4B8CCF03-634D-4164-9815-C7A0E7214215}" destId="{12FCBF3B-EB9F-4D5C-A35F-B8C15047DEB1}" srcOrd="0" destOrd="0" presId="urn:microsoft.com/office/officeart/2005/8/layout/hierarchy6"/>
    <dgm:cxn modelId="{4DD4D185-B586-4D34-9783-DAD3403DEDC0}" type="presOf" srcId="{D0886C7F-F946-49E6-81BA-EAC8CA510A30}" destId="{575288DD-5720-472A-BBD4-EEAB97E03608}" srcOrd="1" destOrd="0" presId="urn:microsoft.com/office/officeart/2005/8/layout/hierarchy6"/>
    <dgm:cxn modelId="{14B8AF19-0227-4C3C-B40E-97BDB9F86D60}" srcId="{4FB36FDB-8BA1-469C-88F5-09B2594F1C2F}" destId="{D0886C7F-F946-49E6-81BA-EAC8CA510A30}" srcOrd="2" destOrd="0" parTransId="{BE984406-4989-49F5-84DA-D2A38D0F266A}" sibTransId="{7576B657-6B9D-4D06-A416-B4B21FE1C232}"/>
    <dgm:cxn modelId="{858E238C-A01B-4974-B010-DB74B1209997}" srcId="{ECB6AA0E-D049-4255-A71A-48ED273A5EC4}" destId="{6FA246EC-7A3D-47D2-A1C7-90FBCD3C9FAF}" srcOrd="1" destOrd="0" parTransId="{F97E8BD7-4E75-4650-8C59-1761F4FB5448}" sibTransId="{61FE397A-A54C-475B-ADD2-1A320D156670}"/>
    <dgm:cxn modelId="{D2535326-9C7D-4977-9FFE-3F3703AC6258}" type="presOf" srcId="{1FFBAE04-B891-4172-9541-D263C0D8A58A}" destId="{87DA9105-5C95-40F7-84ED-7C3312C98DFA}" srcOrd="0" destOrd="0" presId="urn:microsoft.com/office/officeart/2005/8/layout/hierarchy6"/>
    <dgm:cxn modelId="{48A2304A-9385-4297-AFDA-E3AD488F182D}" type="presOf" srcId="{13F52CE8-FF0A-4FE1-8285-A45FCB91D2E6}" destId="{700D921C-F419-42E8-B124-59492D976472}" srcOrd="0" destOrd="0" presId="urn:microsoft.com/office/officeart/2005/8/layout/hierarchy6"/>
    <dgm:cxn modelId="{7F9554AE-1337-4D8B-95C7-82D0DD8202B4}" type="presOf" srcId="{DB7C4493-85F1-4D9A-871B-9AE4F7FB0846}" destId="{E5939B5C-DE44-4FA3-A74E-1469C8139857}" srcOrd="0" destOrd="0" presId="urn:microsoft.com/office/officeart/2005/8/layout/hierarchy6"/>
    <dgm:cxn modelId="{D00F246A-FAA8-4FD2-88EF-287792D58E16}" type="presOf" srcId="{5495FB03-0A4D-4979-951F-7AC8D39A50D9}" destId="{D1429777-8E7E-4E89-8075-974BAD874C4B}" srcOrd="0" destOrd="0" presId="urn:microsoft.com/office/officeart/2005/8/layout/hierarchy6"/>
    <dgm:cxn modelId="{D49307EF-33AF-4325-A536-4E33C3912327}" srcId="{4FB36FDB-8BA1-469C-88F5-09B2594F1C2F}" destId="{85706EB6-F40C-4529-9318-2C5021C0B1C7}" srcOrd="0" destOrd="0" parTransId="{BBA58A46-AE21-4839-9B25-DC8A2739DAF5}" sibTransId="{D05A2647-1D06-48ED-9FEB-51EAEDF53FF7}"/>
    <dgm:cxn modelId="{BE044463-02DA-402E-A92B-F24D92C46694}" srcId="{85706EB6-F40C-4529-9318-2C5021C0B1C7}" destId="{4B8CCF03-634D-4164-9815-C7A0E7214215}" srcOrd="0" destOrd="0" parTransId="{9256FA47-DA6C-468D-BA49-90B691EC62C0}" sibTransId="{56BF1AC8-BB00-4CA4-9D8B-AFA2381492ED}"/>
    <dgm:cxn modelId="{5C02F87B-CA32-4221-992E-45C89F7B2BE8}" srcId="{4FB36FDB-8BA1-469C-88F5-09B2594F1C2F}" destId="{6CDB58F2-BBC4-4688-A881-8EBCFF473D03}" srcOrd="3" destOrd="0" parTransId="{672B9206-17E2-4190-9ADE-15C2704D3A62}" sibTransId="{F10022D2-3C5D-4C6F-9A8A-D42076004CE2}"/>
    <dgm:cxn modelId="{25C7F3B2-3CFD-4A13-8791-AA202233D2ED}" type="presOf" srcId="{4FB36FDB-8BA1-469C-88F5-09B2594F1C2F}" destId="{91889609-82A5-478D-A2E8-8B9ADD21FF38}" srcOrd="0" destOrd="0" presId="urn:microsoft.com/office/officeart/2005/8/layout/hierarchy6"/>
    <dgm:cxn modelId="{F8E92AA2-F7B0-44FE-8000-3BA5D8C6470C}" type="presOf" srcId="{B0D22D4F-6AC0-4FE8-B981-8D335EE54517}" destId="{0FE24B4B-7C7D-47C2-80DF-E7C1162A3620}" srcOrd="0" destOrd="0" presId="urn:microsoft.com/office/officeart/2005/8/layout/hierarchy6"/>
    <dgm:cxn modelId="{52837FB4-0AAD-4D8A-9A7D-B9B7D282BA23}" type="presOf" srcId="{F97E8BD7-4E75-4650-8C59-1761F4FB5448}" destId="{FA5176FD-53C9-4012-BF6D-69F37FC8E03A}" srcOrd="0" destOrd="0" presId="urn:microsoft.com/office/officeart/2005/8/layout/hierarchy6"/>
    <dgm:cxn modelId="{ABC3CADC-866F-473A-A0AD-B7C68BC305D8}" type="presOf" srcId="{E81DD8FF-2A83-4645-9FF4-7B897B0AA341}" destId="{B0085EA3-C1C7-440A-8838-2042C1C231DD}" srcOrd="1" destOrd="0" presId="urn:microsoft.com/office/officeart/2005/8/layout/hierarchy6"/>
    <dgm:cxn modelId="{85F0EC0B-8018-42C8-B24F-9348163D21AF}" type="presOf" srcId="{ECB6AA0E-D049-4255-A71A-48ED273A5EC4}" destId="{20DFBF1E-FED6-4543-90D8-93C7D8E1701A}" srcOrd="0" destOrd="0" presId="urn:microsoft.com/office/officeart/2005/8/layout/hierarchy6"/>
    <dgm:cxn modelId="{91EF9F90-FEDA-4E0C-8064-E0CDBBB2FB8E}" srcId="{4B8CCF03-634D-4164-9815-C7A0E7214215}" destId="{ECB6AA0E-D049-4255-A71A-48ED273A5EC4}" srcOrd="0" destOrd="0" parTransId="{0635103E-F2F8-4888-A958-A017CA5F5AD1}" sibTransId="{6213A559-698B-442D-999E-9BEFB6968F56}"/>
    <dgm:cxn modelId="{59FD0B57-0594-46A1-B83E-1A9560E16C6C}" type="presOf" srcId="{8E229167-1217-44E0-882C-C0D1346191DC}" destId="{4CB89F1A-D914-49C6-9F50-CA9772F2C78D}" srcOrd="0" destOrd="0" presId="urn:microsoft.com/office/officeart/2005/8/layout/hierarchy6"/>
    <dgm:cxn modelId="{1F3F9DBA-C658-4AF5-A6D6-CA363806807B}" type="presOf" srcId="{B5D2D042-EAD6-4373-A048-5B359C429F2D}" destId="{69F1506A-A9EE-4B3C-803F-6295992BB449}" srcOrd="0" destOrd="0" presId="urn:microsoft.com/office/officeart/2005/8/layout/hierarchy6"/>
    <dgm:cxn modelId="{5EFB35DE-163D-4836-B6B8-E3B1699F5B57}" srcId="{4FB36FDB-8BA1-469C-88F5-09B2594F1C2F}" destId="{E81DD8FF-2A83-4645-9FF4-7B897B0AA341}" srcOrd="1" destOrd="0" parTransId="{A7FDCA78-047A-48F4-B77F-8E0333AC3F20}" sibTransId="{07E50EDA-04E2-4342-B818-E779FE81BC03}"/>
    <dgm:cxn modelId="{7DA37D45-DBCC-432D-B62F-D8A64FFF9A04}" srcId="{4B8CCF03-634D-4164-9815-C7A0E7214215}" destId="{4B682954-1EC6-4A52-B4D1-C96B1BD69B69}" srcOrd="2" destOrd="0" parTransId="{1FFBAE04-B891-4172-9541-D263C0D8A58A}" sibTransId="{B452B250-576F-4AA4-A935-28E13194E476}"/>
    <dgm:cxn modelId="{36BA2A5F-E199-48AD-9BE5-76B0943DE865}" type="presOf" srcId="{E81DD8FF-2A83-4645-9FF4-7B897B0AA341}" destId="{0268DF66-476A-4103-9F02-4BC7DC3E3487}" srcOrd="0" destOrd="0" presId="urn:microsoft.com/office/officeart/2005/8/layout/hierarchy6"/>
    <dgm:cxn modelId="{2C250E95-02EC-482C-B749-EB77F560330B}" type="presOf" srcId="{0635103E-F2F8-4888-A958-A017CA5F5AD1}" destId="{1116B86E-7C04-47A8-942E-2B5610212092}" srcOrd="0" destOrd="0" presId="urn:microsoft.com/office/officeart/2005/8/layout/hierarchy6"/>
    <dgm:cxn modelId="{6C100F58-0B39-4E9D-98BB-A66848C7C64E}" srcId="{DB02BE22-1BD8-451F-A1C9-FDA2D4490BC4}" destId="{9A22BF93-8A0D-4E16-BE6D-7E1044AD2267}" srcOrd="0" destOrd="0" parTransId="{8E229167-1217-44E0-882C-C0D1346191DC}" sibTransId="{9D7CD762-51B9-466F-8B7B-E061DABC89E4}"/>
    <dgm:cxn modelId="{34FA292C-E38D-4651-92C0-9AC2A4462597}" type="presOf" srcId="{6CDB58F2-BBC4-4688-A881-8EBCFF473D03}" destId="{EB05158F-2FFF-4581-8367-4AF7375D562B}" srcOrd="0" destOrd="0" presId="urn:microsoft.com/office/officeart/2005/8/layout/hierarchy6"/>
    <dgm:cxn modelId="{AABF68B2-9FCE-4DE9-8ACB-0EACD00CFE2E}" type="presOf" srcId="{4B682954-1EC6-4A52-B4D1-C96B1BD69B69}" destId="{60A75372-FDC6-4CFE-BB27-AAB524436DB9}" srcOrd="0" destOrd="0" presId="urn:microsoft.com/office/officeart/2005/8/layout/hierarchy6"/>
    <dgm:cxn modelId="{31FE8252-978C-458A-96D0-F07790715D26}" type="presOf" srcId="{BE5F5D96-0D1A-4DAF-A3B6-A21651C581E8}" destId="{89472BA7-992C-4A56-B4BC-D3934952AAEC}" srcOrd="0" destOrd="0" presId="urn:microsoft.com/office/officeart/2005/8/layout/hierarchy6"/>
    <dgm:cxn modelId="{FCB4C1D9-007E-4F67-AC68-E775DFBA6349}" srcId="{4B682954-1EC6-4A52-B4D1-C96B1BD69B69}" destId="{CA480C54-A68B-4BDC-8FA5-6BEDDDAF36C9}" srcOrd="1" destOrd="0" parTransId="{DC97CD02-E482-4B4C-97E0-9B8F55BA2A87}" sibTransId="{DB416F3B-97A7-40F9-8280-BE8D35791739}"/>
    <dgm:cxn modelId="{099CFC67-2FB7-4ACA-8CBA-4321A4948EE9}" type="presOf" srcId="{8D5096B9-3043-45BB-9104-3D2503279095}" destId="{CA275E83-E3BC-4EC6-AD10-24915F482617}" srcOrd="0" destOrd="0" presId="urn:microsoft.com/office/officeart/2005/8/layout/hierarchy6"/>
    <dgm:cxn modelId="{10357065-17A2-41AA-82B5-8117287F0ED6}" type="presOf" srcId="{C19B41A5-8EAF-4C7C-8B0C-19B1F73AE99F}" destId="{FC27D5FD-E4F1-4784-81BA-DEC06C8828F8}" srcOrd="0" destOrd="0" presId="urn:microsoft.com/office/officeart/2005/8/layout/hierarchy6"/>
    <dgm:cxn modelId="{09CF659B-12F1-4CE7-A66B-498C34BB35B9}" type="presOf" srcId="{D85D0130-154A-4E9B-861E-135E8A083986}" destId="{297A9183-2376-4CEB-967B-EA33A4B26B96}" srcOrd="0" destOrd="0" presId="urn:microsoft.com/office/officeart/2005/8/layout/hierarchy6"/>
    <dgm:cxn modelId="{A9B7529E-E72B-4166-B422-FE0B89770410}" srcId="{ECB6AA0E-D049-4255-A71A-48ED273A5EC4}" destId="{C36D8B88-FB53-4579-B3E9-1A1DDB539A72}" srcOrd="2" destOrd="0" parTransId="{AF59EB96-E608-4E92-B84C-AB38302A8175}" sibTransId="{C2E793FE-6342-406D-B254-1B215964EF94}"/>
    <dgm:cxn modelId="{568BA243-CA33-4643-BB39-A5F7F376CC4F}" type="presOf" srcId="{85706EB6-F40C-4529-9318-2C5021C0B1C7}" destId="{35B1C9FB-7603-435E-A2F0-F94B417F233C}" srcOrd="0" destOrd="0" presId="urn:microsoft.com/office/officeart/2005/8/layout/hierarchy6"/>
    <dgm:cxn modelId="{106C2934-4F6C-4438-B08A-E60FFE613FE0}" type="presOf" srcId="{7C98F1C0-260A-48E6-8DE9-D52B8D441D2C}" destId="{8F835E2A-5A5B-47FE-84B5-A77DA9979FCD}" srcOrd="0" destOrd="0" presId="urn:microsoft.com/office/officeart/2005/8/layout/hierarchy6"/>
    <dgm:cxn modelId="{1ECC4228-E2EF-411E-9839-F549A7F564BF}" type="presOf" srcId="{9256FA47-DA6C-468D-BA49-90B691EC62C0}" destId="{CC95A714-42F1-47BA-BA0E-7C0AB00043A5}" srcOrd="0" destOrd="0" presId="urn:microsoft.com/office/officeart/2005/8/layout/hierarchy6"/>
    <dgm:cxn modelId="{BEDD3556-C60B-40CA-B7AD-E3690FD7BD12}" srcId="{9A22BF93-8A0D-4E16-BE6D-7E1044AD2267}" destId="{C19B41A5-8EAF-4C7C-8B0C-19B1F73AE99F}" srcOrd="0" destOrd="0" parTransId="{8D5096B9-3043-45BB-9104-3D2503279095}" sibTransId="{A5CEEC98-9A7D-4D71-B5D5-0C43D5414C57}"/>
    <dgm:cxn modelId="{EBF4B30A-2942-4453-A83D-8E08E943B882}" srcId="{4B8CCF03-634D-4164-9815-C7A0E7214215}" destId="{7C98F1C0-260A-48E6-8DE9-D52B8D441D2C}" srcOrd="1" destOrd="0" parTransId="{13F52CE8-FF0A-4FE1-8285-A45FCB91D2E6}" sibTransId="{17F9A7CB-724E-4316-A23B-F5AB8E49CACC}"/>
    <dgm:cxn modelId="{AB69A989-3E84-408D-8C27-E085E10FCDF3}" srcId="{85706EB6-F40C-4529-9318-2C5021C0B1C7}" destId="{DB02BE22-1BD8-451F-A1C9-FDA2D4490BC4}" srcOrd="1" destOrd="0" parTransId="{E8DDB994-11D3-48FD-89D3-5F7AE9B33AFF}" sibTransId="{2CC689C9-17C4-4ABD-A41A-C1891D02BBDD}"/>
    <dgm:cxn modelId="{A498D412-9DD5-4CB7-A4A4-8F1F1944FA89}" type="presOf" srcId="{B5D2D042-EAD6-4373-A048-5B359C429F2D}" destId="{37E28B7C-B9A1-43D7-85FC-7543E2929B89}" srcOrd="1" destOrd="0" presId="urn:microsoft.com/office/officeart/2005/8/layout/hierarchy6"/>
    <dgm:cxn modelId="{E89C3935-398C-4EAF-808B-0FEB537C2773}" type="presOf" srcId="{6FA246EC-7A3D-47D2-A1C7-90FBCD3C9FAF}" destId="{084A510E-F66F-4E1D-B29D-BDA8FD8C74B7}" srcOrd="0" destOrd="0" presId="urn:microsoft.com/office/officeart/2005/8/layout/hierarchy6"/>
    <dgm:cxn modelId="{EA176B5B-C9ED-4E5A-BFC4-207DA08DA0E0}" srcId="{7C98F1C0-260A-48E6-8DE9-D52B8D441D2C}" destId="{935CE97A-DB3F-4DC5-9D62-9439E89B58F5}" srcOrd="0" destOrd="0" parTransId="{B0D22D4F-6AC0-4FE8-B981-8D335EE54517}" sibTransId="{B0CD13AB-7D4D-444F-AA74-203A08AE405B}"/>
    <dgm:cxn modelId="{CC317056-818D-4154-B110-8D8138BD0772}" type="presOf" srcId="{AF59EB96-E608-4E92-B84C-AB38302A8175}" destId="{AFF06512-0395-418F-942F-558C20E741C9}" srcOrd="0" destOrd="0" presId="urn:microsoft.com/office/officeart/2005/8/layout/hierarchy6"/>
    <dgm:cxn modelId="{6B2F960D-260D-4CFE-85DA-F20826CA1A0E}" type="presOf" srcId="{E8DDB994-11D3-48FD-89D3-5F7AE9B33AFF}" destId="{89AB09CA-C762-43C5-B404-05F77B6762D5}" srcOrd="0" destOrd="0" presId="urn:microsoft.com/office/officeart/2005/8/layout/hierarchy6"/>
    <dgm:cxn modelId="{2D1E095D-442A-4931-BE29-135AA163D9AF}" type="presOf" srcId="{D0886C7F-F946-49E6-81BA-EAC8CA510A30}" destId="{F1283D97-AB3C-4A9B-B340-05D7CAD82BB2}" srcOrd="0" destOrd="0" presId="urn:microsoft.com/office/officeart/2005/8/layout/hierarchy6"/>
    <dgm:cxn modelId="{DB27457B-28E4-4C3A-B4AB-FE52803757A3}" srcId="{ECB6AA0E-D049-4255-A71A-48ED273A5EC4}" destId="{DB7C4493-85F1-4D9A-871B-9AE4F7FB0846}" srcOrd="0" destOrd="0" parTransId="{5495FB03-0A4D-4979-951F-7AC8D39A50D9}" sibTransId="{B304D00C-6D06-4950-86FC-172F8E69E31F}"/>
    <dgm:cxn modelId="{21A395BF-6B0E-43E0-8183-60715CE45DEF}" type="presOf" srcId="{C36D8B88-FB53-4579-B3E9-1A1DDB539A72}" destId="{05E42407-C033-4DF4-A460-52AC871C891F}" srcOrd="0" destOrd="0" presId="urn:microsoft.com/office/officeart/2005/8/layout/hierarchy6"/>
    <dgm:cxn modelId="{D7311BE5-A2FA-4270-8179-C6C091599C78}" type="presOf" srcId="{DB02BE22-1BD8-451F-A1C9-FDA2D4490BC4}" destId="{45C80343-3A89-44D2-848A-3A2C1CC0637D}" srcOrd="0" destOrd="0" presId="urn:microsoft.com/office/officeart/2005/8/layout/hierarchy6"/>
    <dgm:cxn modelId="{18C6E442-5762-4D1F-A7D1-5E5A6576B9B7}" type="presOf" srcId="{DC97CD02-E482-4B4C-97E0-9B8F55BA2A87}" destId="{C2C15FCB-B85E-4A61-8ED2-FCDDD470CB89}" srcOrd="0" destOrd="0" presId="urn:microsoft.com/office/officeart/2005/8/layout/hierarchy6"/>
    <dgm:cxn modelId="{20444182-0223-439A-93BC-178B6EBFA984}" type="presParOf" srcId="{91889609-82A5-478D-A2E8-8B9ADD21FF38}" destId="{A844AB78-5FF4-41B0-854A-FC4BC1B0E780}" srcOrd="0" destOrd="0" presId="urn:microsoft.com/office/officeart/2005/8/layout/hierarchy6"/>
    <dgm:cxn modelId="{E5F3C7DC-43D7-4DEC-B75B-619F72AF0CDA}" type="presParOf" srcId="{A844AB78-5FF4-41B0-854A-FC4BC1B0E780}" destId="{0150174E-82D5-49B2-BA92-EA03F00F5796}" srcOrd="0" destOrd="0" presId="urn:microsoft.com/office/officeart/2005/8/layout/hierarchy6"/>
    <dgm:cxn modelId="{49C20CB4-C9B9-4F2E-BE26-62E188FFC07F}" type="presParOf" srcId="{A844AB78-5FF4-41B0-854A-FC4BC1B0E780}" destId="{3529EC7E-38B5-44EE-ACB8-4E5AB315DE68}" srcOrd="1" destOrd="0" presId="urn:microsoft.com/office/officeart/2005/8/layout/hierarchy6"/>
    <dgm:cxn modelId="{D79FBE15-2949-4069-B6DF-D020A38FEFD9}" type="presParOf" srcId="{3529EC7E-38B5-44EE-ACB8-4E5AB315DE68}" destId="{71AB2153-3143-4955-98DC-A39D8A52793B}" srcOrd="0" destOrd="0" presId="urn:microsoft.com/office/officeart/2005/8/layout/hierarchy6"/>
    <dgm:cxn modelId="{8D875FFF-168E-4162-91D3-BFF6D73D68F4}" type="presParOf" srcId="{71AB2153-3143-4955-98DC-A39D8A52793B}" destId="{35B1C9FB-7603-435E-A2F0-F94B417F233C}" srcOrd="0" destOrd="0" presId="urn:microsoft.com/office/officeart/2005/8/layout/hierarchy6"/>
    <dgm:cxn modelId="{3DF6B787-1ADF-43C9-AAA4-5EF37022E9AA}" type="presParOf" srcId="{71AB2153-3143-4955-98DC-A39D8A52793B}" destId="{1A4CE3A7-AB26-4A0F-9159-CD527F2E3A32}" srcOrd="1" destOrd="0" presId="urn:microsoft.com/office/officeart/2005/8/layout/hierarchy6"/>
    <dgm:cxn modelId="{B9264397-4567-4EB1-AC54-7ED965B06022}" type="presParOf" srcId="{1A4CE3A7-AB26-4A0F-9159-CD527F2E3A32}" destId="{CC95A714-42F1-47BA-BA0E-7C0AB00043A5}" srcOrd="0" destOrd="0" presId="urn:microsoft.com/office/officeart/2005/8/layout/hierarchy6"/>
    <dgm:cxn modelId="{036BD89D-FB85-4FB2-A1D7-C5068F7A731A}" type="presParOf" srcId="{1A4CE3A7-AB26-4A0F-9159-CD527F2E3A32}" destId="{A7E5374D-C1AE-4845-8B6B-4050CD0847A4}" srcOrd="1" destOrd="0" presId="urn:microsoft.com/office/officeart/2005/8/layout/hierarchy6"/>
    <dgm:cxn modelId="{761EDAC3-1E5C-4F89-9315-59EE8639D567}" type="presParOf" srcId="{A7E5374D-C1AE-4845-8B6B-4050CD0847A4}" destId="{12FCBF3B-EB9F-4D5C-A35F-B8C15047DEB1}" srcOrd="0" destOrd="0" presId="urn:microsoft.com/office/officeart/2005/8/layout/hierarchy6"/>
    <dgm:cxn modelId="{2AFF8971-B3B5-4F93-B70F-5B20B7523522}" type="presParOf" srcId="{A7E5374D-C1AE-4845-8B6B-4050CD0847A4}" destId="{C564C19A-894C-425B-B9FE-468D838F5B96}" srcOrd="1" destOrd="0" presId="urn:microsoft.com/office/officeart/2005/8/layout/hierarchy6"/>
    <dgm:cxn modelId="{AC7C3F14-BFC0-492B-B188-329CE543CD37}" type="presParOf" srcId="{C564C19A-894C-425B-B9FE-468D838F5B96}" destId="{1116B86E-7C04-47A8-942E-2B5610212092}" srcOrd="0" destOrd="0" presId="urn:microsoft.com/office/officeart/2005/8/layout/hierarchy6"/>
    <dgm:cxn modelId="{BCF69BD1-C0F6-4952-AC08-6362E7E3E4A1}" type="presParOf" srcId="{C564C19A-894C-425B-B9FE-468D838F5B96}" destId="{CBBB01DE-15CB-4A23-85B7-610C005D271F}" srcOrd="1" destOrd="0" presId="urn:microsoft.com/office/officeart/2005/8/layout/hierarchy6"/>
    <dgm:cxn modelId="{7CA58025-B3A0-452F-809D-C4877BD26C25}" type="presParOf" srcId="{CBBB01DE-15CB-4A23-85B7-610C005D271F}" destId="{20DFBF1E-FED6-4543-90D8-93C7D8E1701A}" srcOrd="0" destOrd="0" presId="urn:microsoft.com/office/officeart/2005/8/layout/hierarchy6"/>
    <dgm:cxn modelId="{6B049698-1A6A-4E9E-972D-27BEC8084C2A}" type="presParOf" srcId="{CBBB01DE-15CB-4A23-85B7-610C005D271F}" destId="{6B544205-5C9A-40C6-8E84-9E018A7D999D}" srcOrd="1" destOrd="0" presId="urn:microsoft.com/office/officeart/2005/8/layout/hierarchy6"/>
    <dgm:cxn modelId="{FBF32C3E-E5DD-40D5-B3AB-FDE0FA841BC5}" type="presParOf" srcId="{6B544205-5C9A-40C6-8E84-9E018A7D999D}" destId="{D1429777-8E7E-4E89-8075-974BAD874C4B}" srcOrd="0" destOrd="0" presId="urn:microsoft.com/office/officeart/2005/8/layout/hierarchy6"/>
    <dgm:cxn modelId="{523F317D-0643-40FF-B41B-C5FB3E62F4EB}" type="presParOf" srcId="{6B544205-5C9A-40C6-8E84-9E018A7D999D}" destId="{95AF0111-E5A3-4DCE-B4C9-BC44E1E36EAA}" srcOrd="1" destOrd="0" presId="urn:microsoft.com/office/officeart/2005/8/layout/hierarchy6"/>
    <dgm:cxn modelId="{6DD40030-4732-47D0-B755-CDE7A05ECC4B}" type="presParOf" srcId="{95AF0111-E5A3-4DCE-B4C9-BC44E1E36EAA}" destId="{E5939B5C-DE44-4FA3-A74E-1469C8139857}" srcOrd="0" destOrd="0" presId="urn:microsoft.com/office/officeart/2005/8/layout/hierarchy6"/>
    <dgm:cxn modelId="{C37394A3-0300-444D-A197-BDB41F2E82B3}" type="presParOf" srcId="{95AF0111-E5A3-4DCE-B4C9-BC44E1E36EAA}" destId="{8D043690-6BF6-47E8-82D6-320566F24B3C}" srcOrd="1" destOrd="0" presId="urn:microsoft.com/office/officeart/2005/8/layout/hierarchy6"/>
    <dgm:cxn modelId="{B62A3DA1-0694-40AE-B7DF-73209ABCA31C}" type="presParOf" srcId="{6B544205-5C9A-40C6-8E84-9E018A7D999D}" destId="{FA5176FD-53C9-4012-BF6D-69F37FC8E03A}" srcOrd="2" destOrd="0" presId="urn:microsoft.com/office/officeart/2005/8/layout/hierarchy6"/>
    <dgm:cxn modelId="{916A050E-0CB5-463C-9346-C70CD14F029F}" type="presParOf" srcId="{6B544205-5C9A-40C6-8E84-9E018A7D999D}" destId="{55CB9645-4AE0-4720-998F-1D6005D8077B}" srcOrd="3" destOrd="0" presId="urn:microsoft.com/office/officeart/2005/8/layout/hierarchy6"/>
    <dgm:cxn modelId="{2D7972E8-3589-49AB-9FA1-60566DC9AED6}" type="presParOf" srcId="{55CB9645-4AE0-4720-998F-1D6005D8077B}" destId="{084A510E-F66F-4E1D-B29D-BDA8FD8C74B7}" srcOrd="0" destOrd="0" presId="urn:microsoft.com/office/officeart/2005/8/layout/hierarchy6"/>
    <dgm:cxn modelId="{0A919D83-7804-480F-8F88-14ADD18328ED}" type="presParOf" srcId="{55CB9645-4AE0-4720-998F-1D6005D8077B}" destId="{37A067B7-CC97-475F-8A38-7CC793782EBF}" srcOrd="1" destOrd="0" presId="urn:microsoft.com/office/officeart/2005/8/layout/hierarchy6"/>
    <dgm:cxn modelId="{B51FE4BF-65F0-41A4-BDCD-16C38B9835DB}" type="presParOf" srcId="{6B544205-5C9A-40C6-8E84-9E018A7D999D}" destId="{AFF06512-0395-418F-942F-558C20E741C9}" srcOrd="4" destOrd="0" presId="urn:microsoft.com/office/officeart/2005/8/layout/hierarchy6"/>
    <dgm:cxn modelId="{F6B10707-534A-4669-9D15-D35B3B92A0FD}" type="presParOf" srcId="{6B544205-5C9A-40C6-8E84-9E018A7D999D}" destId="{9DF38C8E-4B13-47AB-ADFA-B557E49081E8}" srcOrd="5" destOrd="0" presId="urn:microsoft.com/office/officeart/2005/8/layout/hierarchy6"/>
    <dgm:cxn modelId="{72AB6D68-1765-41FA-9E46-5E2E56F9BB0F}" type="presParOf" srcId="{9DF38C8E-4B13-47AB-ADFA-B557E49081E8}" destId="{05E42407-C033-4DF4-A460-52AC871C891F}" srcOrd="0" destOrd="0" presId="urn:microsoft.com/office/officeart/2005/8/layout/hierarchy6"/>
    <dgm:cxn modelId="{23F33193-A264-4B62-ACB8-E756C2CEC794}" type="presParOf" srcId="{9DF38C8E-4B13-47AB-ADFA-B557E49081E8}" destId="{29688CEA-FD48-4653-9580-5C0FAEFA365C}" srcOrd="1" destOrd="0" presId="urn:microsoft.com/office/officeart/2005/8/layout/hierarchy6"/>
    <dgm:cxn modelId="{8195A51D-4BA1-4505-8779-9B5D369BF90F}" type="presParOf" srcId="{C564C19A-894C-425B-B9FE-468D838F5B96}" destId="{700D921C-F419-42E8-B124-59492D976472}" srcOrd="2" destOrd="0" presId="urn:microsoft.com/office/officeart/2005/8/layout/hierarchy6"/>
    <dgm:cxn modelId="{527FAEB5-0C6D-45C7-8FD0-A721BF88272A}" type="presParOf" srcId="{C564C19A-894C-425B-B9FE-468D838F5B96}" destId="{0B1EAF19-B534-41C0-9C53-558D3DACD785}" srcOrd="3" destOrd="0" presId="urn:microsoft.com/office/officeart/2005/8/layout/hierarchy6"/>
    <dgm:cxn modelId="{CF61819E-E885-4703-8383-9AB7621FAC3E}" type="presParOf" srcId="{0B1EAF19-B534-41C0-9C53-558D3DACD785}" destId="{8F835E2A-5A5B-47FE-84B5-A77DA9979FCD}" srcOrd="0" destOrd="0" presId="urn:microsoft.com/office/officeart/2005/8/layout/hierarchy6"/>
    <dgm:cxn modelId="{69151DBF-CF79-4332-8248-454EB513561F}" type="presParOf" srcId="{0B1EAF19-B534-41C0-9C53-558D3DACD785}" destId="{17C2B667-486F-4D62-816C-7432D7680636}" srcOrd="1" destOrd="0" presId="urn:microsoft.com/office/officeart/2005/8/layout/hierarchy6"/>
    <dgm:cxn modelId="{851BC0B1-1610-4958-B435-C12B4D82FD5E}" type="presParOf" srcId="{17C2B667-486F-4D62-816C-7432D7680636}" destId="{0FE24B4B-7C7D-47C2-80DF-E7C1162A3620}" srcOrd="0" destOrd="0" presId="urn:microsoft.com/office/officeart/2005/8/layout/hierarchy6"/>
    <dgm:cxn modelId="{F6C0AC62-ED7C-49C3-8E29-A38C39040B2C}" type="presParOf" srcId="{17C2B667-486F-4D62-816C-7432D7680636}" destId="{0FD0CC58-54E7-495F-A231-61B9FC8D2A70}" srcOrd="1" destOrd="0" presId="urn:microsoft.com/office/officeart/2005/8/layout/hierarchy6"/>
    <dgm:cxn modelId="{04E1F758-41AF-4E55-92E9-9F59266AF4C6}" type="presParOf" srcId="{0FD0CC58-54E7-495F-A231-61B9FC8D2A70}" destId="{D6BC892B-54ED-4E0B-BA9C-695B41A1BF15}" srcOrd="0" destOrd="0" presId="urn:microsoft.com/office/officeart/2005/8/layout/hierarchy6"/>
    <dgm:cxn modelId="{1625A2A6-7E69-42F2-8B6F-5C4428AF515A}" type="presParOf" srcId="{0FD0CC58-54E7-495F-A231-61B9FC8D2A70}" destId="{D803A5B0-5722-4AA6-B216-DEC46F3F1956}" srcOrd="1" destOrd="0" presId="urn:microsoft.com/office/officeart/2005/8/layout/hierarchy6"/>
    <dgm:cxn modelId="{80089CB8-525A-40F9-BCC8-EE4CFDD2C12A}" type="presParOf" srcId="{C564C19A-894C-425B-B9FE-468D838F5B96}" destId="{87DA9105-5C95-40F7-84ED-7C3312C98DFA}" srcOrd="4" destOrd="0" presId="urn:microsoft.com/office/officeart/2005/8/layout/hierarchy6"/>
    <dgm:cxn modelId="{604DA1A1-74E2-4ECA-985E-7C468BA7E7CD}" type="presParOf" srcId="{C564C19A-894C-425B-B9FE-468D838F5B96}" destId="{033309F3-BF73-43E0-9D4E-8849F7FCFA6C}" srcOrd="5" destOrd="0" presId="urn:microsoft.com/office/officeart/2005/8/layout/hierarchy6"/>
    <dgm:cxn modelId="{BF971BC1-EF33-4A4A-95A3-F5650121D409}" type="presParOf" srcId="{033309F3-BF73-43E0-9D4E-8849F7FCFA6C}" destId="{60A75372-FDC6-4CFE-BB27-AAB524436DB9}" srcOrd="0" destOrd="0" presId="urn:microsoft.com/office/officeart/2005/8/layout/hierarchy6"/>
    <dgm:cxn modelId="{6C860315-7F81-4AD0-9B6C-18064D2A6B29}" type="presParOf" srcId="{033309F3-BF73-43E0-9D4E-8849F7FCFA6C}" destId="{E119F2A7-CA3D-4E26-BCCA-0D92D7337E71}" srcOrd="1" destOrd="0" presId="urn:microsoft.com/office/officeart/2005/8/layout/hierarchy6"/>
    <dgm:cxn modelId="{3F56597F-BB1E-4BB7-9126-B91DD2EAF2C9}" type="presParOf" srcId="{E119F2A7-CA3D-4E26-BCCA-0D92D7337E71}" destId="{297A9183-2376-4CEB-967B-EA33A4B26B96}" srcOrd="0" destOrd="0" presId="urn:microsoft.com/office/officeart/2005/8/layout/hierarchy6"/>
    <dgm:cxn modelId="{10603F56-49C3-4739-8365-AC59F0B20941}" type="presParOf" srcId="{E119F2A7-CA3D-4E26-BCCA-0D92D7337E71}" destId="{54669F41-9CB9-4ACE-AE2A-34C35BA31762}" srcOrd="1" destOrd="0" presId="urn:microsoft.com/office/officeart/2005/8/layout/hierarchy6"/>
    <dgm:cxn modelId="{13523006-683B-4FC8-B1BF-C68B0907C1AD}" type="presParOf" srcId="{54669F41-9CB9-4ACE-AE2A-34C35BA31762}" destId="{89472BA7-992C-4A56-B4BC-D3934952AAEC}" srcOrd="0" destOrd="0" presId="urn:microsoft.com/office/officeart/2005/8/layout/hierarchy6"/>
    <dgm:cxn modelId="{7ABC0FCC-9D34-41DD-B1B2-DCCE195AA048}" type="presParOf" srcId="{54669F41-9CB9-4ACE-AE2A-34C35BA31762}" destId="{C90DBFFB-50DF-4C2E-A8D5-F7012F6D5157}" srcOrd="1" destOrd="0" presId="urn:microsoft.com/office/officeart/2005/8/layout/hierarchy6"/>
    <dgm:cxn modelId="{B73DD3A1-CB33-4F97-A4C4-83B947B80701}" type="presParOf" srcId="{E119F2A7-CA3D-4E26-BCCA-0D92D7337E71}" destId="{C2C15FCB-B85E-4A61-8ED2-FCDDD470CB89}" srcOrd="2" destOrd="0" presId="urn:microsoft.com/office/officeart/2005/8/layout/hierarchy6"/>
    <dgm:cxn modelId="{8B8BFBD8-6803-454B-AD24-CEBAC604601B}" type="presParOf" srcId="{E119F2A7-CA3D-4E26-BCCA-0D92D7337E71}" destId="{713A73D3-7B76-40FC-BB34-1DDF9ED10667}" srcOrd="3" destOrd="0" presId="urn:microsoft.com/office/officeart/2005/8/layout/hierarchy6"/>
    <dgm:cxn modelId="{FB616307-788E-4514-853E-16DACB16A629}" type="presParOf" srcId="{713A73D3-7B76-40FC-BB34-1DDF9ED10667}" destId="{13A71C80-6724-4F32-ADE3-594BEF474817}" srcOrd="0" destOrd="0" presId="urn:microsoft.com/office/officeart/2005/8/layout/hierarchy6"/>
    <dgm:cxn modelId="{47B05C3E-680C-4E7D-A253-31173ACE89E0}" type="presParOf" srcId="{713A73D3-7B76-40FC-BB34-1DDF9ED10667}" destId="{9E897DBF-7BC8-4443-8462-4F8B213A849F}" srcOrd="1" destOrd="0" presId="urn:microsoft.com/office/officeart/2005/8/layout/hierarchy6"/>
    <dgm:cxn modelId="{22C72471-8308-4A20-8FCB-DDFD05BD161E}" type="presParOf" srcId="{1A4CE3A7-AB26-4A0F-9159-CD527F2E3A32}" destId="{89AB09CA-C762-43C5-B404-05F77B6762D5}" srcOrd="2" destOrd="0" presId="urn:microsoft.com/office/officeart/2005/8/layout/hierarchy6"/>
    <dgm:cxn modelId="{29A395F8-546A-47F6-AF39-0185DEB7DDFA}" type="presParOf" srcId="{1A4CE3A7-AB26-4A0F-9159-CD527F2E3A32}" destId="{F6AFC65A-0251-4FA4-B072-D046D85FB87A}" srcOrd="3" destOrd="0" presId="urn:microsoft.com/office/officeart/2005/8/layout/hierarchy6"/>
    <dgm:cxn modelId="{64194CD5-9BF2-4435-880D-178EF07352FC}" type="presParOf" srcId="{F6AFC65A-0251-4FA4-B072-D046D85FB87A}" destId="{45C80343-3A89-44D2-848A-3A2C1CC0637D}" srcOrd="0" destOrd="0" presId="urn:microsoft.com/office/officeart/2005/8/layout/hierarchy6"/>
    <dgm:cxn modelId="{32DADFE6-2800-41F5-9C11-F5DF519E0C02}" type="presParOf" srcId="{F6AFC65A-0251-4FA4-B072-D046D85FB87A}" destId="{12771CF8-8CF7-4FF4-827B-D36C4E7776FB}" srcOrd="1" destOrd="0" presId="urn:microsoft.com/office/officeart/2005/8/layout/hierarchy6"/>
    <dgm:cxn modelId="{7189A585-EA7F-4B9A-9568-7CC593AE1F6A}" type="presParOf" srcId="{12771CF8-8CF7-4FF4-827B-D36C4E7776FB}" destId="{4CB89F1A-D914-49C6-9F50-CA9772F2C78D}" srcOrd="0" destOrd="0" presId="urn:microsoft.com/office/officeart/2005/8/layout/hierarchy6"/>
    <dgm:cxn modelId="{A08CE3F4-CA07-4810-AD9D-EFFA505A92E4}" type="presParOf" srcId="{12771CF8-8CF7-4FF4-827B-D36C4E7776FB}" destId="{00C6825F-8AC0-4CC7-AF41-7C15E215118F}" srcOrd="1" destOrd="0" presId="urn:microsoft.com/office/officeart/2005/8/layout/hierarchy6"/>
    <dgm:cxn modelId="{6BBCEB71-4F9C-4249-835F-387ABF3815AC}" type="presParOf" srcId="{00C6825F-8AC0-4CC7-AF41-7C15E215118F}" destId="{70126A9F-3756-4BD3-B64B-5789930F6A2F}" srcOrd="0" destOrd="0" presId="urn:microsoft.com/office/officeart/2005/8/layout/hierarchy6"/>
    <dgm:cxn modelId="{6A5DAD88-FB50-4368-B646-DC933FBA9392}" type="presParOf" srcId="{00C6825F-8AC0-4CC7-AF41-7C15E215118F}" destId="{CFE4E360-B91C-4719-A942-A1CB0497964B}" srcOrd="1" destOrd="0" presId="urn:microsoft.com/office/officeart/2005/8/layout/hierarchy6"/>
    <dgm:cxn modelId="{42CB1463-4C51-41BD-8817-03CB963F1010}" type="presParOf" srcId="{CFE4E360-B91C-4719-A942-A1CB0497964B}" destId="{CA275E83-E3BC-4EC6-AD10-24915F482617}" srcOrd="0" destOrd="0" presId="urn:microsoft.com/office/officeart/2005/8/layout/hierarchy6"/>
    <dgm:cxn modelId="{C9E0EED6-6115-4574-8F5C-997A76D5C813}" type="presParOf" srcId="{CFE4E360-B91C-4719-A942-A1CB0497964B}" destId="{BAE992C6-0995-449D-B366-5B6FB38547F0}" srcOrd="1" destOrd="0" presId="urn:microsoft.com/office/officeart/2005/8/layout/hierarchy6"/>
    <dgm:cxn modelId="{FAB5CC0E-61A1-406E-8A99-5F282668E6BD}" type="presParOf" srcId="{BAE992C6-0995-449D-B366-5B6FB38547F0}" destId="{FC27D5FD-E4F1-4784-81BA-DEC06C8828F8}" srcOrd="0" destOrd="0" presId="urn:microsoft.com/office/officeart/2005/8/layout/hierarchy6"/>
    <dgm:cxn modelId="{8A78A36C-42D9-48AA-BEA6-2111B9871F5E}" type="presParOf" srcId="{BAE992C6-0995-449D-B366-5B6FB38547F0}" destId="{3F9DFE76-61E6-4604-A368-A95F7A67B109}" srcOrd="1" destOrd="0" presId="urn:microsoft.com/office/officeart/2005/8/layout/hierarchy6"/>
    <dgm:cxn modelId="{A8E52380-227C-46B3-8318-4E644D31BB84}" type="presParOf" srcId="{91889609-82A5-478D-A2E8-8B9ADD21FF38}" destId="{AF3A5BE0-E969-492B-B922-82DE12B303AE}" srcOrd="1" destOrd="0" presId="urn:microsoft.com/office/officeart/2005/8/layout/hierarchy6"/>
    <dgm:cxn modelId="{FC894844-E13F-4A56-BB16-BE718460158A}" type="presParOf" srcId="{AF3A5BE0-E969-492B-B922-82DE12B303AE}" destId="{B001BDDA-3CFB-479F-97E2-4E63A5B1BA19}" srcOrd="0" destOrd="0" presId="urn:microsoft.com/office/officeart/2005/8/layout/hierarchy6"/>
    <dgm:cxn modelId="{85AC5B09-04DF-42B3-A623-F6FAB8867CA0}" type="presParOf" srcId="{B001BDDA-3CFB-479F-97E2-4E63A5B1BA19}" destId="{0268DF66-476A-4103-9F02-4BC7DC3E3487}" srcOrd="0" destOrd="0" presId="urn:microsoft.com/office/officeart/2005/8/layout/hierarchy6"/>
    <dgm:cxn modelId="{0C1A9D23-1CD0-4249-9FAC-B7387FD21F6C}" type="presParOf" srcId="{B001BDDA-3CFB-479F-97E2-4E63A5B1BA19}" destId="{B0085EA3-C1C7-440A-8838-2042C1C231DD}" srcOrd="1" destOrd="0" presId="urn:microsoft.com/office/officeart/2005/8/layout/hierarchy6"/>
    <dgm:cxn modelId="{E5BD1883-3E38-4827-B195-6A9D6E76A3D0}" type="presParOf" srcId="{AF3A5BE0-E969-492B-B922-82DE12B303AE}" destId="{3F5205A8-43CB-47CB-973B-F3B320BACF28}" srcOrd="1" destOrd="0" presId="urn:microsoft.com/office/officeart/2005/8/layout/hierarchy6"/>
    <dgm:cxn modelId="{4EA7C6EC-3E6A-4D35-96A7-8B923E84F139}" type="presParOf" srcId="{3F5205A8-43CB-47CB-973B-F3B320BACF28}" destId="{99078902-2600-4857-97F6-C00D3D256505}" srcOrd="0" destOrd="0" presId="urn:microsoft.com/office/officeart/2005/8/layout/hierarchy6"/>
    <dgm:cxn modelId="{D31F83DA-BF8D-4D1D-9F8F-E5F6813B0A57}" type="presParOf" srcId="{AF3A5BE0-E969-492B-B922-82DE12B303AE}" destId="{C1BBFF8F-B270-4720-A300-358FDA8A5BF1}" srcOrd="2" destOrd="0" presId="urn:microsoft.com/office/officeart/2005/8/layout/hierarchy6"/>
    <dgm:cxn modelId="{C05CD008-7DA2-42C7-9404-FD9D7791087F}" type="presParOf" srcId="{C1BBFF8F-B270-4720-A300-358FDA8A5BF1}" destId="{F1283D97-AB3C-4A9B-B340-05D7CAD82BB2}" srcOrd="0" destOrd="0" presId="urn:microsoft.com/office/officeart/2005/8/layout/hierarchy6"/>
    <dgm:cxn modelId="{B9B732B8-584D-4C4A-B005-0E717A8EFD93}" type="presParOf" srcId="{C1BBFF8F-B270-4720-A300-358FDA8A5BF1}" destId="{575288DD-5720-472A-BBD4-EEAB97E03608}" srcOrd="1" destOrd="0" presId="urn:microsoft.com/office/officeart/2005/8/layout/hierarchy6"/>
    <dgm:cxn modelId="{C7DBDE54-A636-4AA3-AD39-34D44BB9D66A}" type="presParOf" srcId="{AF3A5BE0-E969-492B-B922-82DE12B303AE}" destId="{68B8BF16-1CF7-4D15-BCCA-B4CAB0CBD42E}" srcOrd="3" destOrd="0" presId="urn:microsoft.com/office/officeart/2005/8/layout/hierarchy6"/>
    <dgm:cxn modelId="{5670ECEA-67E1-4F92-B313-F71A14315DEF}" type="presParOf" srcId="{68B8BF16-1CF7-4D15-BCCA-B4CAB0CBD42E}" destId="{F96EA4EA-4DAE-43DC-8578-F61BEAC085D0}" srcOrd="0" destOrd="0" presId="urn:microsoft.com/office/officeart/2005/8/layout/hierarchy6"/>
    <dgm:cxn modelId="{60266DE5-D920-4559-BC87-E780058544C1}" type="presParOf" srcId="{AF3A5BE0-E969-492B-B922-82DE12B303AE}" destId="{619570DB-FCA6-4705-8E1E-5DB9E93EF53F}" srcOrd="4" destOrd="0" presId="urn:microsoft.com/office/officeart/2005/8/layout/hierarchy6"/>
    <dgm:cxn modelId="{834166CD-B13E-4922-B42E-07A106ECC12F}" type="presParOf" srcId="{619570DB-FCA6-4705-8E1E-5DB9E93EF53F}" destId="{EB05158F-2FFF-4581-8367-4AF7375D562B}" srcOrd="0" destOrd="0" presId="urn:microsoft.com/office/officeart/2005/8/layout/hierarchy6"/>
    <dgm:cxn modelId="{B88A3C84-C427-42D6-B3E2-F06900EE4BF4}" type="presParOf" srcId="{619570DB-FCA6-4705-8E1E-5DB9E93EF53F}" destId="{54423512-FFBC-457A-8E05-76EC115666F0}" srcOrd="1" destOrd="0" presId="urn:microsoft.com/office/officeart/2005/8/layout/hierarchy6"/>
    <dgm:cxn modelId="{FD39DFBB-99B5-4617-989D-55EA87DBAE3F}" type="presParOf" srcId="{AF3A5BE0-E969-492B-B922-82DE12B303AE}" destId="{D7D3C62F-7305-477F-9F8B-8B45F7A432C3}" srcOrd="5" destOrd="0" presId="urn:microsoft.com/office/officeart/2005/8/layout/hierarchy6"/>
    <dgm:cxn modelId="{E0F6D195-DCC8-444D-A70B-5E62CAEF901F}" type="presParOf" srcId="{D7D3C62F-7305-477F-9F8B-8B45F7A432C3}" destId="{7769384B-7DB2-44A9-AE81-F0263C65F4B3}" srcOrd="0" destOrd="0" presId="urn:microsoft.com/office/officeart/2005/8/layout/hierarchy6"/>
    <dgm:cxn modelId="{6E920D39-34D8-4CF1-936A-27F9A514582B}" type="presParOf" srcId="{AF3A5BE0-E969-492B-B922-82DE12B303AE}" destId="{9370ABD9-E506-41D1-A60D-EB2618FA546F}" srcOrd="6" destOrd="0" presId="urn:microsoft.com/office/officeart/2005/8/layout/hierarchy6"/>
    <dgm:cxn modelId="{64449D41-0796-48F8-907E-CA705FDDE522}" type="presParOf" srcId="{9370ABD9-E506-41D1-A60D-EB2618FA546F}" destId="{69F1506A-A9EE-4B3C-803F-6295992BB449}" srcOrd="0" destOrd="0" presId="urn:microsoft.com/office/officeart/2005/8/layout/hierarchy6"/>
    <dgm:cxn modelId="{02E1B6E5-BC00-4EA3-B6E7-690FF2010211}" type="presParOf" srcId="{9370ABD9-E506-41D1-A60D-EB2618FA546F}" destId="{37E28B7C-B9A1-43D7-85FC-7543E2929B8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FD68F-3EB8-4669-9974-C807E9F0D375}" type="doc">
      <dgm:prSet loTypeId="urn:microsoft.com/office/officeart/2005/8/layout/process1" loCatId="process" qsTypeId="urn:microsoft.com/office/officeart/2005/8/quickstyle/simple1" qsCatId="simple" csTypeId="urn:microsoft.com/office/officeart/2005/8/colors/accent2_2" csCatId="accent2" phldr="1"/>
      <dgm:spPr/>
    </dgm:pt>
    <dgm:pt modelId="{738EFCD8-9B83-48F1-B8E1-8C2A633BB4A5}">
      <dgm:prSet phldrT="[Text]"/>
      <dgm:spPr/>
      <dgm:t>
        <a:bodyPr/>
        <a:lstStyle/>
        <a:p>
          <a:r>
            <a:rPr lang="en-US" dirty="0" smtClean="0"/>
            <a:t>Task 1</a:t>
          </a:r>
          <a:endParaRPr lang="en-US" dirty="0"/>
        </a:p>
      </dgm:t>
    </dgm:pt>
    <dgm:pt modelId="{2448026E-7DA8-4FAF-84AF-94551EF9D37F}" type="parTrans" cxnId="{F3A1212F-ADF8-4473-BFB9-2F84E45C1A00}">
      <dgm:prSet/>
      <dgm:spPr/>
      <dgm:t>
        <a:bodyPr/>
        <a:lstStyle/>
        <a:p>
          <a:endParaRPr lang="en-US"/>
        </a:p>
      </dgm:t>
    </dgm:pt>
    <dgm:pt modelId="{293B107B-3232-4E47-999C-0F9729405648}" type="sibTrans" cxnId="{F3A1212F-ADF8-4473-BFB9-2F84E45C1A00}">
      <dgm:prSet/>
      <dgm:spPr/>
      <dgm:t>
        <a:bodyPr/>
        <a:lstStyle/>
        <a:p>
          <a:endParaRPr lang="en-US"/>
        </a:p>
      </dgm:t>
    </dgm:pt>
    <dgm:pt modelId="{F30350F8-4AA5-4D2A-9676-4BBDE252B9F5}">
      <dgm:prSet phldrT="[Text]"/>
      <dgm:spPr/>
      <dgm:t>
        <a:bodyPr/>
        <a:lstStyle/>
        <a:p>
          <a:r>
            <a:rPr lang="en-US" dirty="0" smtClean="0"/>
            <a:t>Task 2</a:t>
          </a:r>
          <a:endParaRPr lang="en-US" dirty="0"/>
        </a:p>
      </dgm:t>
    </dgm:pt>
    <dgm:pt modelId="{605AE4CC-FCF8-4B46-B75D-8DBF4AA5C682}" type="parTrans" cxnId="{303526CA-483C-4CA1-8866-9A3621C3E305}">
      <dgm:prSet/>
      <dgm:spPr/>
      <dgm:t>
        <a:bodyPr/>
        <a:lstStyle/>
        <a:p>
          <a:endParaRPr lang="en-US"/>
        </a:p>
      </dgm:t>
    </dgm:pt>
    <dgm:pt modelId="{52326A06-1A44-44EC-8305-88ADA3DD9883}" type="sibTrans" cxnId="{303526CA-483C-4CA1-8866-9A3621C3E305}">
      <dgm:prSet/>
      <dgm:spPr/>
      <dgm:t>
        <a:bodyPr/>
        <a:lstStyle/>
        <a:p>
          <a:endParaRPr lang="en-US"/>
        </a:p>
      </dgm:t>
    </dgm:pt>
    <dgm:pt modelId="{77682BF4-17DA-4D1A-AC9E-9B6E9ADDF2A6}">
      <dgm:prSet phldrT="[Text]"/>
      <dgm:spPr/>
      <dgm:t>
        <a:bodyPr/>
        <a:lstStyle/>
        <a:p>
          <a:r>
            <a:rPr lang="en-US" dirty="0" smtClean="0"/>
            <a:t>Task 3</a:t>
          </a:r>
          <a:endParaRPr lang="en-US" dirty="0"/>
        </a:p>
      </dgm:t>
    </dgm:pt>
    <dgm:pt modelId="{BE15CA5D-0828-4532-A9A0-DA431EDFD2DD}" type="parTrans" cxnId="{644F4B90-DAFE-4A89-A982-EB84796A056F}">
      <dgm:prSet/>
      <dgm:spPr/>
      <dgm:t>
        <a:bodyPr/>
        <a:lstStyle/>
        <a:p>
          <a:endParaRPr lang="en-US"/>
        </a:p>
      </dgm:t>
    </dgm:pt>
    <dgm:pt modelId="{4DFCBDD3-B534-4DED-A3EE-82BEF55A5407}" type="sibTrans" cxnId="{644F4B90-DAFE-4A89-A982-EB84796A056F}">
      <dgm:prSet/>
      <dgm:spPr/>
      <dgm:t>
        <a:bodyPr/>
        <a:lstStyle/>
        <a:p>
          <a:endParaRPr lang="en-US"/>
        </a:p>
      </dgm:t>
    </dgm:pt>
    <dgm:pt modelId="{C5A58DB5-20A4-4022-8B39-1536436F746D}" type="pres">
      <dgm:prSet presAssocID="{587FD68F-3EB8-4669-9974-C807E9F0D375}" presName="Name0" presStyleCnt="0">
        <dgm:presLayoutVars>
          <dgm:dir/>
          <dgm:resizeHandles val="exact"/>
        </dgm:presLayoutVars>
      </dgm:prSet>
      <dgm:spPr/>
    </dgm:pt>
    <dgm:pt modelId="{353EF6F9-8127-4435-BC9B-74DA74AA62B4}" type="pres">
      <dgm:prSet presAssocID="{738EFCD8-9B83-48F1-B8E1-8C2A633BB4A5}" presName="node" presStyleLbl="node1" presStyleIdx="0" presStyleCnt="3">
        <dgm:presLayoutVars>
          <dgm:bulletEnabled val="1"/>
        </dgm:presLayoutVars>
      </dgm:prSet>
      <dgm:spPr/>
      <dgm:t>
        <a:bodyPr/>
        <a:lstStyle/>
        <a:p>
          <a:endParaRPr lang="en-US"/>
        </a:p>
      </dgm:t>
    </dgm:pt>
    <dgm:pt modelId="{03E7A60A-D422-483D-B774-2654529B5EC5}" type="pres">
      <dgm:prSet presAssocID="{293B107B-3232-4E47-999C-0F9729405648}" presName="sibTrans" presStyleLbl="sibTrans2D1" presStyleIdx="0" presStyleCnt="2"/>
      <dgm:spPr/>
      <dgm:t>
        <a:bodyPr/>
        <a:lstStyle/>
        <a:p>
          <a:endParaRPr lang="en-US"/>
        </a:p>
      </dgm:t>
    </dgm:pt>
    <dgm:pt modelId="{65DE6A26-F1E9-4461-A8D7-7F38F2B0FF4A}" type="pres">
      <dgm:prSet presAssocID="{293B107B-3232-4E47-999C-0F9729405648}" presName="connectorText" presStyleLbl="sibTrans2D1" presStyleIdx="0" presStyleCnt="2"/>
      <dgm:spPr/>
      <dgm:t>
        <a:bodyPr/>
        <a:lstStyle/>
        <a:p>
          <a:endParaRPr lang="en-US"/>
        </a:p>
      </dgm:t>
    </dgm:pt>
    <dgm:pt modelId="{0C5CF01C-3AB8-472A-A35D-6AF79F148601}" type="pres">
      <dgm:prSet presAssocID="{F30350F8-4AA5-4D2A-9676-4BBDE252B9F5}" presName="node" presStyleLbl="node1" presStyleIdx="1" presStyleCnt="3">
        <dgm:presLayoutVars>
          <dgm:bulletEnabled val="1"/>
        </dgm:presLayoutVars>
      </dgm:prSet>
      <dgm:spPr/>
      <dgm:t>
        <a:bodyPr/>
        <a:lstStyle/>
        <a:p>
          <a:endParaRPr lang="en-US"/>
        </a:p>
      </dgm:t>
    </dgm:pt>
    <dgm:pt modelId="{7E35FABA-8F5B-4E1D-BE3B-3E48FA0E2381}" type="pres">
      <dgm:prSet presAssocID="{52326A06-1A44-44EC-8305-88ADA3DD9883}" presName="sibTrans" presStyleLbl="sibTrans2D1" presStyleIdx="1" presStyleCnt="2"/>
      <dgm:spPr/>
      <dgm:t>
        <a:bodyPr/>
        <a:lstStyle/>
        <a:p>
          <a:endParaRPr lang="en-US"/>
        </a:p>
      </dgm:t>
    </dgm:pt>
    <dgm:pt modelId="{BBFE3280-347F-48DD-ADAB-36421612C646}" type="pres">
      <dgm:prSet presAssocID="{52326A06-1A44-44EC-8305-88ADA3DD9883}" presName="connectorText" presStyleLbl="sibTrans2D1" presStyleIdx="1" presStyleCnt="2"/>
      <dgm:spPr/>
      <dgm:t>
        <a:bodyPr/>
        <a:lstStyle/>
        <a:p>
          <a:endParaRPr lang="en-US"/>
        </a:p>
      </dgm:t>
    </dgm:pt>
    <dgm:pt modelId="{386AF739-0571-4420-A3FC-743D3F7E2E70}" type="pres">
      <dgm:prSet presAssocID="{77682BF4-17DA-4D1A-AC9E-9B6E9ADDF2A6}" presName="node" presStyleLbl="node1" presStyleIdx="2" presStyleCnt="3">
        <dgm:presLayoutVars>
          <dgm:bulletEnabled val="1"/>
        </dgm:presLayoutVars>
      </dgm:prSet>
      <dgm:spPr/>
      <dgm:t>
        <a:bodyPr/>
        <a:lstStyle/>
        <a:p>
          <a:endParaRPr lang="en-US"/>
        </a:p>
      </dgm:t>
    </dgm:pt>
  </dgm:ptLst>
  <dgm:cxnLst>
    <dgm:cxn modelId="{EFB09960-466A-4EC6-B910-75EB29C7D41F}" type="presOf" srcId="{77682BF4-17DA-4D1A-AC9E-9B6E9ADDF2A6}" destId="{386AF739-0571-4420-A3FC-743D3F7E2E70}" srcOrd="0" destOrd="0" presId="urn:microsoft.com/office/officeart/2005/8/layout/process1"/>
    <dgm:cxn modelId="{81F9E71D-FB35-4393-AAA0-DAFA19D3344D}" type="presOf" srcId="{293B107B-3232-4E47-999C-0F9729405648}" destId="{65DE6A26-F1E9-4461-A8D7-7F38F2B0FF4A}" srcOrd="1" destOrd="0" presId="urn:microsoft.com/office/officeart/2005/8/layout/process1"/>
    <dgm:cxn modelId="{7D00FC60-EBCB-4781-893D-78C4A42D3132}" type="presOf" srcId="{293B107B-3232-4E47-999C-0F9729405648}" destId="{03E7A60A-D422-483D-B774-2654529B5EC5}" srcOrd="0" destOrd="0" presId="urn:microsoft.com/office/officeart/2005/8/layout/process1"/>
    <dgm:cxn modelId="{12E56581-4A5D-4D10-A7E5-C07A0FE8A16D}" type="presOf" srcId="{738EFCD8-9B83-48F1-B8E1-8C2A633BB4A5}" destId="{353EF6F9-8127-4435-BC9B-74DA74AA62B4}" srcOrd="0" destOrd="0" presId="urn:microsoft.com/office/officeart/2005/8/layout/process1"/>
    <dgm:cxn modelId="{F3A1212F-ADF8-4473-BFB9-2F84E45C1A00}" srcId="{587FD68F-3EB8-4669-9974-C807E9F0D375}" destId="{738EFCD8-9B83-48F1-B8E1-8C2A633BB4A5}" srcOrd="0" destOrd="0" parTransId="{2448026E-7DA8-4FAF-84AF-94551EF9D37F}" sibTransId="{293B107B-3232-4E47-999C-0F9729405648}"/>
    <dgm:cxn modelId="{644F4B90-DAFE-4A89-A982-EB84796A056F}" srcId="{587FD68F-3EB8-4669-9974-C807E9F0D375}" destId="{77682BF4-17DA-4D1A-AC9E-9B6E9ADDF2A6}" srcOrd="2" destOrd="0" parTransId="{BE15CA5D-0828-4532-A9A0-DA431EDFD2DD}" sibTransId="{4DFCBDD3-B534-4DED-A3EE-82BEF55A5407}"/>
    <dgm:cxn modelId="{63E69AD6-39F2-4E34-A745-70030990AC62}" type="presOf" srcId="{52326A06-1A44-44EC-8305-88ADA3DD9883}" destId="{BBFE3280-347F-48DD-ADAB-36421612C646}" srcOrd="1" destOrd="0" presId="urn:microsoft.com/office/officeart/2005/8/layout/process1"/>
    <dgm:cxn modelId="{AB21BB60-EA06-436D-80D9-2D503AEF9B46}" type="presOf" srcId="{587FD68F-3EB8-4669-9974-C807E9F0D375}" destId="{C5A58DB5-20A4-4022-8B39-1536436F746D}" srcOrd="0" destOrd="0" presId="urn:microsoft.com/office/officeart/2005/8/layout/process1"/>
    <dgm:cxn modelId="{C1F32321-ECC3-4A46-8486-FC4D9243B867}" type="presOf" srcId="{52326A06-1A44-44EC-8305-88ADA3DD9883}" destId="{7E35FABA-8F5B-4E1D-BE3B-3E48FA0E2381}" srcOrd="0" destOrd="0" presId="urn:microsoft.com/office/officeart/2005/8/layout/process1"/>
    <dgm:cxn modelId="{303526CA-483C-4CA1-8866-9A3621C3E305}" srcId="{587FD68F-3EB8-4669-9974-C807E9F0D375}" destId="{F30350F8-4AA5-4D2A-9676-4BBDE252B9F5}" srcOrd="1" destOrd="0" parTransId="{605AE4CC-FCF8-4B46-B75D-8DBF4AA5C682}" sibTransId="{52326A06-1A44-44EC-8305-88ADA3DD9883}"/>
    <dgm:cxn modelId="{9DD9B38E-BF99-49E2-86CE-BFC7EF869925}" type="presOf" srcId="{F30350F8-4AA5-4D2A-9676-4BBDE252B9F5}" destId="{0C5CF01C-3AB8-472A-A35D-6AF79F148601}" srcOrd="0" destOrd="0" presId="urn:microsoft.com/office/officeart/2005/8/layout/process1"/>
    <dgm:cxn modelId="{1D9F9FD9-B160-4541-B0E3-028BDDB4C080}" type="presParOf" srcId="{C5A58DB5-20A4-4022-8B39-1536436F746D}" destId="{353EF6F9-8127-4435-BC9B-74DA74AA62B4}" srcOrd="0" destOrd="0" presId="urn:microsoft.com/office/officeart/2005/8/layout/process1"/>
    <dgm:cxn modelId="{63D9D536-F832-456F-B68B-1C0C3EB8AA8C}" type="presParOf" srcId="{C5A58DB5-20A4-4022-8B39-1536436F746D}" destId="{03E7A60A-D422-483D-B774-2654529B5EC5}" srcOrd="1" destOrd="0" presId="urn:microsoft.com/office/officeart/2005/8/layout/process1"/>
    <dgm:cxn modelId="{D7D0FEB0-F223-4C13-86C6-BCCCAC3FB5A0}" type="presParOf" srcId="{03E7A60A-D422-483D-B774-2654529B5EC5}" destId="{65DE6A26-F1E9-4461-A8D7-7F38F2B0FF4A}" srcOrd="0" destOrd="0" presId="urn:microsoft.com/office/officeart/2005/8/layout/process1"/>
    <dgm:cxn modelId="{45FB929F-048C-494E-A297-DBE40EE7C57E}" type="presParOf" srcId="{C5A58DB5-20A4-4022-8B39-1536436F746D}" destId="{0C5CF01C-3AB8-472A-A35D-6AF79F148601}" srcOrd="2" destOrd="0" presId="urn:microsoft.com/office/officeart/2005/8/layout/process1"/>
    <dgm:cxn modelId="{7D607DBA-2D96-4708-BF65-1C4F5098785B}" type="presParOf" srcId="{C5A58DB5-20A4-4022-8B39-1536436F746D}" destId="{7E35FABA-8F5B-4E1D-BE3B-3E48FA0E2381}" srcOrd="3" destOrd="0" presId="urn:microsoft.com/office/officeart/2005/8/layout/process1"/>
    <dgm:cxn modelId="{577BEF78-96DB-4EFA-B99C-AE29FB73DFC7}" type="presParOf" srcId="{7E35FABA-8F5B-4E1D-BE3B-3E48FA0E2381}" destId="{BBFE3280-347F-48DD-ADAB-36421612C646}" srcOrd="0" destOrd="0" presId="urn:microsoft.com/office/officeart/2005/8/layout/process1"/>
    <dgm:cxn modelId="{28757B7A-3167-4E19-9931-FA08B0FB0424}" type="presParOf" srcId="{C5A58DB5-20A4-4022-8B39-1536436F746D}" destId="{386AF739-0571-4420-A3FC-743D3F7E2E7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50830E-CFB1-4176-A45B-5F8218B8A8EC}"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4F52800A-56FA-4DD2-8AD2-86744DBFA408}">
      <dgm:prSet phldrT="[Text]" custT="1"/>
      <dgm:spPr/>
      <dgm:t>
        <a:bodyPr/>
        <a:lstStyle/>
        <a:p>
          <a:r>
            <a:rPr lang="en-US" sz="1400" dirty="0" smtClean="0"/>
            <a:t>Input &amp; Submit Proposal</a:t>
          </a:r>
          <a:endParaRPr lang="en-US" sz="1400" dirty="0"/>
        </a:p>
      </dgm:t>
    </dgm:pt>
    <dgm:pt modelId="{E6650C9D-1B40-4227-B872-F98DD6976437}" type="parTrans" cxnId="{69BB1EE1-0C8B-4AF3-A27C-893193A9ABE3}">
      <dgm:prSet/>
      <dgm:spPr/>
      <dgm:t>
        <a:bodyPr/>
        <a:lstStyle/>
        <a:p>
          <a:endParaRPr lang="en-US"/>
        </a:p>
      </dgm:t>
    </dgm:pt>
    <dgm:pt modelId="{D33CDBDE-30FA-4713-918D-870F63AE332E}" type="sibTrans" cxnId="{69BB1EE1-0C8B-4AF3-A27C-893193A9ABE3}">
      <dgm:prSet/>
      <dgm:spPr>
        <a:solidFill>
          <a:srgbClr val="FFFF00"/>
        </a:solidFill>
      </dgm:spPr>
      <dgm:t>
        <a:bodyPr/>
        <a:lstStyle/>
        <a:p>
          <a:endParaRPr lang="en-US"/>
        </a:p>
      </dgm:t>
    </dgm:pt>
    <dgm:pt modelId="{84379DEA-1240-4FD7-BFF2-2505D4A0B657}">
      <dgm:prSet phldrT="[Text]" custT="1"/>
      <dgm:spPr>
        <a:solidFill>
          <a:schemeClr val="accent3">
            <a:lumMod val="50000"/>
          </a:schemeClr>
        </a:solidFill>
      </dgm:spPr>
      <dgm:t>
        <a:bodyPr/>
        <a:lstStyle/>
        <a:p>
          <a:r>
            <a:rPr lang="en-US" sz="1400" dirty="0" smtClean="0"/>
            <a:t>Review Proposal &amp; Develop FPL</a:t>
          </a:r>
          <a:endParaRPr lang="en-US" sz="1400" dirty="0"/>
        </a:p>
      </dgm:t>
    </dgm:pt>
    <dgm:pt modelId="{CA7080AC-2671-4100-B995-48DDBBE9BB0E}" type="parTrans" cxnId="{4AC84E85-FADC-46BA-BA07-3CCC48DCD829}">
      <dgm:prSet/>
      <dgm:spPr/>
      <dgm:t>
        <a:bodyPr/>
        <a:lstStyle/>
        <a:p>
          <a:endParaRPr lang="en-US"/>
        </a:p>
      </dgm:t>
    </dgm:pt>
    <dgm:pt modelId="{2743E95B-78C8-4600-800C-659AA5CF2144}" type="sibTrans" cxnId="{4AC84E85-FADC-46BA-BA07-3CCC48DCD829}">
      <dgm:prSet/>
      <dgm:spPr>
        <a:solidFill>
          <a:srgbClr val="FFFF00"/>
        </a:solidFill>
      </dgm:spPr>
      <dgm:t>
        <a:bodyPr/>
        <a:lstStyle/>
        <a:p>
          <a:endParaRPr lang="en-US"/>
        </a:p>
      </dgm:t>
    </dgm:pt>
    <dgm:pt modelId="{B014E3C5-C771-4CF9-B428-09EAEF883C6B}">
      <dgm:prSet phldrT="[Text]" custT="1"/>
      <dgm:spPr/>
      <dgm:t>
        <a:bodyPr/>
        <a:lstStyle/>
        <a:p>
          <a:r>
            <a:rPr lang="en-US" sz="1400" dirty="0" smtClean="0"/>
            <a:t>Input &amp; Submit Application</a:t>
          </a:r>
          <a:endParaRPr lang="en-US" sz="1400" dirty="0"/>
        </a:p>
      </dgm:t>
    </dgm:pt>
    <dgm:pt modelId="{8DB6A2C8-E699-4A91-AE57-213BB63D9FBE}" type="parTrans" cxnId="{EA070EEF-1F8C-4281-98B6-E713F72CA615}">
      <dgm:prSet/>
      <dgm:spPr/>
      <dgm:t>
        <a:bodyPr/>
        <a:lstStyle/>
        <a:p>
          <a:endParaRPr lang="en-US"/>
        </a:p>
      </dgm:t>
    </dgm:pt>
    <dgm:pt modelId="{FF83866C-679B-4C59-B69D-55E12D0286F7}" type="sibTrans" cxnId="{EA070EEF-1F8C-4281-98B6-E713F72CA615}">
      <dgm:prSet/>
      <dgm:spPr>
        <a:solidFill>
          <a:srgbClr val="FFFF00"/>
        </a:solidFill>
      </dgm:spPr>
      <dgm:t>
        <a:bodyPr/>
        <a:lstStyle/>
        <a:p>
          <a:endParaRPr lang="en-US"/>
        </a:p>
      </dgm:t>
    </dgm:pt>
    <dgm:pt modelId="{45BA347D-62EF-4D94-B309-6AD9FA7FBA4E}">
      <dgm:prSet custT="1"/>
      <dgm:spPr>
        <a:solidFill>
          <a:schemeClr val="accent3">
            <a:lumMod val="50000"/>
          </a:schemeClr>
        </a:solidFill>
      </dgm:spPr>
      <dgm:t>
        <a:bodyPr/>
        <a:lstStyle/>
        <a:p>
          <a:r>
            <a:rPr lang="en-US" sz="1400" dirty="0" smtClean="0"/>
            <a:t>Review Application &amp; Finalize Grant or IAA</a:t>
          </a:r>
          <a:endParaRPr lang="en-US" sz="1400" dirty="0"/>
        </a:p>
      </dgm:t>
    </dgm:pt>
    <dgm:pt modelId="{4CB66017-C059-4AD0-AD36-5133B876DE9E}" type="parTrans" cxnId="{C6597340-B2E0-49CA-B868-019F5508EACB}">
      <dgm:prSet/>
      <dgm:spPr/>
      <dgm:t>
        <a:bodyPr/>
        <a:lstStyle/>
        <a:p>
          <a:endParaRPr lang="en-US"/>
        </a:p>
      </dgm:t>
    </dgm:pt>
    <dgm:pt modelId="{953F470F-CF40-4710-9268-FB29D5EC9B7E}" type="sibTrans" cxnId="{C6597340-B2E0-49CA-B868-019F5508EACB}">
      <dgm:prSet/>
      <dgm:spPr>
        <a:solidFill>
          <a:srgbClr val="FFFF00"/>
        </a:solidFill>
      </dgm:spPr>
      <dgm:t>
        <a:bodyPr/>
        <a:lstStyle/>
        <a:p>
          <a:endParaRPr lang="en-US"/>
        </a:p>
      </dgm:t>
    </dgm:pt>
    <dgm:pt modelId="{BE044896-EDCD-48A1-9BEA-252C722F9A7E}">
      <dgm:prSet custT="1"/>
      <dgm:spPr/>
      <dgm:t>
        <a:bodyPr/>
        <a:lstStyle/>
        <a:p>
          <a:r>
            <a:rPr lang="en-US" sz="1400" dirty="0" smtClean="0"/>
            <a:t>Input &amp; Submit Reports</a:t>
          </a:r>
          <a:endParaRPr lang="en-US" sz="1400" dirty="0"/>
        </a:p>
      </dgm:t>
    </dgm:pt>
    <dgm:pt modelId="{4A3D1D46-D8E2-48B5-BFE4-006690AC0948}" type="parTrans" cxnId="{445FFE2B-FF34-4301-BC8D-A409F20F3871}">
      <dgm:prSet/>
      <dgm:spPr/>
      <dgm:t>
        <a:bodyPr/>
        <a:lstStyle/>
        <a:p>
          <a:endParaRPr lang="en-US"/>
        </a:p>
      </dgm:t>
    </dgm:pt>
    <dgm:pt modelId="{F13C8938-D530-4C3D-A858-EBDF9AE42A64}" type="sibTrans" cxnId="{445FFE2B-FF34-4301-BC8D-A409F20F3871}">
      <dgm:prSet/>
      <dgm:spPr>
        <a:solidFill>
          <a:srgbClr val="FFFF00"/>
        </a:solidFill>
      </dgm:spPr>
      <dgm:t>
        <a:bodyPr/>
        <a:lstStyle/>
        <a:p>
          <a:endParaRPr lang="en-US"/>
        </a:p>
      </dgm:t>
    </dgm:pt>
    <dgm:pt modelId="{38B979D1-F0DA-43EA-B371-AA66297954E1}">
      <dgm:prSet custT="1"/>
      <dgm:spPr>
        <a:solidFill>
          <a:schemeClr val="accent3">
            <a:lumMod val="50000"/>
          </a:schemeClr>
        </a:solidFill>
      </dgm:spPr>
      <dgm:t>
        <a:bodyPr/>
        <a:lstStyle/>
        <a:p>
          <a:r>
            <a:rPr lang="en-US" sz="1400" dirty="0" smtClean="0"/>
            <a:t>Review Reports</a:t>
          </a:r>
          <a:endParaRPr lang="en-US" sz="1400" dirty="0"/>
        </a:p>
      </dgm:t>
    </dgm:pt>
    <dgm:pt modelId="{BAB0DD11-F04F-402F-9A06-7B1C3BFFEFA1}" type="parTrans" cxnId="{9D68267E-175E-432B-8CD3-A27E3087FC6E}">
      <dgm:prSet/>
      <dgm:spPr/>
      <dgm:t>
        <a:bodyPr/>
        <a:lstStyle/>
        <a:p>
          <a:endParaRPr lang="en-US"/>
        </a:p>
      </dgm:t>
    </dgm:pt>
    <dgm:pt modelId="{5FBB5BFD-8694-435C-B300-8955621E4791}" type="sibTrans" cxnId="{9D68267E-175E-432B-8CD3-A27E3087FC6E}">
      <dgm:prSet/>
      <dgm:spPr/>
      <dgm:t>
        <a:bodyPr/>
        <a:lstStyle/>
        <a:p>
          <a:endParaRPr lang="en-US"/>
        </a:p>
      </dgm:t>
    </dgm:pt>
    <dgm:pt modelId="{32B76388-EAD0-46EA-B00E-CDC455E479C9}" type="pres">
      <dgm:prSet presAssocID="{9250830E-CFB1-4176-A45B-5F8218B8A8EC}" presName="Name0" presStyleCnt="0">
        <dgm:presLayoutVars>
          <dgm:dir/>
          <dgm:resizeHandles val="exact"/>
        </dgm:presLayoutVars>
      </dgm:prSet>
      <dgm:spPr/>
      <dgm:t>
        <a:bodyPr/>
        <a:lstStyle/>
        <a:p>
          <a:endParaRPr lang="en-US"/>
        </a:p>
      </dgm:t>
    </dgm:pt>
    <dgm:pt modelId="{6F314007-DA9D-4A35-B0CC-59B558D5E941}" type="pres">
      <dgm:prSet presAssocID="{4F52800A-56FA-4DD2-8AD2-86744DBFA408}" presName="node" presStyleLbl="node1" presStyleIdx="0" presStyleCnt="6" custScaleX="168691" custLinFactNeighborX="54180" custLinFactNeighborY="-69466">
        <dgm:presLayoutVars>
          <dgm:bulletEnabled val="1"/>
        </dgm:presLayoutVars>
      </dgm:prSet>
      <dgm:spPr/>
      <dgm:t>
        <a:bodyPr/>
        <a:lstStyle/>
        <a:p>
          <a:endParaRPr lang="en-US"/>
        </a:p>
      </dgm:t>
    </dgm:pt>
    <dgm:pt modelId="{5F5D44DC-E64D-479A-88F8-59A30D0C9C7A}" type="pres">
      <dgm:prSet presAssocID="{D33CDBDE-30FA-4713-918D-870F63AE332E}" presName="sibTrans" presStyleLbl="sibTrans2D1" presStyleIdx="0" presStyleCnt="5"/>
      <dgm:spPr/>
      <dgm:t>
        <a:bodyPr/>
        <a:lstStyle/>
        <a:p>
          <a:endParaRPr lang="en-US"/>
        </a:p>
      </dgm:t>
    </dgm:pt>
    <dgm:pt modelId="{161D97D5-4020-4E8D-8BA1-3F81822B004A}" type="pres">
      <dgm:prSet presAssocID="{D33CDBDE-30FA-4713-918D-870F63AE332E}" presName="connectorText" presStyleLbl="sibTrans2D1" presStyleIdx="0" presStyleCnt="5"/>
      <dgm:spPr/>
      <dgm:t>
        <a:bodyPr/>
        <a:lstStyle/>
        <a:p>
          <a:endParaRPr lang="en-US"/>
        </a:p>
      </dgm:t>
    </dgm:pt>
    <dgm:pt modelId="{BD7D694A-C6A1-4745-A7E5-4C6F89C87D95}" type="pres">
      <dgm:prSet presAssocID="{84379DEA-1240-4FD7-BFF2-2505D4A0B657}" presName="node" presStyleLbl="node1" presStyleIdx="1" presStyleCnt="6" custScaleX="142563" custLinFactNeighborX="30123" custLinFactNeighborY="61975">
        <dgm:presLayoutVars>
          <dgm:bulletEnabled val="1"/>
        </dgm:presLayoutVars>
      </dgm:prSet>
      <dgm:spPr/>
      <dgm:t>
        <a:bodyPr/>
        <a:lstStyle/>
        <a:p>
          <a:endParaRPr lang="en-US"/>
        </a:p>
      </dgm:t>
    </dgm:pt>
    <dgm:pt modelId="{0A1D07FE-B006-42C1-B394-A643AA0580CC}" type="pres">
      <dgm:prSet presAssocID="{2743E95B-78C8-4600-800C-659AA5CF2144}" presName="sibTrans" presStyleLbl="sibTrans2D1" presStyleIdx="1" presStyleCnt="5"/>
      <dgm:spPr/>
      <dgm:t>
        <a:bodyPr/>
        <a:lstStyle/>
        <a:p>
          <a:endParaRPr lang="en-US"/>
        </a:p>
      </dgm:t>
    </dgm:pt>
    <dgm:pt modelId="{E143A96D-8254-43C2-97EA-C807C99BBB14}" type="pres">
      <dgm:prSet presAssocID="{2743E95B-78C8-4600-800C-659AA5CF2144}" presName="connectorText" presStyleLbl="sibTrans2D1" presStyleIdx="1" presStyleCnt="5"/>
      <dgm:spPr/>
      <dgm:t>
        <a:bodyPr/>
        <a:lstStyle/>
        <a:p>
          <a:endParaRPr lang="en-US"/>
        </a:p>
      </dgm:t>
    </dgm:pt>
    <dgm:pt modelId="{FF2513C2-55C3-4C4A-BE4B-875EB624446D}" type="pres">
      <dgm:prSet presAssocID="{B014E3C5-C771-4CF9-B428-09EAEF883C6B}" presName="node" presStyleLbl="node1" presStyleIdx="2" presStyleCnt="6" custScaleX="203334" custLinFactNeighborX="-27805" custLinFactNeighborY="-59580">
        <dgm:presLayoutVars>
          <dgm:bulletEnabled val="1"/>
        </dgm:presLayoutVars>
      </dgm:prSet>
      <dgm:spPr/>
      <dgm:t>
        <a:bodyPr/>
        <a:lstStyle/>
        <a:p>
          <a:endParaRPr lang="en-US"/>
        </a:p>
      </dgm:t>
    </dgm:pt>
    <dgm:pt modelId="{5CE02E44-53EC-432E-901C-BA00E058D1C2}" type="pres">
      <dgm:prSet presAssocID="{FF83866C-679B-4C59-B69D-55E12D0286F7}" presName="sibTrans" presStyleLbl="sibTrans2D1" presStyleIdx="2" presStyleCnt="5"/>
      <dgm:spPr/>
      <dgm:t>
        <a:bodyPr/>
        <a:lstStyle/>
        <a:p>
          <a:endParaRPr lang="en-US"/>
        </a:p>
      </dgm:t>
    </dgm:pt>
    <dgm:pt modelId="{52FD19D5-ABC5-4D1D-9950-C823B8C86D94}" type="pres">
      <dgm:prSet presAssocID="{FF83866C-679B-4C59-B69D-55E12D0286F7}" presName="connectorText" presStyleLbl="sibTrans2D1" presStyleIdx="2" presStyleCnt="5"/>
      <dgm:spPr/>
      <dgm:t>
        <a:bodyPr/>
        <a:lstStyle/>
        <a:p>
          <a:endParaRPr lang="en-US"/>
        </a:p>
      </dgm:t>
    </dgm:pt>
    <dgm:pt modelId="{5370C608-2120-416A-9D80-EA1C5F4279C6}" type="pres">
      <dgm:prSet presAssocID="{45BA347D-62EF-4D94-B309-6AD9FA7FBA4E}" presName="node" presStyleLbl="node1" presStyleIdx="3" presStyleCnt="6" custScaleX="182878" custLinFactNeighborX="-71138" custLinFactNeighborY="59580">
        <dgm:presLayoutVars>
          <dgm:bulletEnabled val="1"/>
        </dgm:presLayoutVars>
      </dgm:prSet>
      <dgm:spPr/>
      <dgm:t>
        <a:bodyPr/>
        <a:lstStyle/>
        <a:p>
          <a:endParaRPr lang="en-US"/>
        </a:p>
      </dgm:t>
    </dgm:pt>
    <dgm:pt modelId="{6F602D7F-4ECE-4314-A520-448C4D8D4FE8}" type="pres">
      <dgm:prSet presAssocID="{953F470F-CF40-4710-9268-FB29D5EC9B7E}" presName="sibTrans" presStyleLbl="sibTrans2D1" presStyleIdx="3" presStyleCnt="5"/>
      <dgm:spPr/>
      <dgm:t>
        <a:bodyPr/>
        <a:lstStyle/>
        <a:p>
          <a:endParaRPr lang="en-US"/>
        </a:p>
      </dgm:t>
    </dgm:pt>
    <dgm:pt modelId="{E35C808D-EA20-491A-8FF4-B917AEF13556}" type="pres">
      <dgm:prSet presAssocID="{953F470F-CF40-4710-9268-FB29D5EC9B7E}" presName="connectorText" presStyleLbl="sibTrans2D1" presStyleIdx="3" presStyleCnt="5"/>
      <dgm:spPr/>
      <dgm:t>
        <a:bodyPr/>
        <a:lstStyle/>
        <a:p>
          <a:endParaRPr lang="en-US"/>
        </a:p>
      </dgm:t>
    </dgm:pt>
    <dgm:pt modelId="{110A1EF6-C353-49CF-8B0B-11F1C6C8FD23}" type="pres">
      <dgm:prSet presAssocID="{BE044896-EDCD-48A1-9BEA-252C722F9A7E}" presName="node" presStyleLbl="node1" presStyleIdx="4" presStyleCnt="6" custScaleX="194981" custLinFactNeighborX="-80457" custLinFactNeighborY="-59580">
        <dgm:presLayoutVars>
          <dgm:bulletEnabled val="1"/>
        </dgm:presLayoutVars>
      </dgm:prSet>
      <dgm:spPr/>
      <dgm:t>
        <a:bodyPr/>
        <a:lstStyle/>
        <a:p>
          <a:endParaRPr lang="en-US"/>
        </a:p>
      </dgm:t>
    </dgm:pt>
    <dgm:pt modelId="{BF5039E3-3CDF-418D-912F-4D37B4C235EE}" type="pres">
      <dgm:prSet presAssocID="{F13C8938-D530-4C3D-A858-EBDF9AE42A64}" presName="sibTrans" presStyleLbl="sibTrans2D1" presStyleIdx="4" presStyleCnt="5"/>
      <dgm:spPr/>
      <dgm:t>
        <a:bodyPr/>
        <a:lstStyle/>
        <a:p>
          <a:endParaRPr lang="en-US"/>
        </a:p>
      </dgm:t>
    </dgm:pt>
    <dgm:pt modelId="{69F0C943-3B61-488B-8CC3-C7697BE806A4}" type="pres">
      <dgm:prSet presAssocID="{F13C8938-D530-4C3D-A858-EBDF9AE42A64}" presName="connectorText" presStyleLbl="sibTrans2D1" presStyleIdx="4" presStyleCnt="5"/>
      <dgm:spPr/>
      <dgm:t>
        <a:bodyPr/>
        <a:lstStyle/>
        <a:p>
          <a:endParaRPr lang="en-US"/>
        </a:p>
      </dgm:t>
    </dgm:pt>
    <dgm:pt modelId="{FCE0C199-E1F0-465A-965A-38285541C33A}" type="pres">
      <dgm:prSet presAssocID="{38B979D1-F0DA-43EA-B371-AA66297954E1}" presName="node" presStyleLbl="node1" presStyleIdx="5" presStyleCnt="6" custScaleX="130405" custScaleY="96990" custLinFactNeighborX="-87107" custLinFactNeighborY="54755">
        <dgm:presLayoutVars>
          <dgm:bulletEnabled val="1"/>
        </dgm:presLayoutVars>
      </dgm:prSet>
      <dgm:spPr/>
      <dgm:t>
        <a:bodyPr/>
        <a:lstStyle/>
        <a:p>
          <a:endParaRPr lang="en-US"/>
        </a:p>
      </dgm:t>
    </dgm:pt>
  </dgm:ptLst>
  <dgm:cxnLst>
    <dgm:cxn modelId="{EA070EEF-1F8C-4281-98B6-E713F72CA615}" srcId="{9250830E-CFB1-4176-A45B-5F8218B8A8EC}" destId="{B014E3C5-C771-4CF9-B428-09EAEF883C6B}" srcOrd="2" destOrd="0" parTransId="{8DB6A2C8-E699-4A91-AE57-213BB63D9FBE}" sibTransId="{FF83866C-679B-4C59-B69D-55E12D0286F7}"/>
    <dgm:cxn modelId="{3744F48E-0F69-447B-9C6E-45711F9586AC}" type="presOf" srcId="{F13C8938-D530-4C3D-A858-EBDF9AE42A64}" destId="{BF5039E3-3CDF-418D-912F-4D37B4C235EE}" srcOrd="0" destOrd="0" presId="urn:microsoft.com/office/officeart/2005/8/layout/process1"/>
    <dgm:cxn modelId="{08F6DE56-B9EE-404F-839C-D644A4168AA8}" type="presOf" srcId="{B014E3C5-C771-4CF9-B428-09EAEF883C6B}" destId="{FF2513C2-55C3-4C4A-BE4B-875EB624446D}" srcOrd="0" destOrd="0" presId="urn:microsoft.com/office/officeart/2005/8/layout/process1"/>
    <dgm:cxn modelId="{C64E81F3-2BB8-448A-9B58-FD1A0973E53B}" type="presOf" srcId="{953F470F-CF40-4710-9268-FB29D5EC9B7E}" destId="{6F602D7F-4ECE-4314-A520-448C4D8D4FE8}" srcOrd="0" destOrd="0" presId="urn:microsoft.com/office/officeart/2005/8/layout/process1"/>
    <dgm:cxn modelId="{F6BE5DF4-75A2-42C4-8EE2-CD8E62407EBB}" type="presOf" srcId="{2743E95B-78C8-4600-800C-659AA5CF2144}" destId="{E143A96D-8254-43C2-97EA-C807C99BBB14}" srcOrd="1" destOrd="0" presId="urn:microsoft.com/office/officeart/2005/8/layout/process1"/>
    <dgm:cxn modelId="{4AC84E85-FADC-46BA-BA07-3CCC48DCD829}" srcId="{9250830E-CFB1-4176-A45B-5F8218B8A8EC}" destId="{84379DEA-1240-4FD7-BFF2-2505D4A0B657}" srcOrd="1" destOrd="0" parTransId="{CA7080AC-2671-4100-B995-48DDBBE9BB0E}" sibTransId="{2743E95B-78C8-4600-800C-659AA5CF2144}"/>
    <dgm:cxn modelId="{445FFE2B-FF34-4301-BC8D-A409F20F3871}" srcId="{9250830E-CFB1-4176-A45B-5F8218B8A8EC}" destId="{BE044896-EDCD-48A1-9BEA-252C722F9A7E}" srcOrd="4" destOrd="0" parTransId="{4A3D1D46-D8E2-48B5-BFE4-006690AC0948}" sibTransId="{F13C8938-D530-4C3D-A858-EBDF9AE42A64}"/>
    <dgm:cxn modelId="{C2303B77-E4C6-43D4-9DBA-ACE114C74DEC}" type="presOf" srcId="{FF83866C-679B-4C59-B69D-55E12D0286F7}" destId="{52FD19D5-ABC5-4D1D-9950-C823B8C86D94}" srcOrd="1" destOrd="0" presId="urn:microsoft.com/office/officeart/2005/8/layout/process1"/>
    <dgm:cxn modelId="{88F93630-D42E-4868-B90E-30CAC474FAC6}" type="presOf" srcId="{D33CDBDE-30FA-4713-918D-870F63AE332E}" destId="{161D97D5-4020-4E8D-8BA1-3F81822B004A}" srcOrd="1" destOrd="0" presId="urn:microsoft.com/office/officeart/2005/8/layout/process1"/>
    <dgm:cxn modelId="{6042CF7A-C5D8-4AFA-9804-DE96418EE38E}" type="presOf" srcId="{FF83866C-679B-4C59-B69D-55E12D0286F7}" destId="{5CE02E44-53EC-432E-901C-BA00E058D1C2}" srcOrd="0" destOrd="0" presId="urn:microsoft.com/office/officeart/2005/8/layout/process1"/>
    <dgm:cxn modelId="{BD87B165-E09E-46CB-A7D1-B3A1EDA5EF45}" type="presOf" srcId="{F13C8938-D530-4C3D-A858-EBDF9AE42A64}" destId="{69F0C943-3B61-488B-8CC3-C7697BE806A4}" srcOrd="1" destOrd="0" presId="urn:microsoft.com/office/officeart/2005/8/layout/process1"/>
    <dgm:cxn modelId="{579F445A-C8C4-4796-8AEF-8141EB56152D}" type="presOf" srcId="{D33CDBDE-30FA-4713-918D-870F63AE332E}" destId="{5F5D44DC-E64D-479A-88F8-59A30D0C9C7A}" srcOrd="0" destOrd="0" presId="urn:microsoft.com/office/officeart/2005/8/layout/process1"/>
    <dgm:cxn modelId="{7C1A2E91-E0A6-401F-B85F-526B7D15DE5C}" type="presOf" srcId="{38B979D1-F0DA-43EA-B371-AA66297954E1}" destId="{FCE0C199-E1F0-465A-965A-38285541C33A}" srcOrd="0" destOrd="0" presId="urn:microsoft.com/office/officeart/2005/8/layout/process1"/>
    <dgm:cxn modelId="{C6597340-B2E0-49CA-B868-019F5508EACB}" srcId="{9250830E-CFB1-4176-A45B-5F8218B8A8EC}" destId="{45BA347D-62EF-4D94-B309-6AD9FA7FBA4E}" srcOrd="3" destOrd="0" parTransId="{4CB66017-C059-4AD0-AD36-5133B876DE9E}" sibTransId="{953F470F-CF40-4710-9268-FB29D5EC9B7E}"/>
    <dgm:cxn modelId="{B3E510BA-329F-4C24-AE95-6896B05E8862}" type="presOf" srcId="{45BA347D-62EF-4D94-B309-6AD9FA7FBA4E}" destId="{5370C608-2120-416A-9D80-EA1C5F4279C6}" srcOrd="0" destOrd="0" presId="urn:microsoft.com/office/officeart/2005/8/layout/process1"/>
    <dgm:cxn modelId="{5C3342D8-0E80-458B-A44E-49BAD11AAB9B}" type="presOf" srcId="{953F470F-CF40-4710-9268-FB29D5EC9B7E}" destId="{E35C808D-EA20-491A-8FF4-B917AEF13556}" srcOrd="1" destOrd="0" presId="urn:microsoft.com/office/officeart/2005/8/layout/process1"/>
    <dgm:cxn modelId="{F8820E38-5F3B-454D-B020-C30E8164669F}" type="presOf" srcId="{9250830E-CFB1-4176-A45B-5F8218B8A8EC}" destId="{32B76388-EAD0-46EA-B00E-CDC455E479C9}" srcOrd="0" destOrd="0" presId="urn:microsoft.com/office/officeart/2005/8/layout/process1"/>
    <dgm:cxn modelId="{9D68267E-175E-432B-8CD3-A27E3087FC6E}" srcId="{9250830E-CFB1-4176-A45B-5F8218B8A8EC}" destId="{38B979D1-F0DA-43EA-B371-AA66297954E1}" srcOrd="5" destOrd="0" parTransId="{BAB0DD11-F04F-402F-9A06-7B1C3BFFEFA1}" sibTransId="{5FBB5BFD-8694-435C-B300-8955621E4791}"/>
    <dgm:cxn modelId="{D9DBCB31-48CC-41DF-8F6C-D8E5E898DEFB}" type="presOf" srcId="{BE044896-EDCD-48A1-9BEA-252C722F9A7E}" destId="{110A1EF6-C353-49CF-8B0B-11F1C6C8FD23}" srcOrd="0" destOrd="0" presId="urn:microsoft.com/office/officeart/2005/8/layout/process1"/>
    <dgm:cxn modelId="{69BB1EE1-0C8B-4AF3-A27C-893193A9ABE3}" srcId="{9250830E-CFB1-4176-A45B-5F8218B8A8EC}" destId="{4F52800A-56FA-4DD2-8AD2-86744DBFA408}" srcOrd="0" destOrd="0" parTransId="{E6650C9D-1B40-4227-B872-F98DD6976437}" sibTransId="{D33CDBDE-30FA-4713-918D-870F63AE332E}"/>
    <dgm:cxn modelId="{EB7CCE1B-3F14-4C5C-8703-777973799A4C}" type="presOf" srcId="{2743E95B-78C8-4600-800C-659AA5CF2144}" destId="{0A1D07FE-B006-42C1-B394-A643AA0580CC}" srcOrd="0" destOrd="0" presId="urn:microsoft.com/office/officeart/2005/8/layout/process1"/>
    <dgm:cxn modelId="{A93AFE4F-B345-4AEA-A2B7-1EE8B130A794}" type="presOf" srcId="{4F52800A-56FA-4DD2-8AD2-86744DBFA408}" destId="{6F314007-DA9D-4A35-B0CC-59B558D5E941}" srcOrd="0" destOrd="0" presId="urn:microsoft.com/office/officeart/2005/8/layout/process1"/>
    <dgm:cxn modelId="{EBE4F09D-504F-49A6-A999-84CB609F5D6F}" type="presOf" srcId="{84379DEA-1240-4FD7-BFF2-2505D4A0B657}" destId="{BD7D694A-C6A1-4745-A7E5-4C6F89C87D95}" srcOrd="0" destOrd="0" presId="urn:microsoft.com/office/officeart/2005/8/layout/process1"/>
    <dgm:cxn modelId="{C7A19D32-1733-4C44-B4F8-1D3E7F4C6659}" type="presParOf" srcId="{32B76388-EAD0-46EA-B00E-CDC455E479C9}" destId="{6F314007-DA9D-4A35-B0CC-59B558D5E941}" srcOrd="0" destOrd="0" presId="urn:microsoft.com/office/officeart/2005/8/layout/process1"/>
    <dgm:cxn modelId="{07A715F7-D66A-452D-919F-094A64C3F808}" type="presParOf" srcId="{32B76388-EAD0-46EA-B00E-CDC455E479C9}" destId="{5F5D44DC-E64D-479A-88F8-59A30D0C9C7A}" srcOrd="1" destOrd="0" presId="urn:microsoft.com/office/officeart/2005/8/layout/process1"/>
    <dgm:cxn modelId="{6D09FDE7-D027-4237-9D17-B420ECCB8995}" type="presParOf" srcId="{5F5D44DC-E64D-479A-88F8-59A30D0C9C7A}" destId="{161D97D5-4020-4E8D-8BA1-3F81822B004A}" srcOrd="0" destOrd="0" presId="urn:microsoft.com/office/officeart/2005/8/layout/process1"/>
    <dgm:cxn modelId="{D1C3CD9F-E7FC-4A31-9A78-F816CFD3FBCB}" type="presParOf" srcId="{32B76388-EAD0-46EA-B00E-CDC455E479C9}" destId="{BD7D694A-C6A1-4745-A7E5-4C6F89C87D95}" srcOrd="2" destOrd="0" presId="urn:microsoft.com/office/officeart/2005/8/layout/process1"/>
    <dgm:cxn modelId="{A8928433-6035-4F76-9A7E-D453DC078038}" type="presParOf" srcId="{32B76388-EAD0-46EA-B00E-CDC455E479C9}" destId="{0A1D07FE-B006-42C1-B394-A643AA0580CC}" srcOrd="3" destOrd="0" presId="urn:microsoft.com/office/officeart/2005/8/layout/process1"/>
    <dgm:cxn modelId="{8A6D6BB5-77B4-4EC9-B346-C8C03066BCFA}" type="presParOf" srcId="{0A1D07FE-B006-42C1-B394-A643AA0580CC}" destId="{E143A96D-8254-43C2-97EA-C807C99BBB14}" srcOrd="0" destOrd="0" presId="urn:microsoft.com/office/officeart/2005/8/layout/process1"/>
    <dgm:cxn modelId="{2216BCAC-3FA8-4812-8D77-A51A1FF28835}" type="presParOf" srcId="{32B76388-EAD0-46EA-B00E-CDC455E479C9}" destId="{FF2513C2-55C3-4C4A-BE4B-875EB624446D}" srcOrd="4" destOrd="0" presId="urn:microsoft.com/office/officeart/2005/8/layout/process1"/>
    <dgm:cxn modelId="{8136C26A-21F8-445D-AA44-DC23D38053A3}" type="presParOf" srcId="{32B76388-EAD0-46EA-B00E-CDC455E479C9}" destId="{5CE02E44-53EC-432E-901C-BA00E058D1C2}" srcOrd="5" destOrd="0" presId="urn:microsoft.com/office/officeart/2005/8/layout/process1"/>
    <dgm:cxn modelId="{5D2D0736-F751-49BD-8285-299B07DCBB11}" type="presParOf" srcId="{5CE02E44-53EC-432E-901C-BA00E058D1C2}" destId="{52FD19D5-ABC5-4D1D-9950-C823B8C86D94}" srcOrd="0" destOrd="0" presId="urn:microsoft.com/office/officeart/2005/8/layout/process1"/>
    <dgm:cxn modelId="{84090841-4CE8-432E-9969-9D84C826D58C}" type="presParOf" srcId="{32B76388-EAD0-46EA-B00E-CDC455E479C9}" destId="{5370C608-2120-416A-9D80-EA1C5F4279C6}" srcOrd="6" destOrd="0" presId="urn:microsoft.com/office/officeart/2005/8/layout/process1"/>
    <dgm:cxn modelId="{92CE7677-AE65-4A8D-ADAF-26F41D027B18}" type="presParOf" srcId="{32B76388-EAD0-46EA-B00E-CDC455E479C9}" destId="{6F602D7F-4ECE-4314-A520-448C4D8D4FE8}" srcOrd="7" destOrd="0" presId="urn:microsoft.com/office/officeart/2005/8/layout/process1"/>
    <dgm:cxn modelId="{BC36C552-850D-4E09-869D-EBFD04388114}" type="presParOf" srcId="{6F602D7F-4ECE-4314-A520-448C4D8D4FE8}" destId="{E35C808D-EA20-491A-8FF4-B917AEF13556}" srcOrd="0" destOrd="0" presId="urn:microsoft.com/office/officeart/2005/8/layout/process1"/>
    <dgm:cxn modelId="{27F02515-4F7C-4DDF-86EB-DDD497FAF0D9}" type="presParOf" srcId="{32B76388-EAD0-46EA-B00E-CDC455E479C9}" destId="{110A1EF6-C353-49CF-8B0B-11F1C6C8FD23}" srcOrd="8" destOrd="0" presId="urn:microsoft.com/office/officeart/2005/8/layout/process1"/>
    <dgm:cxn modelId="{93FFC6A5-2B7A-45E0-A4AC-69ED8ABC78A7}" type="presParOf" srcId="{32B76388-EAD0-46EA-B00E-CDC455E479C9}" destId="{BF5039E3-3CDF-418D-912F-4D37B4C235EE}" srcOrd="9" destOrd="0" presId="urn:microsoft.com/office/officeart/2005/8/layout/process1"/>
    <dgm:cxn modelId="{00D49EB1-FE5B-4EC2-A232-52A1DB755EDC}" type="presParOf" srcId="{BF5039E3-3CDF-418D-912F-4D37B4C235EE}" destId="{69F0C943-3B61-488B-8CC3-C7697BE806A4}" srcOrd="0" destOrd="0" presId="urn:microsoft.com/office/officeart/2005/8/layout/process1"/>
    <dgm:cxn modelId="{F16BE1EB-6BDA-4424-8D55-EA585A4C248B}" type="presParOf" srcId="{32B76388-EAD0-46EA-B00E-CDC455E479C9}" destId="{FCE0C199-E1F0-465A-965A-38285541C33A}"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0830E-CFB1-4176-A45B-5F8218B8A8EC}"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4F52800A-56FA-4DD2-8AD2-86744DBFA408}">
      <dgm:prSet phldrT="[Text]" custT="1"/>
      <dgm:spPr/>
      <dgm:t>
        <a:bodyPr/>
        <a:lstStyle/>
        <a:p>
          <a:r>
            <a:rPr lang="en-US" sz="1400" dirty="0" smtClean="0"/>
            <a:t>Input &amp; Submit Proposal</a:t>
          </a:r>
          <a:endParaRPr lang="en-US" sz="1400" dirty="0"/>
        </a:p>
      </dgm:t>
    </dgm:pt>
    <dgm:pt modelId="{E6650C9D-1B40-4227-B872-F98DD6976437}" type="parTrans" cxnId="{69BB1EE1-0C8B-4AF3-A27C-893193A9ABE3}">
      <dgm:prSet/>
      <dgm:spPr/>
      <dgm:t>
        <a:bodyPr/>
        <a:lstStyle/>
        <a:p>
          <a:endParaRPr lang="en-US"/>
        </a:p>
      </dgm:t>
    </dgm:pt>
    <dgm:pt modelId="{D33CDBDE-30FA-4713-918D-870F63AE332E}" type="sibTrans" cxnId="{69BB1EE1-0C8B-4AF3-A27C-893193A9ABE3}">
      <dgm:prSet/>
      <dgm:spPr>
        <a:solidFill>
          <a:srgbClr val="FFFF00"/>
        </a:solidFill>
      </dgm:spPr>
      <dgm:t>
        <a:bodyPr/>
        <a:lstStyle/>
        <a:p>
          <a:endParaRPr lang="en-US"/>
        </a:p>
      </dgm:t>
    </dgm:pt>
    <dgm:pt modelId="{84379DEA-1240-4FD7-BFF2-2505D4A0B657}">
      <dgm:prSet phldrT="[Text]" custT="1"/>
      <dgm:spPr>
        <a:solidFill>
          <a:schemeClr val="accent3">
            <a:lumMod val="50000"/>
          </a:schemeClr>
        </a:solidFill>
      </dgm:spPr>
      <dgm:t>
        <a:bodyPr/>
        <a:lstStyle/>
        <a:p>
          <a:r>
            <a:rPr lang="en-US" sz="1400" dirty="0" smtClean="0"/>
            <a:t>Review Proposal &amp; Develop FPL</a:t>
          </a:r>
          <a:endParaRPr lang="en-US" sz="1400" dirty="0"/>
        </a:p>
      </dgm:t>
    </dgm:pt>
    <dgm:pt modelId="{CA7080AC-2671-4100-B995-48DDBBE9BB0E}" type="parTrans" cxnId="{4AC84E85-FADC-46BA-BA07-3CCC48DCD829}">
      <dgm:prSet/>
      <dgm:spPr/>
      <dgm:t>
        <a:bodyPr/>
        <a:lstStyle/>
        <a:p>
          <a:endParaRPr lang="en-US"/>
        </a:p>
      </dgm:t>
    </dgm:pt>
    <dgm:pt modelId="{2743E95B-78C8-4600-800C-659AA5CF2144}" type="sibTrans" cxnId="{4AC84E85-FADC-46BA-BA07-3CCC48DCD829}">
      <dgm:prSet/>
      <dgm:spPr>
        <a:solidFill>
          <a:srgbClr val="FFFF00"/>
        </a:solidFill>
      </dgm:spPr>
      <dgm:t>
        <a:bodyPr/>
        <a:lstStyle/>
        <a:p>
          <a:endParaRPr lang="en-US"/>
        </a:p>
      </dgm:t>
    </dgm:pt>
    <dgm:pt modelId="{B014E3C5-C771-4CF9-B428-09EAEF883C6B}">
      <dgm:prSet phldrT="[Text]" custT="1"/>
      <dgm:spPr/>
      <dgm:t>
        <a:bodyPr/>
        <a:lstStyle/>
        <a:p>
          <a:r>
            <a:rPr lang="en-US" sz="1400" dirty="0" smtClean="0"/>
            <a:t>Input &amp; Submit Application</a:t>
          </a:r>
          <a:endParaRPr lang="en-US" sz="1400" dirty="0"/>
        </a:p>
      </dgm:t>
    </dgm:pt>
    <dgm:pt modelId="{8DB6A2C8-E699-4A91-AE57-213BB63D9FBE}" type="parTrans" cxnId="{EA070EEF-1F8C-4281-98B6-E713F72CA615}">
      <dgm:prSet/>
      <dgm:spPr/>
      <dgm:t>
        <a:bodyPr/>
        <a:lstStyle/>
        <a:p>
          <a:endParaRPr lang="en-US"/>
        </a:p>
      </dgm:t>
    </dgm:pt>
    <dgm:pt modelId="{FF83866C-679B-4C59-B69D-55E12D0286F7}" type="sibTrans" cxnId="{EA070EEF-1F8C-4281-98B6-E713F72CA615}">
      <dgm:prSet/>
      <dgm:spPr>
        <a:solidFill>
          <a:srgbClr val="FFFF00"/>
        </a:solidFill>
      </dgm:spPr>
      <dgm:t>
        <a:bodyPr/>
        <a:lstStyle/>
        <a:p>
          <a:endParaRPr lang="en-US"/>
        </a:p>
      </dgm:t>
    </dgm:pt>
    <dgm:pt modelId="{45BA347D-62EF-4D94-B309-6AD9FA7FBA4E}">
      <dgm:prSet custT="1"/>
      <dgm:spPr>
        <a:solidFill>
          <a:schemeClr val="accent3">
            <a:lumMod val="50000"/>
          </a:schemeClr>
        </a:solidFill>
      </dgm:spPr>
      <dgm:t>
        <a:bodyPr/>
        <a:lstStyle/>
        <a:p>
          <a:r>
            <a:rPr lang="en-US" sz="1400" dirty="0" smtClean="0"/>
            <a:t>Review Application &amp; Finalize Grant/IAA</a:t>
          </a:r>
          <a:endParaRPr lang="en-US" sz="1400" dirty="0"/>
        </a:p>
      </dgm:t>
    </dgm:pt>
    <dgm:pt modelId="{4CB66017-C059-4AD0-AD36-5133B876DE9E}" type="parTrans" cxnId="{C6597340-B2E0-49CA-B868-019F5508EACB}">
      <dgm:prSet/>
      <dgm:spPr/>
      <dgm:t>
        <a:bodyPr/>
        <a:lstStyle/>
        <a:p>
          <a:endParaRPr lang="en-US"/>
        </a:p>
      </dgm:t>
    </dgm:pt>
    <dgm:pt modelId="{953F470F-CF40-4710-9268-FB29D5EC9B7E}" type="sibTrans" cxnId="{C6597340-B2E0-49CA-B868-019F5508EACB}">
      <dgm:prSet/>
      <dgm:spPr>
        <a:solidFill>
          <a:srgbClr val="FFFF00"/>
        </a:solidFill>
      </dgm:spPr>
      <dgm:t>
        <a:bodyPr/>
        <a:lstStyle/>
        <a:p>
          <a:endParaRPr lang="en-US"/>
        </a:p>
      </dgm:t>
    </dgm:pt>
    <dgm:pt modelId="{BE044896-EDCD-48A1-9BEA-252C722F9A7E}">
      <dgm:prSet custT="1"/>
      <dgm:spPr/>
      <dgm:t>
        <a:bodyPr/>
        <a:lstStyle/>
        <a:p>
          <a:r>
            <a:rPr lang="en-US" sz="1400" dirty="0" smtClean="0"/>
            <a:t>Input &amp; Submit Reports</a:t>
          </a:r>
          <a:endParaRPr lang="en-US" sz="1400" dirty="0"/>
        </a:p>
      </dgm:t>
    </dgm:pt>
    <dgm:pt modelId="{4A3D1D46-D8E2-48B5-BFE4-006690AC0948}" type="parTrans" cxnId="{445FFE2B-FF34-4301-BC8D-A409F20F3871}">
      <dgm:prSet/>
      <dgm:spPr/>
      <dgm:t>
        <a:bodyPr/>
        <a:lstStyle/>
        <a:p>
          <a:endParaRPr lang="en-US"/>
        </a:p>
      </dgm:t>
    </dgm:pt>
    <dgm:pt modelId="{F13C8938-D530-4C3D-A858-EBDF9AE42A64}" type="sibTrans" cxnId="{445FFE2B-FF34-4301-BC8D-A409F20F3871}">
      <dgm:prSet/>
      <dgm:spPr>
        <a:solidFill>
          <a:srgbClr val="FFFF00"/>
        </a:solidFill>
      </dgm:spPr>
      <dgm:t>
        <a:bodyPr/>
        <a:lstStyle/>
        <a:p>
          <a:endParaRPr lang="en-US"/>
        </a:p>
      </dgm:t>
    </dgm:pt>
    <dgm:pt modelId="{38B979D1-F0DA-43EA-B371-AA66297954E1}">
      <dgm:prSet custT="1"/>
      <dgm:spPr>
        <a:solidFill>
          <a:schemeClr val="accent3">
            <a:lumMod val="50000"/>
          </a:schemeClr>
        </a:solidFill>
      </dgm:spPr>
      <dgm:t>
        <a:bodyPr/>
        <a:lstStyle/>
        <a:p>
          <a:r>
            <a:rPr lang="en-US" sz="1400" dirty="0" smtClean="0"/>
            <a:t>Review Reports</a:t>
          </a:r>
          <a:endParaRPr lang="en-US" sz="1400" dirty="0"/>
        </a:p>
      </dgm:t>
    </dgm:pt>
    <dgm:pt modelId="{BAB0DD11-F04F-402F-9A06-7B1C3BFFEFA1}" type="parTrans" cxnId="{9D68267E-175E-432B-8CD3-A27E3087FC6E}">
      <dgm:prSet/>
      <dgm:spPr/>
      <dgm:t>
        <a:bodyPr/>
        <a:lstStyle/>
        <a:p>
          <a:endParaRPr lang="en-US"/>
        </a:p>
      </dgm:t>
    </dgm:pt>
    <dgm:pt modelId="{5FBB5BFD-8694-435C-B300-8955621E4791}" type="sibTrans" cxnId="{9D68267E-175E-432B-8CD3-A27E3087FC6E}">
      <dgm:prSet/>
      <dgm:spPr/>
      <dgm:t>
        <a:bodyPr/>
        <a:lstStyle/>
        <a:p>
          <a:endParaRPr lang="en-US"/>
        </a:p>
      </dgm:t>
    </dgm:pt>
    <dgm:pt modelId="{32B76388-EAD0-46EA-B00E-CDC455E479C9}" type="pres">
      <dgm:prSet presAssocID="{9250830E-CFB1-4176-A45B-5F8218B8A8EC}" presName="Name0" presStyleCnt="0">
        <dgm:presLayoutVars>
          <dgm:dir/>
          <dgm:resizeHandles val="exact"/>
        </dgm:presLayoutVars>
      </dgm:prSet>
      <dgm:spPr/>
      <dgm:t>
        <a:bodyPr/>
        <a:lstStyle/>
        <a:p>
          <a:endParaRPr lang="en-US"/>
        </a:p>
      </dgm:t>
    </dgm:pt>
    <dgm:pt modelId="{6F314007-DA9D-4A35-B0CC-59B558D5E941}" type="pres">
      <dgm:prSet presAssocID="{4F52800A-56FA-4DD2-8AD2-86744DBFA408}" presName="node" presStyleLbl="node1" presStyleIdx="0" presStyleCnt="6" custScaleX="168691" custLinFactNeighborX="54180" custLinFactNeighborY="-69466">
        <dgm:presLayoutVars>
          <dgm:bulletEnabled val="1"/>
        </dgm:presLayoutVars>
      </dgm:prSet>
      <dgm:spPr/>
      <dgm:t>
        <a:bodyPr/>
        <a:lstStyle/>
        <a:p>
          <a:endParaRPr lang="en-US"/>
        </a:p>
      </dgm:t>
    </dgm:pt>
    <dgm:pt modelId="{5F5D44DC-E64D-479A-88F8-59A30D0C9C7A}" type="pres">
      <dgm:prSet presAssocID="{D33CDBDE-30FA-4713-918D-870F63AE332E}" presName="sibTrans" presStyleLbl="sibTrans2D1" presStyleIdx="0" presStyleCnt="5"/>
      <dgm:spPr/>
      <dgm:t>
        <a:bodyPr/>
        <a:lstStyle/>
        <a:p>
          <a:endParaRPr lang="en-US"/>
        </a:p>
      </dgm:t>
    </dgm:pt>
    <dgm:pt modelId="{161D97D5-4020-4E8D-8BA1-3F81822B004A}" type="pres">
      <dgm:prSet presAssocID="{D33CDBDE-30FA-4713-918D-870F63AE332E}" presName="connectorText" presStyleLbl="sibTrans2D1" presStyleIdx="0" presStyleCnt="5"/>
      <dgm:spPr/>
      <dgm:t>
        <a:bodyPr/>
        <a:lstStyle/>
        <a:p>
          <a:endParaRPr lang="en-US"/>
        </a:p>
      </dgm:t>
    </dgm:pt>
    <dgm:pt modelId="{BD7D694A-C6A1-4745-A7E5-4C6F89C87D95}" type="pres">
      <dgm:prSet presAssocID="{84379DEA-1240-4FD7-BFF2-2505D4A0B657}" presName="node" presStyleLbl="node1" presStyleIdx="1" presStyleCnt="6" custScaleX="142563" custLinFactNeighborX="30123" custLinFactNeighborY="61975">
        <dgm:presLayoutVars>
          <dgm:bulletEnabled val="1"/>
        </dgm:presLayoutVars>
      </dgm:prSet>
      <dgm:spPr/>
      <dgm:t>
        <a:bodyPr/>
        <a:lstStyle/>
        <a:p>
          <a:endParaRPr lang="en-US"/>
        </a:p>
      </dgm:t>
    </dgm:pt>
    <dgm:pt modelId="{0A1D07FE-B006-42C1-B394-A643AA0580CC}" type="pres">
      <dgm:prSet presAssocID="{2743E95B-78C8-4600-800C-659AA5CF2144}" presName="sibTrans" presStyleLbl="sibTrans2D1" presStyleIdx="1" presStyleCnt="5"/>
      <dgm:spPr/>
      <dgm:t>
        <a:bodyPr/>
        <a:lstStyle/>
        <a:p>
          <a:endParaRPr lang="en-US"/>
        </a:p>
      </dgm:t>
    </dgm:pt>
    <dgm:pt modelId="{E143A96D-8254-43C2-97EA-C807C99BBB14}" type="pres">
      <dgm:prSet presAssocID="{2743E95B-78C8-4600-800C-659AA5CF2144}" presName="connectorText" presStyleLbl="sibTrans2D1" presStyleIdx="1" presStyleCnt="5"/>
      <dgm:spPr/>
      <dgm:t>
        <a:bodyPr/>
        <a:lstStyle/>
        <a:p>
          <a:endParaRPr lang="en-US"/>
        </a:p>
      </dgm:t>
    </dgm:pt>
    <dgm:pt modelId="{FF2513C2-55C3-4C4A-BE4B-875EB624446D}" type="pres">
      <dgm:prSet presAssocID="{B014E3C5-C771-4CF9-B428-09EAEF883C6B}" presName="node" presStyleLbl="node1" presStyleIdx="2" presStyleCnt="6" custScaleX="203334" custLinFactNeighborX="-27805" custLinFactNeighborY="-59580">
        <dgm:presLayoutVars>
          <dgm:bulletEnabled val="1"/>
        </dgm:presLayoutVars>
      </dgm:prSet>
      <dgm:spPr/>
      <dgm:t>
        <a:bodyPr/>
        <a:lstStyle/>
        <a:p>
          <a:endParaRPr lang="en-US"/>
        </a:p>
      </dgm:t>
    </dgm:pt>
    <dgm:pt modelId="{5CE02E44-53EC-432E-901C-BA00E058D1C2}" type="pres">
      <dgm:prSet presAssocID="{FF83866C-679B-4C59-B69D-55E12D0286F7}" presName="sibTrans" presStyleLbl="sibTrans2D1" presStyleIdx="2" presStyleCnt="5"/>
      <dgm:spPr/>
      <dgm:t>
        <a:bodyPr/>
        <a:lstStyle/>
        <a:p>
          <a:endParaRPr lang="en-US"/>
        </a:p>
      </dgm:t>
    </dgm:pt>
    <dgm:pt modelId="{52FD19D5-ABC5-4D1D-9950-C823B8C86D94}" type="pres">
      <dgm:prSet presAssocID="{FF83866C-679B-4C59-B69D-55E12D0286F7}" presName="connectorText" presStyleLbl="sibTrans2D1" presStyleIdx="2" presStyleCnt="5"/>
      <dgm:spPr/>
      <dgm:t>
        <a:bodyPr/>
        <a:lstStyle/>
        <a:p>
          <a:endParaRPr lang="en-US"/>
        </a:p>
      </dgm:t>
    </dgm:pt>
    <dgm:pt modelId="{5370C608-2120-416A-9D80-EA1C5F4279C6}" type="pres">
      <dgm:prSet presAssocID="{45BA347D-62EF-4D94-B309-6AD9FA7FBA4E}" presName="node" presStyleLbl="node1" presStyleIdx="3" presStyleCnt="6" custScaleX="182878" custLinFactNeighborX="-71138" custLinFactNeighborY="59580">
        <dgm:presLayoutVars>
          <dgm:bulletEnabled val="1"/>
        </dgm:presLayoutVars>
      </dgm:prSet>
      <dgm:spPr/>
      <dgm:t>
        <a:bodyPr/>
        <a:lstStyle/>
        <a:p>
          <a:endParaRPr lang="en-US"/>
        </a:p>
      </dgm:t>
    </dgm:pt>
    <dgm:pt modelId="{6F602D7F-4ECE-4314-A520-448C4D8D4FE8}" type="pres">
      <dgm:prSet presAssocID="{953F470F-CF40-4710-9268-FB29D5EC9B7E}" presName="sibTrans" presStyleLbl="sibTrans2D1" presStyleIdx="3" presStyleCnt="5"/>
      <dgm:spPr/>
      <dgm:t>
        <a:bodyPr/>
        <a:lstStyle/>
        <a:p>
          <a:endParaRPr lang="en-US"/>
        </a:p>
      </dgm:t>
    </dgm:pt>
    <dgm:pt modelId="{E35C808D-EA20-491A-8FF4-B917AEF13556}" type="pres">
      <dgm:prSet presAssocID="{953F470F-CF40-4710-9268-FB29D5EC9B7E}" presName="connectorText" presStyleLbl="sibTrans2D1" presStyleIdx="3" presStyleCnt="5"/>
      <dgm:spPr/>
      <dgm:t>
        <a:bodyPr/>
        <a:lstStyle/>
        <a:p>
          <a:endParaRPr lang="en-US"/>
        </a:p>
      </dgm:t>
    </dgm:pt>
    <dgm:pt modelId="{110A1EF6-C353-49CF-8B0B-11F1C6C8FD23}" type="pres">
      <dgm:prSet presAssocID="{BE044896-EDCD-48A1-9BEA-252C722F9A7E}" presName="node" presStyleLbl="node1" presStyleIdx="4" presStyleCnt="6" custScaleX="194981" custLinFactNeighborX="-80457" custLinFactNeighborY="-59580">
        <dgm:presLayoutVars>
          <dgm:bulletEnabled val="1"/>
        </dgm:presLayoutVars>
      </dgm:prSet>
      <dgm:spPr/>
      <dgm:t>
        <a:bodyPr/>
        <a:lstStyle/>
        <a:p>
          <a:endParaRPr lang="en-US"/>
        </a:p>
      </dgm:t>
    </dgm:pt>
    <dgm:pt modelId="{BF5039E3-3CDF-418D-912F-4D37B4C235EE}" type="pres">
      <dgm:prSet presAssocID="{F13C8938-D530-4C3D-A858-EBDF9AE42A64}" presName="sibTrans" presStyleLbl="sibTrans2D1" presStyleIdx="4" presStyleCnt="5"/>
      <dgm:spPr/>
      <dgm:t>
        <a:bodyPr/>
        <a:lstStyle/>
        <a:p>
          <a:endParaRPr lang="en-US"/>
        </a:p>
      </dgm:t>
    </dgm:pt>
    <dgm:pt modelId="{69F0C943-3B61-488B-8CC3-C7697BE806A4}" type="pres">
      <dgm:prSet presAssocID="{F13C8938-D530-4C3D-A858-EBDF9AE42A64}" presName="connectorText" presStyleLbl="sibTrans2D1" presStyleIdx="4" presStyleCnt="5"/>
      <dgm:spPr/>
      <dgm:t>
        <a:bodyPr/>
        <a:lstStyle/>
        <a:p>
          <a:endParaRPr lang="en-US"/>
        </a:p>
      </dgm:t>
    </dgm:pt>
    <dgm:pt modelId="{FCE0C199-E1F0-465A-965A-38285541C33A}" type="pres">
      <dgm:prSet presAssocID="{38B979D1-F0DA-43EA-B371-AA66297954E1}" presName="node" presStyleLbl="node1" presStyleIdx="5" presStyleCnt="6" custScaleX="130405" custScaleY="96990" custLinFactNeighborX="-87107" custLinFactNeighborY="54755">
        <dgm:presLayoutVars>
          <dgm:bulletEnabled val="1"/>
        </dgm:presLayoutVars>
      </dgm:prSet>
      <dgm:spPr/>
      <dgm:t>
        <a:bodyPr/>
        <a:lstStyle/>
        <a:p>
          <a:endParaRPr lang="en-US"/>
        </a:p>
      </dgm:t>
    </dgm:pt>
  </dgm:ptLst>
  <dgm:cxnLst>
    <dgm:cxn modelId="{D31A1727-2F38-420D-8D80-4E141E39F0BC}" type="presOf" srcId="{84379DEA-1240-4FD7-BFF2-2505D4A0B657}" destId="{BD7D694A-C6A1-4745-A7E5-4C6F89C87D95}" srcOrd="0" destOrd="0" presId="urn:microsoft.com/office/officeart/2005/8/layout/process1"/>
    <dgm:cxn modelId="{7085F729-EA6A-4EA6-8051-2096FB5315F3}" type="presOf" srcId="{2743E95B-78C8-4600-800C-659AA5CF2144}" destId="{E143A96D-8254-43C2-97EA-C807C99BBB14}" srcOrd="1" destOrd="0" presId="urn:microsoft.com/office/officeart/2005/8/layout/process1"/>
    <dgm:cxn modelId="{EA070EEF-1F8C-4281-98B6-E713F72CA615}" srcId="{9250830E-CFB1-4176-A45B-5F8218B8A8EC}" destId="{B014E3C5-C771-4CF9-B428-09EAEF883C6B}" srcOrd="2" destOrd="0" parTransId="{8DB6A2C8-E699-4A91-AE57-213BB63D9FBE}" sibTransId="{FF83866C-679B-4C59-B69D-55E12D0286F7}"/>
    <dgm:cxn modelId="{96CF3990-7637-40A6-B294-A4196A99CF04}" type="presOf" srcId="{4F52800A-56FA-4DD2-8AD2-86744DBFA408}" destId="{6F314007-DA9D-4A35-B0CC-59B558D5E941}" srcOrd="0" destOrd="0" presId="urn:microsoft.com/office/officeart/2005/8/layout/process1"/>
    <dgm:cxn modelId="{4BBAF358-8E86-4C0F-9691-98C7F33EFEFD}" type="presOf" srcId="{F13C8938-D530-4C3D-A858-EBDF9AE42A64}" destId="{BF5039E3-3CDF-418D-912F-4D37B4C235EE}" srcOrd="0" destOrd="0" presId="urn:microsoft.com/office/officeart/2005/8/layout/process1"/>
    <dgm:cxn modelId="{F1078E84-5FDD-45CD-B2A9-A5B3EDBA9327}" type="presOf" srcId="{D33CDBDE-30FA-4713-918D-870F63AE332E}" destId="{5F5D44DC-E64D-479A-88F8-59A30D0C9C7A}" srcOrd="0" destOrd="0" presId="urn:microsoft.com/office/officeart/2005/8/layout/process1"/>
    <dgm:cxn modelId="{A8D9311B-7AA5-4999-9B80-F4E8084E951C}" type="presOf" srcId="{BE044896-EDCD-48A1-9BEA-252C722F9A7E}" destId="{110A1EF6-C353-49CF-8B0B-11F1C6C8FD23}" srcOrd="0" destOrd="0" presId="urn:microsoft.com/office/officeart/2005/8/layout/process1"/>
    <dgm:cxn modelId="{4AC84E85-FADC-46BA-BA07-3CCC48DCD829}" srcId="{9250830E-CFB1-4176-A45B-5F8218B8A8EC}" destId="{84379DEA-1240-4FD7-BFF2-2505D4A0B657}" srcOrd="1" destOrd="0" parTransId="{CA7080AC-2671-4100-B995-48DDBBE9BB0E}" sibTransId="{2743E95B-78C8-4600-800C-659AA5CF2144}"/>
    <dgm:cxn modelId="{8286F467-775D-4308-88A2-ED44E82BB6DC}" type="presOf" srcId="{38B979D1-F0DA-43EA-B371-AA66297954E1}" destId="{FCE0C199-E1F0-465A-965A-38285541C33A}" srcOrd="0" destOrd="0" presId="urn:microsoft.com/office/officeart/2005/8/layout/process1"/>
    <dgm:cxn modelId="{445FFE2B-FF34-4301-BC8D-A409F20F3871}" srcId="{9250830E-CFB1-4176-A45B-5F8218B8A8EC}" destId="{BE044896-EDCD-48A1-9BEA-252C722F9A7E}" srcOrd="4" destOrd="0" parTransId="{4A3D1D46-D8E2-48B5-BFE4-006690AC0948}" sibTransId="{F13C8938-D530-4C3D-A858-EBDF9AE42A64}"/>
    <dgm:cxn modelId="{9FC7918B-70D6-4031-B56F-8758F841E2A3}" type="presOf" srcId="{B014E3C5-C771-4CF9-B428-09EAEF883C6B}" destId="{FF2513C2-55C3-4C4A-BE4B-875EB624446D}" srcOrd="0" destOrd="0" presId="urn:microsoft.com/office/officeart/2005/8/layout/process1"/>
    <dgm:cxn modelId="{F0C3C7E2-68F6-4F2B-8585-F4D48885E879}" type="presOf" srcId="{953F470F-CF40-4710-9268-FB29D5EC9B7E}" destId="{E35C808D-EA20-491A-8FF4-B917AEF13556}" srcOrd="1" destOrd="0" presId="urn:microsoft.com/office/officeart/2005/8/layout/process1"/>
    <dgm:cxn modelId="{8A30EE79-5AF4-4DF0-8044-C0FDE3F92D81}" type="presOf" srcId="{45BA347D-62EF-4D94-B309-6AD9FA7FBA4E}" destId="{5370C608-2120-416A-9D80-EA1C5F4279C6}" srcOrd="0" destOrd="0" presId="urn:microsoft.com/office/officeart/2005/8/layout/process1"/>
    <dgm:cxn modelId="{F757A88B-F8CA-4086-A87D-65233C2FD979}" type="presOf" srcId="{9250830E-CFB1-4176-A45B-5F8218B8A8EC}" destId="{32B76388-EAD0-46EA-B00E-CDC455E479C9}" srcOrd="0" destOrd="0" presId="urn:microsoft.com/office/officeart/2005/8/layout/process1"/>
    <dgm:cxn modelId="{C6597340-B2E0-49CA-B868-019F5508EACB}" srcId="{9250830E-CFB1-4176-A45B-5F8218B8A8EC}" destId="{45BA347D-62EF-4D94-B309-6AD9FA7FBA4E}" srcOrd="3" destOrd="0" parTransId="{4CB66017-C059-4AD0-AD36-5133B876DE9E}" sibTransId="{953F470F-CF40-4710-9268-FB29D5EC9B7E}"/>
    <dgm:cxn modelId="{9D68267E-175E-432B-8CD3-A27E3087FC6E}" srcId="{9250830E-CFB1-4176-A45B-5F8218B8A8EC}" destId="{38B979D1-F0DA-43EA-B371-AA66297954E1}" srcOrd="5" destOrd="0" parTransId="{BAB0DD11-F04F-402F-9A06-7B1C3BFFEFA1}" sibTransId="{5FBB5BFD-8694-435C-B300-8955621E4791}"/>
    <dgm:cxn modelId="{69BB1EE1-0C8B-4AF3-A27C-893193A9ABE3}" srcId="{9250830E-CFB1-4176-A45B-5F8218B8A8EC}" destId="{4F52800A-56FA-4DD2-8AD2-86744DBFA408}" srcOrd="0" destOrd="0" parTransId="{E6650C9D-1B40-4227-B872-F98DD6976437}" sibTransId="{D33CDBDE-30FA-4713-918D-870F63AE332E}"/>
    <dgm:cxn modelId="{35C3C773-A56D-4CA7-861C-2DBFD0AC8155}" type="presOf" srcId="{FF83866C-679B-4C59-B69D-55E12D0286F7}" destId="{52FD19D5-ABC5-4D1D-9950-C823B8C86D94}" srcOrd="1" destOrd="0" presId="urn:microsoft.com/office/officeart/2005/8/layout/process1"/>
    <dgm:cxn modelId="{718A0E98-476F-4A97-9AC3-E8A6F2A9E5F8}" type="presOf" srcId="{FF83866C-679B-4C59-B69D-55E12D0286F7}" destId="{5CE02E44-53EC-432E-901C-BA00E058D1C2}" srcOrd="0" destOrd="0" presId="urn:microsoft.com/office/officeart/2005/8/layout/process1"/>
    <dgm:cxn modelId="{A87A21DF-3305-40D1-B71C-3611824A6E0D}" type="presOf" srcId="{F13C8938-D530-4C3D-A858-EBDF9AE42A64}" destId="{69F0C943-3B61-488B-8CC3-C7697BE806A4}" srcOrd="1" destOrd="0" presId="urn:microsoft.com/office/officeart/2005/8/layout/process1"/>
    <dgm:cxn modelId="{72BC9DA2-3349-41EB-B6BE-9BABF0AD28E2}" type="presOf" srcId="{953F470F-CF40-4710-9268-FB29D5EC9B7E}" destId="{6F602D7F-4ECE-4314-A520-448C4D8D4FE8}" srcOrd="0" destOrd="0" presId="urn:microsoft.com/office/officeart/2005/8/layout/process1"/>
    <dgm:cxn modelId="{0689F318-2853-4184-910E-9D8EC789B324}" type="presOf" srcId="{2743E95B-78C8-4600-800C-659AA5CF2144}" destId="{0A1D07FE-B006-42C1-B394-A643AA0580CC}" srcOrd="0" destOrd="0" presId="urn:microsoft.com/office/officeart/2005/8/layout/process1"/>
    <dgm:cxn modelId="{023767AB-A675-4871-93D2-D5222BEB6ADF}" type="presOf" srcId="{D33CDBDE-30FA-4713-918D-870F63AE332E}" destId="{161D97D5-4020-4E8D-8BA1-3F81822B004A}" srcOrd="1" destOrd="0" presId="urn:microsoft.com/office/officeart/2005/8/layout/process1"/>
    <dgm:cxn modelId="{7B06A97E-1C7D-4BBE-9FD7-CC6EE46A5519}" type="presParOf" srcId="{32B76388-EAD0-46EA-B00E-CDC455E479C9}" destId="{6F314007-DA9D-4A35-B0CC-59B558D5E941}" srcOrd="0" destOrd="0" presId="urn:microsoft.com/office/officeart/2005/8/layout/process1"/>
    <dgm:cxn modelId="{D5C88F9C-17CE-41FA-AEFD-FBD7F816F20C}" type="presParOf" srcId="{32B76388-EAD0-46EA-B00E-CDC455E479C9}" destId="{5F5D44DC-E64D-479A-88F8-59A30D0C9C7A}" srcOrd="1" destOrd="0" presId="urn:microsoft.com/office/officeart/2005/8/layout/process1"/>
    <dgm:cxn modelId="{FDD5E78D-BDCB-43CC-A5E8-902BA2CC14B0}" type="presParOf" srcId="{5F5D44DC-E64D-479A-88F8-59A30D0C9C7A}" destId="{161D97D5-4020-4E8D-8BA1-3F81822B004A}" srcOrd="0" destOrd="0" presId="urn:microsoft.com/office/officeart/2005/8/layout/process1"/>
    <dgm:cxn modelId="{8735E15E-49DB-4CCF-B361-42212804701B}" type="presParOf" srcId="{32B76388-EAD0-46EA-B00E-CDC455E479C9}" destId="{BD7D694A-C6A1-4745-A7E5-4C6F89C87D95}" srcOrd="2" destOrd="0" presId="urn:microsoft.com/office/officeart/2005/8/layout/process1"/>
    <dgm:cxn modelId="{732DA1EE-6EAE-4021-8DB4-A0E3226081BA}" type="presParOf" srcId="{32B76388-EAD0-46EA-B00E-CDC455E479C9}" destId="{0A1D07FE-B006-42C1-B394-A643AA0580CC}" srcOrd="3" destOrd="0" presId="urn:microsoft.com/office/officeart/2005/8/layout/process1"/>
    <dgm:cxn modelId="{95EAF1F8-7974-4803-A5C7-5BF1BEB0DD11}" type="presParOf" srcId="{0A1D07FE-B006-42C1-B394-A643AA0580CC}" destId="{E143A96D-8254-43C2-97EA-C807C99BBB14}" srcOrd="0" destOrd="0" presId="urn:microsoft.com/office/officeart/2005/8/layout/process1"/>
    <dgm:cxn modelId="{B581FB51-AB3E-40A8-AF5B-E3514B81C2E1}" type="presParOf" srcId="{32B76388-EAD0-46EA-B00E-CDC455E479C9}" destId="{FF2513C2-55C3-4C4A-BE4B-875EB624446D}" srcOrd="4" destOrd="0" presId="urn:microsoft.com/office/officeart/2005/8/layout/process1"/>
    <dgm:cxn modelId="{C659E9FB-15EB-4BD3-BF4A-D4AD685B657A}" type="presParOf" srcId="{32B76388-EAD0-46EA-B00E-CDC455E479C9}" destId="{5CE02E44-53EC-432E-901C-BA00E058D1C2}" srcOrd="5" destOrd="0" presId="urn:microsoft.com/office/officeart/2005/8/layout/process1"/>
    <dgm:cxn modelId="{CEA597E1-F16A-4E4A-8BC0-9F0ACC1C9C5A}" type="presParOf" srcId="{5CE02E44-53EC-432E-901C-BA00E058D1C2}" destId="{52FD19D5-ABC5-4D1D-9950-C823B8C86D94}" srcOrd="0" destOrd="0" presId="urn:microsoft.com/office/officeart/2005/8/layout/process1"/>
    <dgm:cxn modelId="{1E514310-2776-45CB-B252-9A51A48B71AE}" type="presParOf" srcId="{32B76388-EAD0-46EA-B00E-CDC455E479C9}" destId="{5370C608-2120-416A-9D80-EA1C5F4279C6}" srcOrd="6" destOrd="0" presId="urn:microsoft.com/office/officeart/2005/8/layout/process1"/>
    <dgm:cxn modelId="{708B4568-7E2C-4894-8118-1761EEF00488}" type="presParOf" srcId="{32B76388-EAD0-46EA-B00E-CDC455E479C9}" destId="{6F602D7F-4ECE-4314-A520-448C4D8D4FE8}" srcOrd="7" destOrd="0" presId="urn:microsoft.com/office/officeart/2005/8/layout/process1"/>
    <dgm:cxn modelId="{DDB9F48E-7AC2-41D9-A677-B997B06B69AE}" type="presParOf" srcId="{6F602D7F-4ECE-4314-A520-448C4D8D4FE8}" destId="{E35C808D-EA20-491A-8FF4-B917AEF13556}" srcOrd="0" destOrd="0" presId="urn:microsoft.com/office/officeart/2005/8/layout/process1"/>
    <dgm:cxn modelId="{4182D9C8-6250-41F1-AB30-ABD918707D79}" type="presParOf" srcId="{32B76388-EAD0-46EA-B00E-CDC455E479C9}" destId="{110A1EF6-C353-49CF-8B0B-11F1C6C8FD23}" srcOrd="8" destOrd="0" presId="urn:microsoft.com/office/officeart/2005/8/layout/process1"/>
    <dgm:cxn modelId="{54322DA4-53BA-4A1F-9238-A7B31253C8B8}" type="presParOf" srcId="{32B76388-EAD0-46EA-B00E-CDC455E479C9}" destId="{BF5039E3-3CDF-418D-912F-4D37B4C235EE}" srcOrd="9" destOrd="0" presId="urn:microsoft.com/office/officeart/2005/8/layout/process1"/>
    <dgm:cxn modelId="{11F308BB-ED36-4955-A53A-444F9EEB6573}" type="presParOf" srcId="{BF5039E3-3CDF-418D-912F-4D37B4C235EE}" destId="{69F0C943-3B61-488B-8CC3-C7697BE806A4}" srcOrd="0" destOrd="0" presId="urn:microsoft.com/office/officeart/2005/8/layout/process1"/>
    <dgm:cxn modelId="{97CC67BC-4687-44CC-A60F-8F2375DA4DFC}" type="presParOf" srcId="{32B76388-EAD0-46EA-B00E-CDC455E479C9}" destId="{FCE0C199-E1F0-465A-965A-38285541C33A}"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1506A-A9EE-4B3C-803F-6295992BB449}">
      <dsp:nvSpPr>
        <dsp:cNvPr id="0" name=""/>
        <dsp:cNvSpPr/>
      </dsp:nvSpPr>
      <dsp:spPr>
        <a:xfrm>
          <a:off x="0" y="3297550"/>
          <a:ext cx="8653368" cy="534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Grants</a:t>
          </a:r>
          <a:endParaRPr lang="en-US" sz="1800" kern="1200" dirty="0"/>
        </a:p>
      </dsp:txBody>
      <dsp:txXfrm>
        <a:off x="0" y="3297550"/>
        <a:ext cx="2596010" cy="534920"/>
      </dsp:txXfrm>
    </dsp:sp>
    <dsp:sp modelId="{EB05158F-2FFF-4581-8367-4AF7375D562B}">
      <dsp:nvSpPr>
        <dsp:cNvPr id="0" name=""/>
        <dsp:cNvSpPr/>
      </dsp:nvSpPr>
      <dsp:spPr>
        <a:xfrm>
          <a:off x="0" y="1801599"/>
          <a:ext cx="8653368" cy="534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Funding Cycles</a:t>
          </a:r>
          <a:endParaRPr lang="en-US" sz="1800" kern="1200" dirty="0"/>
        </a:p>
      </dsp:txBody>
      <dsp:txXfrm>
        <a:off x="0" y="1801599"/>
        <a:ext cx="2596010" cy="534920"/>
      </dsp:txXfrm>
    </dsp:sp>
    <dsp:sp modelId="{F1283D97-AB3C-4A9B-B340-05D7CAD82BB2}">
      <dsp:nvSpPr>
        <dsp:cNvPr id="0" name=""/>
        <dsp:cNvSpPr/>
      </dsp:nvSpPr>
      <dsp:spPr>
        <a:xfrm>
          <a:off x="0" y="1136989"/>
          <a:ext cx="8653368" cy="534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Funding Opportunities</a:t>
          </a:r>
          <a:endParaRPr lang="en-US" sz="1800" kern="1200" dirty="0"/>
        </a:p>
      </dsp:txBody>
      <dsp:txXfrm>
        <a:off x="0" y="1136989"/>
        <a:ext cx="2596010" cy="534920"/>
      </dsp:txXfrm>
    </dsp:sp>
    <dsp:sp modelId="{0268DF66-476A-4103-9F02-4BC7DC3E3487}">
      <dsp:nvSpPr>
        <dsp:cNvPr id="0" name=""/>
        <dsp:cNvSpPr/>
      </dsp:nvSpPr>
      <dsp:spPr>
        <a:xfrm>
          <a:off x="0" y="472374"/>
          <a:ext cx="8653368" cy="534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Programs</a:t>
          </a:r>
          <a:endParaRPr lang="en-US" sz="1800" kern="1200" dirty="0"/>
        </a:p>
      </dsp:txBody>
      <dsp:txXfrm>
        <a:off x="0" y="472374"/>
        <a:ext cx="2596010" cy="534920"/>
      </dsp:txXfrm>
    </dsp:sp>
    <dsp:sp modelId="{35B1C9FB-7603-435E-A2F0-F94B417F233C}">
      <dsp:nvSpPr>
        <dsp:cNvPr id="0" name=""/>
        <dsp:cNvSpPr/>
      </dsp:nvSpPr>
      <dsp:spPr>
        <a:xfrm>
          <a:off x="4147343" y="472374"/>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Program 1</a:t>
          </a:r>
          <a:endParaRPr lang="en-US" sz="1000" kern="1200" dirty="0"/>
        </a:p>
      </dsp:txBody>
      <dsp:txXfrm>
        <a:off x="4160399" y="485430"/>
        <a:ext cx="642538" cy="419654"/>
      </dsp:txXfrm>
    </dsp:sp>
    <dsp:sp modelId="{CC95A714-42F1-47BA-BA0E-7C0AB00043A5}">
      <dsp:nvSpPr>
        <dsp:cNvPr id="0" name=""/>
        <dsp:cNvSpPr/>
      </dsp:nvSpPr>
      <dsp:spPr>
        <a:xfrm>
          <a:off x="4047045" y="918140"/>
          <a:ext cx="434622" cy="277356"/>
        </a:xfrm>
        <a:custGeom>
          <a:avLst/>
          <a:gdLst/>
          <a:ahLst/>
          <a:cxnLst/>
          <a:rect l="0" t="0" r="0" b="0"/>
          <a:pathLst>
            <a:path>
              <a:moveTo>
                <a:pt x="434622" y="0"/>
              </a:moveTo>
              <a:lnTo>
                <a:pt x="434622" y="138678"/>
              </a:lnTo>
              <a:lnTo>
                <a:pt x="0" y="138678"/>
              </a:lnTo>
              <a:lnTo>
                <a:pt x="0" y="277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CBF3B-EB9F-4D5C-A35F-B8C15047DEB1}">
      <dsp:nvSpPr>
        <dsp:cNvPr id="0" name=""/>
        <dsp:cNvSpPr/>
      </dsp:nvSpPr>
      <dsp:spPr>
        <a:xfrm>
          <a:off x="3712720" y="1195496"/>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Sub Program 1</a:t>
          </a:r>
          <a:endParaRPr lang="en-US" sz="1000" kern="1200" dirty="0"/>
        </a:p>
      </dsp:txBody>
      <dsp:txXfrm>
        <a:off x="3725776" y="1208552"/>
        <a:ext cx="642538" cy="419654"/>
      </dsp:txXfrm>
    </dsp:sp>
    <dsp:sp modelId="{1116B86E-7C04-47A8-942E-2B5610212092}">
      <dsp:nvSpPr>
        <dsp:cNvPr id="0" name=""/>
        <dsp:cNvSpPr/>
      </dsp:nvSpPr>
      <dsp:spPr>
        <a:xfrm>
          <a:off x="2942776" y="1641263"/>
          <a:ext cx="1104269" cy="188755"/>
        </a:xfrm>
        <a:custGeom>
          <a:avLst/>
          <a:gdLst/>
          <a:ahLst/>
          <a:cxnLst/>
          <a:rect l="0" t="0" r="0" b="0"/>
          <a:pathLst>
            <a:path>
              <a:moveTo>
                <a:pt x="1104269" y="0"/>
              </a:moveTo>
              <a:lnTo>
                <a:pt x="1104269" y="94377"/>
              </a:lnTo>
              <a:lnTo>
                <a:pt x="0" y="94377"/>
              </a:lnTo>
              <a:lnTo>
                <a:pt x="0" y="188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FBF1E-FED6-4543-90D8-93C7D8E1701A}">
      <dsp:nvSpPr>
        <dsp:cNvPr id="0" name=""/>
        <dsp:cNvSpPr/>
      </dsp:nvSpPr>
      <dsp:spPr>
        <a:xfrm>
          <a:off x="2608451" y="1830019"/>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Cycle 2015A</a:t>
          </a:r>
          <a:endParaRPr lang="en-US" sz="1000" kern="1200" dirty="0"/>
        </a:p>
      </dsp:txBody>
      <dsp:txXfrm>
        <a:off x="2621507" y="1843075"/>
        <a:ext cx="642538" cy="419654"/>
      </dsp:txXfrm>
    </dsp:sp>
    <dsp:sp modelId="{D1429777-8E7E-4E89-8075-974BAD874C4B}">
      <dsp:nvSpPr>
        <dsp:cNvPr id="0" name=""/>
        <dsp:cNvSpPr/>
      </dsp:nvSpPr>
      <dsp:spPr>
        <a:xfrm>
          <a:off x="2216736" y="2275785"/>
          <a:ext cx="726040" cy="1054416"/>
        </a:xfrm>
        <a:custGeom>
          <a:avLst/>
          <a:gdLst/>
          <a:ahLst/>
          <a:cxnLst/>
          <a:rect l="0" t="0" r="0" b="0"/>
          <a:pathLst>
            <a:path>
              <a:moveTo>
                <a:pt x="726040" y="0"/>
              </a:moveTo>
              <a:lnTo>
                <a:pt x="726040" y="527208"/>
              </a:lnTo>
              <a:lnTo>
                <a:pt x="0" y="527208"/>
              </a:lnTo>
              <a:lnTo>
                <a:pt x="0" y="1054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39B5C-DE44-4FA3-A74E-1469C8139857}">
      <dsp:nvSpPr>
        <dsp:cNvPr id="0" name=""/>
        <dsp:cNvSpPr/>
      </dsp:nvSpPr>
      <dsp:spPr>
        <a:xfrm>
          <a:off x="1882411" y="3330202"/>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a:t>
          </a:r>
        </a:p>
        <a:p>
          <a:pPr lvl="0" algn="ctr" defTabSz="444500">
            <a:lnSpc>
              <a:spcPct val="90000"/>
            </a:lnSpc>
            <a:spcBef>
              <a:spcPct val="0"/>
            </a:spcBef>
            <a:spcAft>
              <a:spcPct val="35000"/>
            </a:spcAft>
          </a:pPr>
          <a:r>
            <a:rPr lang="en-US" sz="1000" kern="1200" dirty="0" smtClean="0"/>
            <a:t>(EGID 1)</a:t>
          </a:r>
          <a:endParaRPr lang="en-US" sz="1000" kern="1200" dirty="0"/>
        </a:p>
      </dsp:txBody>
      <dsp:txXfrm>
        <a:off x="1895467" y="3343258"/>
        <a:ext cx="642538" cy="419654"/>
      </dsp:txXfrm>
    </dsp:sp>
    <dsp:sp modelId="{FA5176FD-53C9-4012-BF6D-69F37FC8E03A}">
      <dsp:nvSpPr>
        <dsp:cNvPr id="0" name=""/>
        <dsp:cNvSpPr/>
      </dsp:nvSpPr>
      <dsp:spPr>
        <a:xfrm>
          <a:off x="2897056" y="2275785"/>
          <a:ext cx="91440" cy="1054416"/>
        </a:xfrm>
        <a:custGeom>
          <a:avLst/>
          <a:gdLst/>
          <a:ahLst/>
          <a:cxnLst/>
          <a:rect l="0" t="0" r="0" b="0"/>
          <a:pathLst>
            <a:path>
              <a:moveTo>
                <a:pt x="45720" y="0"/>
              </a:moveTo>
              <a:lnTo>
                <a:pt x="45720" y="527208"/>
              </a:lnTo>
              <a:lnTo>
                <a:pt x="50754" y="527208"/>
              </a:lnTo>
              <a:lnTo>
                <a:pt x="50754" y="1054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A510E-F66F-4E1D-B29D-BDA8FD8C74B7}">
      <dsp:nvSpPr>
        <dsp:cNvPr id="0" name=""/>
        <dsp:cNvSpPr/>
      </dsp:nvSpPr>
      <dsp:spPr>
        <a:xfrm>
          <a:off x="2613486" y="3330202"/>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 (EGID 2)</a:t>
          </a:r>
          <a:endParaRPr lang="en-US" sz="1000" kern="1200" dirty="0"/>
        </a:p>
      </dsp:txBody>
      <dsp:txXfrm>
        <a:off x="2626542" y="3343258"/>
        <a:ext cx="642538" cy="419654"/>
      </dsp:txXfrm>
    </dsp:sp>
    <dsp:sp modelId="{AFF06512-0395-418F-942F-558C20E741C9}">
      <dsp:nvSpPr>
        <dsp:cNvPr id="0" name=""/>
        <dsp:cNvSpPr/>
      </dsp:nvSpPr>
      <dsp:spPr>
        <a:xfrm>
          <a:off x="2942776" y="2275785"/>
          <a:ext cx="736103" cy="1054416"/>
        </a:xfrm>
        <a:custGeom>
          <a:avLst/>
          <a:gdLst/>
          <a:ahLst/>
          <a:cxnLst/>
          <a:rect l="0" t="0" r="0" b="0"/>
          <a:pathLst>
            <a:path>
              <a:moveTo>
                <a:pt x="0" y="0"/>
              </a:moveTo>
              <a:lnTo>
                <a:pt x="0" y="527208"/>
              </a:lnTo>
              <a:lnTo>
                <a:pt x="736103" y="527208"/>
              </a:lnTo>
              <a:lnTo>
                <a:pt x="736103" y="10544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42407-C033-4DF4-A460-52AC871C891F}">
      <dsp:nvSpPr>
        <dsp:cNvPr id="0" name=""/>
        <dsp:cNvSpPr/>
      </dsp:nvSpPr>
      <dsp:spPr>
        <a:xfrm>
          <a:off x="3344555" y="3330202"/>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a:t>
          </a:r>
        </a:p>
        <a:p>
          <a:pPr lvl="0" algn="ctr" defTabSz="444500">
            <a:lnSpc>
              <a:spcPct val="90000"/>
            </a:lnSpc>
            <a:spcBef>
              <a:spcPct val="0"/>
            </a:spcBef>
            <a:spcAft>
              <a:spcPct val="35000"/>
            </a:spcAft>
          </a:pPr>
          <a:r>
            <a:rPr lang="en-US" sz="1000" kern="1200" dirty="0" smtClean="0"/>
            <a:t>(EGID 4)</a:t>
          </a:r>
        </a:p>
      </dsp:txBody>
      <dsp:txXfrm>
        <a:off x="3357611" y="3343258"/>
        <a:ext cx="642538" cy="419654"/>
      </dsp:txXfrm>
    </dsp:sp>
    <dsp:sp modelId="{700D921C-F419-42E8-B124-59492D976472}">
      <dsp:nvSpPr>
        <dsp:cNvPr id="0" name=""/>
        <dsp:cNvSpPr/>
      </dsp:nvSpPr>
      <dsp:spPr>
        <a:xfrm>
          <a:off x="4047045" y="1641263"/>
          <a:ext cx="504269" cy="201950"/>
        </a:xfrm>
        <a:custGeom>
          <a:avLst/>
          <a:gdLst/>
          <a:ahLst/>
          <a:cxnLst/>
          <a:rect l="0" t="0" r="0" b="0"/>
          <a:pathLst>
            <a:path>
              <a:moveTo>
                <a:pt x="0" y="0"/>
              </a:moveTo>
              <a:lnTo>
                <a:pt x="0" y="100975"/>
              </a:lnTo>
              <a:lnTo>
                <a:pt x="504269" y="100975"/>
              </a:lnTo>
              <a:lnTo>
                <a:pt x="504269" y="201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35E2A-5A5B-47FE-84B5-A77DA9979FCD}">
      <dsp:nvSpPr>
        <dsp:cNvPr id="0" name=""/>
        <dsp:cNvSpPr/>
      </dsp:nvSpPr>
      <dsp:spPr>
        <a:xfrm>
          <a:off x="4216989" y="1843213"/>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Cycle 2015B</a:t>
          </a:r>
          <a:endParaRPr lang="en-US" sz="1000" kern="1200" dirty="0"/>
        </a:p>
      </dsp:txBody>
      <dsp:txXfrm>
        <a:off x="4230045" y="1856269"/>
        <a:ext cx="642538" cy="419654"/>
      </dsp:txXfrm>
    </dsp:sp>
    <dsp:sp modelId="{0FE24B4B-7C7D-47C2-80DF-E7C1162A3620}">
      <dsp:nvSpPr>
        <dsp:cNvPr id="0" name=""/>
        <dsp:cNvSpPr/>
      </dsp:nvSpPr>
      <dsp:spPr>
        <a:xfrm>
          <a:off x="4501770" y="2288980"/>
          <a:ext cx="91440" cy="1041221"/>
        </a:xfrm>
        <a:custGeom>
          <a:avLst/>
          <a:gdLst/>
          <a:ahLst/>
          <a:cxnLst/>
          <a:rect l="0" t="0" r="0" b="0"/>
          <a:pathLst>
            <a:path>
              <a:moveTo>
                <a:pt x="49544" y="0"/>
              </a:moveTo>
              <a:lnTo>
                <a:pt x="49544" y="520610"/>
              </a:lnTo>
              <a:lnTo>
                <a:pt x="45720" y="520610"/>
              </a:lnTo>
              <a:lnTo>
                <a:pt x="45720" y="10412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C892B-54ED-4E0B-BA9C-695B41A1BF15}">
      <dsp:nvSpPr>
        <dsp:cNvPr id="0" name=""/>
        <dsp:cNvSpPr/>
      </dsp:nvSpPr>
      <dsp:spPr>
        <a:xfrm>
          <a:off x="4213165" y="3330202"/>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a:t>
          </a:r>
        </a:p>
        <a:p>
          <a:pPr lvl="0" algn="ctr" defTabSz="444500">
            <a:lnSpc>
              <a:spcPct val="90000"/>
            </a:lnSpc>
            <a:spcBef>
              <a:spcPct val="0"/>
            </a:spcBef>
            <a:spcAft>
              <a:spcPct val="35000"/>
            </a:spcAft>
          </a:pPr>
          <a:r>
            <a:rPr lang="en-US" sz="1000" kern="1200" dirty="0" smtClean="0"/>
            <a:t>(EGID 7)</a:t>
          </a:r>
          <a:endParaRPr lang="en-US" sz="1000" kern="1200" dirty="0"/>
        </a:p>
      </dsp:txBody>
      <dsp:txXfrm>
        <a:off x="4226221" y="3343258"/>
        <a:ext cx="642538" cy="419654"/>
      </dsp:txXfrm>
    </dsp:sp>
    <dsp:sp modelId="{87DA9105-5C95-40F7-84ED-7C3312C98DFA}">
      <dsp:nvSpPr>
        <dsp:cNvPr id="0" name=""/>
        <dsp:cNvSpPr/>
      </dsp:nvSpPr>
      <dsp:spPr>
        <a:xfrm>
          <a:off x="4047045" y="1641263"/>
          <a:ext cx="2113776" cy="191318"/>
        </a:xfrm>
        <a:custGeom>
          <a:avLst/>
          <a:gdLst/>
          <a:ahLst/>
          <a:cxnLst/>
          <a:rect l="0" t="0" r="0" b="0"/>
          <a:pathLst>
            <a:path>
              <a:moveTo>
                <a:pt x="0" y="0"/>
              </a:moveTo>
              <a:lnTo>
                <a:pt x="0" y="95659"/>
              </a:lnTo>
              <a:lnTo>
                <a:pt x="2113776" y="95659"/>
              </a:lnTo>
              <a:lnTo>
                <a:pt x="2113776" y="1913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75372-FDC6-4CFE-BB27-AAB524436DB9}">
      <dsp:nvSpPr>
        <dsp:cNvPr id="0" name=""/>
        <dsp:cNvSpPr/>
      </dsp:nvSpPr>
      <dsp:spPr>
        <a:xfrm>
          <a:off x="5826497" y="1832582"/>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Cycle 2016</a:t>
          </a:r>
          <a:endParaRPr lang="en-US" sz="1000" kern="1200" dirty="0"/>
        </a:p>
      </dsp:txBody>
      <dsp:txXfrm>
        <a:off x="5839553" y="1845638"/>
        <a:ext cx="642538" cy="419654"/>
      </dsp:txXfrm>
    </dsp:sp>
    <dsp:sp modelId="{297A9183-2376-4CEB-967B-EA33A4B26B96}">
      <dsp:nvSpPr>
        <dsp:cNvPr id="0" name=""/>
        <dsp:cNvSpPr/>
      </dsp:nvSpPr>
      <dsp:spPr>
        <a:xfrm>
          <a:off x="5742434" y="2278349"/>
          <a:ext cx="418387" cy="1063777"/>
        </a:xfrm>
        <a:custGeom>
          <a:avLst/>
          <a:gdLst/>
          <a:ahLst/>
          <a:cxnLst/>
          <a:rect l="0" t="0" r="0" b="0"/>
          <a:pathLst>
            <a:path>
              <a:moveTo>
                <a:pt x="418387" y="0"/>
              </a:moveTo>
              <a:lnTo>
                <a:pt x="418387" y="531888"/>
              </a:lnTo>
              <a:lnTo>
                <a:pt x="0" y="531888"/>
              </a:lnTo>
              <a:lnTo>
                <a:pt x="0" y="10637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72BA7-992C-4A56-B4BC-D3934952AAEC}">
      <dsp:nvSpPr>
        <dsp:cNvPr id="0" name=""/>
        <dsp:cNvSpPr/>
      </dsp:nvSpPr>
      <dsp:spPr>
        <a:xfrm>
          <a:off x="5408109" y="3342126"/>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 (EGID 3)</a:t>
          </a:r>
          <a:endParaRPr lang="en-US" sz="1000" kern="1200" dirty="0"/>
        </a:p>
      </dsp:txBody>
      <dsp:txXfrm>
        <a:off x="5421165" y="3355182"/>
        <a:ext cx="642538" cy="419654"/>
      </dsp:txXfrm>
    </dsp:sp>
    <dsp:sp modelId="{C2C15FCB-B85E-4A61-8ED2-FCDDD470CB89}">
      <dsp:nvSpPr>
        <dsp:cNvPr id="0" name=""/>
        <dsp:cNvSpPr/>
      </dsp:nvSpPr>
      <dsp:spPr>
        <a:xfrm>
          <a:off x="6160822" y="2278349"/>
          <a:ext cx="317548" cy="1063777"/>
        </a:xfrm>
        <a:custGeom>
          <a:avLst/>
          <a:gdLst/>
          <a:ahLst/>
          <a:cxnLst/>
          <a:rect l="0" t="0" r="0" b="0"/>
          <a:pathLst>
            <a:path>
              <a:moveTo>
                <a:pt x="0" y="0"/>
              </a:moveTo>
              <a:lnTo>
                <a:pt x="0" y="531888"/>
              </a:lnTo>
              <a:lnTo>
                <a:pt x="317548" y="531888"/>
              </a:lnTo>
              <a:lnTo>
                <a:pt x="317548" y="10637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71C80-6724-4F32-ADE3-594BEF474817}">
      <dsp:nvSpPr>
        <dsp:cNvPr id="0" name=""/>
        <dsp:cNvSpPr/>
      </dsp:nvSpPr>
      <dsp:spPr>
        <a:xfrm>
          <a:off x="6144046" y="3342126"/>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 (EGID 5)</a:t>
          </a:r>
          <a:endParaRPr lang="en-US" sz="1000" kern="1200" dirty="0"/>
        </a:p>
      </dsp:txBody>
      <dsp:txXfrm>
        <a:off x="6157102" y="3355182"/>
        <a:ext cx="642538" cy="419654"/>
      </dsp:txXfrm>
    </dsp:sp>
    <dsp:sp modelId="{89AB09CA-C762-43C5-B404-05F77B6762D5}">
      <dsp:nvSpPr>
        <dsp:cNvPr id="0" name=""/>
        <dsp:cNvSpPr/>
      </dsp:nvSpPr>
      <dsp:spPr>
        <a:xfrm>
          <a:off x="4481668" y="918140"/>
          <a:ext cx="3296538" cy="269038"/>
        </a:xfrm>
        <a:custGeom>
          <a:avLst/>
          <a:gdLst/>
          <a:ahLst/>
          <a:cxnLst/>
          <a:rect l="0" t="0" r="0" b="0"/>
          <a:pathLst>
            <a:path>
              <a:moveTo>
                <a:pt x="0" y="0"/>
              </a:moveTo>
              <a:lnTo>
                <a:pt x="0" y="134519"/>
              </a:lnTo>
              <a:lnTo>
                <a:pt x="3296538" y="134519"/>
              </a:lnTo>
              <a:lnTo>
                <a:pt x="3296538" y="269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80343-3A89-44D2-848A-3A2C1CC0637D}">
      <dsp:nvSpPr>
        <dsp:cNvPr id="0" name=""/>
        <dsp:cNvSpPr/>
      </dsp:nvSpPr>
      <dsp:spPr>
        <a:xfrm>
          <a:off x="7443881" y="1187178"/>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Sub Program 2</a:t>
          </a:r>
          <a:endParaRPr lang="en-US" sz="1000" kern="1200" dirty="0"/>
        </a:p>
      </dsp:txBody>
      <dsp:txXfrm>
        <a:off x="7456937" y="1200234"/>
        <a:ext cx="642538" cy="419654"/>
      </dsp:txXfrm>
    </dsp:sp>
    <dsp:sp modelId="{4CB89F1A-D914-49C6-9F50-CA9772F2C78D}">
      <dsp:nvSpPr>
        <dsp:cNvPr id="0" name=""/>
        <dsp:cNvSpPr/>
      </dsp:nvSpPr>
      <dsp:spPr>
        <a:xfrm>
          <a:off x="7732487" y="1632945"/>
          <a:ext cx="91440" cy="202939"/>
        </a:xfrm>
        <a:custGeom>
          <a:avLst/>
          <a:gdLst/>
          <a:ahLst/>
          <a:cxnLst/>
          <a:rect l="0" t="0" r="0" b="0"/>
          <a:pathLst>
            <a:path>
              <a:moveTo>
                <a:pt x="45720" y="0"/>
              </a:moveTo>
              <a:lnTo>
                <a:pt x="45720" y="2029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26A9F-3756-4BD3-B64B-5789930F6A2F}">
      <dsp:nvSpPr>
        <dsp:cNvPr id="0" name=""/>
        <dsp:cNvSpPr/>
      </dsp:nvSpPr>
      <dsp:spPr>
        <a:xfrm>
          <a:off x="7443881" y="1835885"/>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Cycle 2015C</a:t>
          </a:r>
          <a:endParaRPr lang="en-US" sz="1000" kern="1200" dirty="0"/>
        </a:p>
      </dsp:txBody>
      <dsp:txXfrm>
        <a:off x="7456937" y="1848941"/>
        <a:ext cx="642538" cy="419654"/>
      </dsp:txXfrm>
    </dsp:sp>
    <dsp:sp modelId="{CA275E83-E3BC-4EC6-AD10-24915F482617}">
      <dsp:nvSpPr>
        <dsp:cNvPr id="0" name=""/>
        <dsp:cNvSpPr/>
      </dsp:nvSpPr>
      <dsp:spPr>
        <a:xfrm>
          <a:off x="7732487" y="2281652"/>
          <a:ext cx="91440" cy="1048550"/>
        </a:xfrm>
        <a:custGeom>
          <a:avLst/>
          <a:gdLst/>
          <a:ahLst/>
          <a:cxnLst/>
          <a:rect l="0" t="0" r="0" b="0"/>
          <a:pathLst>
            <a:path>
              <a:moveTo>
                <a:pt x="45720" y="0"/>
              </a:moveTo>
              <a:lnTo>
                <a:pt x="45720" y="524275"/>
              </a:lnTo>
              <a:lnTo>
                <a:pt x="45954" y="524275"/>
              </a:lnTo>
              <a:lnTo>
                <a:pt x="45954" y="10485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27D5FD-E4F1-4784-81BA-DEC06C8828F8}">
      <dsp:nvSpPr>
        <dsp:cNvPr id="0" name=""/>
        <dsp:cNvSpPr/>
      </dsp:nvSpPr>
      <dsp:spPr>
        <a:xfrm>
          <a:off x="7444115" y="3330202"/>
          <a:ext cx="668650" cy="445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Grant</a:t>
          </a:r>
        </a:p>
        <a:p>
          <a:pPr lvl="0" algn="ctr" defTabSz="444500">
            <a:lnSpc>
              <a:spcPct val="90000"/>
            </a:lnSpc>
            <a:spcBef>
              <a:spcPct val="0"/>
            </a:spcBef>
            <a:spcAft>
              <a:spcPct val="35000"/>
            </a:spcAft>
          </a:pPr>
          <a:r>
            <a:rPr lang="en-US" sz="1000" kern="1200" dirty="0" smtClean="0"/>
            <a:t>(EGID 8)</a:t>
          </a:r>
          <a:endParaRPr lang="en-US" sz="1000" kern="1200" dirty="0"/>
        </a:p>
      </dsp:txBody>
      <dsp:txXfrm>
        <a:off x="7457171" y="3343258"/>
        <a:ext cx="642538" cy="4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EF6F9-8127-4435-BC9B-74DA74AA62B4}">
      <dsp:nvSpPr>
        <dsp:cNvPr id="0" name=""/>
        <dsp:cNvSpPr/>
      </dsp:nvSpPr>
      <dsp:spPr>
        <a:xfrm>
          <a:off x="4797" y="217481"/>
          <a:ext cx="1434061" cy="8604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Task 1</a:t>
          </a:r>
          <a:endParaRPr lang="en-US" sz="3500" kern="1200" dirty="0"/>
        </a:p>
      </dsp:txBody>
      <dsp:txXfrm>
        <a:off x="29998" y="242682"/>
        <a:ext cx="1383659" cy="810035"/>
      </dsp:txXfrm>
    </dsp:sp>
    <dsp:sp modelId="{03E7A60A-D422-483D-B774-2654529B5EC5}">
      <dsp:nvSpPr>
        <dsp:cNvPr id="0" name=""/>
        <dsp:cNvSpPr/>
      </dsp:nvSpPr>
      <dsp:spPr>
        <a:xfrm>
          <a:off x="1582266" y="469876"/>
          <a:ext cx="304021" cy="3556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582266" y="541005"/>
        <a:ext cx="212815" cy="213389"/>
      </dsp:txXfrm>
    </dsp:sp>
    <dsp:sp modelId="{0C5CF01C-3AB8-472A-A35D-6AF79F148601}">
      <dsp:nvSpPr>
        <dsp:cNvPr id="0" name=""/>
        <dsp:cNvSpPr/>
      </dsp:nvSpPr>
      <dsp:spPr>
        <a:xfrm>
          <a:off x="2012484" y="217481"/>
          <a:ext cx="1434061" cy="8604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Task 2</a:t>
          </a:r>
          <a:endParaRPr lang="en-US" sz="3500" kern="1200" dirty="0"/>
        </a:p>
      </dsp:txBody>
      <dsp:txXfrm>
        <a:off x="2037685" y="242682"/>
        <a:ext cx="1383659" cy="810035"/>
      </dsp:txXfrm>
    </dsp:sp>
    <dsp:sp modelId="{7E35FABA-8F5B-4E1D-BE3B-3E48FA0E2381}">
      <dsp:nvSpPr>
        <dsp:cNvPr id="0" name=""/>
        <dsp:cNvSpPr/>
      </dsp:nvSpPr>
      <dsp:spPr>
        <a:xfrm>
          <a:off x="3589952" y="469876"/>
          <a:ext cx="304021" cy="3556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89952" y="541005"/>
        <a:ext cx="212815" cy="213389"/>
      </dsp:txXfrm>
    </dsp:sp>
    <dsp:sp modelId="{386AF739-0571-4420-A3FC-743D3F7E2E70}">
      <dsp:nvSpPr>
        <dsp:cNvPr id="0" name=""/>
        <dsp:cNvSpPr/>
      </dsp:nvSpPr>
      <dsp:spPr>
        <a:xfrm>
          <a:off x="4020171" y="217481"/>
          <a:ext cx="1434061" cy="8604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Task 3</a:t>
          </a:r>
          <a:endParaRPr lang="en-US" sz="3500" kern="1200" dirty="0"/>
        </a:p>
      </dsp:txBody>
      <dsp:txXfrm>
        <a:off x="4045372" y="242682"/>
        <a:ext cx="1383659" cy="810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14007-DA9D-4A35-B0CC-59B558D5E941}">
      <dsp:nvSpPr>
        <dsp:cNvPr id="0" name=""/>
        <dsp:cNvSpPr/>
      </dsp:nvSpPr>
      <dsp:spPr>
        <a:xfrm>
          <a:off x="145592" y="0"/>
          <a:ext cx="1063137" cy="11708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Input &amp; Submit Proposal</a:t>
          </a:r>
          <a:endParaRPr lang="en-US" sz="1400" kern="1200" dirty="0"/>
        </a:p>
      </dsp:txBody>
      <dsp:txXfrm>
        <a:off x="176730" y="31138"/>
        <a:ext cx="1000861" cy="1108551"/>
      </dsp:txXfrm>
    </dsp:sp>
    <dsp:sp modelId="{5F5D44DC-E64D-479A-88F8-59A30D0C9C7A}">
      <dsp:nvSpPr>
        <dsp:cNvPr id="0" name=""/>
        <dsp:cNvSpPr/>
      </dsp:nvSpPr>
      <dsp:spPr>
        <a:xfrm rot="2997731">
          <a:off x="1192860" y="1234349"/>
          <a:ext cx="190429" cy="156296"/>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201223" y="1247658"/>
        <a:ext cx="143540" cy="93778"/>
      </dsp:txXfrm>
    </dsp:sp>
    <dsp:sp modelId="{BD7D694A-C6A1-4745-A7E5-4C6F89C87D95}">
      <dsp:nvSpPr>
        <dsp:cNvPr id="0" name=""/>
        <dsp:cNvSpPr/>
      </dsp:nvSpPr>
      <dsp:spPr>
        <a:xfrm>
          <a:off x="1400176" y="1395162"/>
          <a:ext cx="898471" cy="1170827"/>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Review Proposal &amp; Develop FPL</a:t>
          </a:r>
          <a:endParaRPr lang="en-US" sz="1400" kern="1200" dirty="0"/>
        </a:p>
      </dsp:txBody>
      <dsp:txXfrm>
        <a:off x="1426491" y="1421477"/>
        <a:ext cx="845841" cy="1118197"/>
      </dsp:txXfrm>
    </dsp:sp>
    <dsp:sp modelId="{0A1D07FE-B006-42C1-B394-A643AA0580CC}">
      <dsp:nvSpPr>
        <dsp:cNvPr id="0" name=""/>
        <dsp:cNvSpPr/>
      </dsp:nvSpPr>
      <dsp:spPr>
        <a:xfrm rot="18636331">
          <a:off x="2325061" y="1231253"/>
          <a:ext cx="199456" cy="156296"/>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333247" y="1280311"/>
        <a:ext cx="152567" cy="93778"/>
      </dsp:txXfrm>
    </dsp:sp>
    <dsp:sp modelId="{FF2513C2-55C3-4C4A-BE4B-875EB624446D}">
      <dsp:nvSpPr>
        <dsp:cNvPr id="0" name=""/>
        <dsp:cNvSpPr/>
      </dsp:nvSpPr>
      <dsp:spPr>
        <a:xfrm>
          <a:off x="2404707" y="2"/>
          <a:ext cx="1281467" cy="11708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Input &amp; Submit Application</a:t>
          </a:r>
          <a:endParaRPr lang="en-US" sz="1400" kern="1200" dirty="0"/>
        </a:p>
      </dsp:txBody>
      <dsp:txXfrm>
        <a:off x="2438999" y="34294"/>
        <a:ext cx="1212883" cy="1102243"/>
      </dsp:txXfrm>
    </dsp:sp>
    <dsp:sp modelId="{5CE02E44-53EC-432E-901C-BA00E058D1C2}">
      <dsp:nvSpPr>
        <dsp:cNvPr id="0" name=""/>
        <dsp:cNvSpPr/>
      </dsp:nvSpPr>
      <dsp:spPr>
        <a:xfrm rot="2744042">
          <a:off x="3645637" y="1208211"/>
          <a:ext cx="166029" cy="156296"/>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652717" y="1222681"/>
        <a:ext cx="119140" cy="93778"/>
      </dsp:txXfrm>
    </dsp:sp>
    <dsp:sp modelId="{5370C608-2120-416A-9D80-EA1C5F4279C6}">
      <dsp:nvSpPr>
        <dsp:cNvPr id="0" name=""/>
        <dsp:cNvSpPr/>
      </dsp:nvSpPr>
      <dsp:spPr>
        <a:xfrm>
          <a:off x="3829028" y="1395160"/>
          <a:ext cx="1152548" cy="1170827"/>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Review Application &amp; Finalize Grant or IAA</a:t>
          </a:r>
          <a:endParaRPr lang="en-US" sz="1400" kern="1200" dirty="0"/>
        </a:p>
      </dsp:txBody>
      <dsp:txXfrm>
        <a:off x="3862785" y="1428917"/>
        <a:ext cx="1085034" cy="1103313"/>
      </dsp:txXfrm>
    </dsp:sp>
    <dsp:sp modelId="{6F602D7F-4ECE-4314-A520-448C4D8D4FE8}">
      <dsp:nvSpPr>
        <dsp:cNvPr id="0" name=""/>
        <dsp:cNvSpPr/>
      </dsp:nvSpPr>
      <dsp:spPr>
        <a:xfrm rot="18929470">
          <a:off x="5017065" y="1210665"/>
          <a:ext cx="183919" cy="156296"/>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5023790" y="1258359"/>
        <a:ext cx="137030" cy="93778"/>
      </dsp:txXfrm>
    </dsp:sp>
    <dsp:sp modelId="{110A1EF6-C353-49CF-8B0B-11F1C6C8FD23}">
      <dsp:nvSpPr>
        <dsp:cNvPr id="0" name=""/>
        <dsp:cNvSpPr/>
      </dsp:nvSpPr>
      <dsp:spPr>
        <a:xfrm>
          <a:off x="5210175" y="2"/>
          <a:ext cx="1228824" cy="11708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Input &amp; Submit Reports</a:t>
          </a:r>
          <a:endParaRPr lang="en-US" sz="1400" kern="1200" dirty="0"/>
        </a:p>
      </dsp:txBody>
      <dsp:txXfrm>
        <a:off x="5244467" y="34294"/>
        <a:ext cx="1160240" cy="1102243"/>
      </dsp:txXfrm>
    </dsp:sp>
    <dsp:sp modelId="{BF5039E3-3CDF-418D-912F-4D37B4C235EE}">
      <dsp:nvSpPr>
        <dsp:cNvPr id="0" name=""/>
        <dsp:cNvSpPr/>
      </dsp:nvSpPr>
      <dsp:spPr>
        <a:xfrm rot="2803130">
          <a:off x="6414229" y="1255886"/>
          <a:ext cx="230712" cy="156296"/>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6421600" y="1270077"/>
        <a:ext cx="183823" cy="93778"/>
      </dsp:txXfrm>
    </dsp:sp>
    <dsp:sp modelId="{FCE0C199-E1F0-465A-965A-38285541C33A}">
      <dsp:nvSpPr>
        <dsp:cNvPr id="0" name=""/>
        <dsp:cNvSpPr/>
      </dsp:nvSpPr>
      <dsp:spPr>
        <a:xfrm>
          <a:off x="6674327" y="1356288"/>
          <a:ext cx="821848" cy="113558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Review Reports</a:t>
          </a:r>
          <a:endParaRPr lang="en-US" sz="1400" kern="1200" dirty="0"/>
        </a:p>
      </dsp:txBody>
      <dsp:txXfrm>
        <a:off x="6698398" y="1380359"/>
        <a:ext cx="773706" cy="1087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DF3D94B4-E23F-4366-9779-1D38D419EB60}" type="datetimeFigureOut">
              <a:rPr lang="en-US" smtClean="0"/>
              <a:t>3/17/2016</a:t>
            </a:fld>
            <a:endParaRPr lang="en-US"/>
          </a:p>
        </p:txBody>
      </p:sp>
      <p:sp>
        <p:nvSpPr>
          <p:cNvPr id="4" name="Footer Placeholder 3"/>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B2AA4A12-EB82-4C22-97C7-53A277BFADB5}" type="slidenum">
              <a:rPr lang="en-US" smtClean="0"/>
              <a:t>‹#›</a:t>
            </a:fld>
            <a:endParaRPr lang="en-US"/>
          </a:p>
        </p:txBody>
      </p:sp>
    </p:spTree>
    <p:extLst>
      <p:ext uri="{BB962C8B-B14F-4D97-AF65-F5344CB8AC3E}">
        <p14:creationId xmlns:p14="http://schemas.microsoft.com/office/powerpoint/2010/main" val="3762274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fontAlgn="auto">
              <a:spcBef>
                <a:spcPts val="0"/>
              </a:spcBef>
              <a:spcAft>
                <a:spcPts val="0"/>
              </a:spcAft>
              <a:defRPr sz="13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fontAlgn="auto">
              <a:spcBef>
                <a:spcPts val="0"/>
              </a:spcBef>
              <a:spcAft>
                <a:spcPts val="0"/>
              </a:spcAft>
              <a:defRPr sz="1300" smtClean="0">
                <a:latin typeface="+mn-lt"/>
                <a:ea typeface="+mn-ea"/>
                <a:cs typeface="+mn-cs"/>
              </a:defRPr>
            </a:lvl1pPr>
          </a:lstStyle>
          <a:p>
            <a:pPr>
              <a:defRPr/>
            </a:pPr>
            <a:fld id="{351909FE-E8F3-C44B-8AB0-E3240C11BE66}" type="datetimeFigureOut">
              <a:rPr lang="en-US"/>
              <a:pPr>
                <a:defRPr/>
              </a:pPr>
              <a:t>3/17/2016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fontAlgn="auto">
              <a:spcBef>
                <a:spcPts val="0"/>
              </a:spcBef>
              <a:spcAft>
                <a:spcPts val="0"/>
              </a:spcAft>
              <a:defRPr sz="13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fontAlgn="auto">
              <a:spcBef>
                <a:spcPts val="0"/>
              </a:spcBef>
              <a:spcAft>
                <a:spcPts val="0"/>
              </a:spcAft>
              <a:defRPr sz="1300" smtClean="0">
                <a:latin typeface="+mn-lt"/>
                <a:ea typeface="+mn-ea"/>
                <a:cs typeface="+mn-cs"/>
              </a:defRPr>
            </a:lvl1pPr>
          </a:lstStyle>
          <a:p>
            <a:pPr>
              <a:defRPr/>
            </a:pPr>
            <a:fld id="{F21631B1-45B8-B74F-86EA-542C15FC283C}" type="slidenum">
              <a:rPr lang="en-US"/>
              <a:pPr>
                <a:defRPr/>
              </a:pPr>
              <a:t>‹#›</a:t>
            </a:fld>
            <a:endParaRPr lang="en-US" dirty="0"/>
          </a:p>
        </p:txBody>
      </p:sp>
    </p:spTree>
    <p:extLst>
      <p:ext uri="{BB962C8B-B14F-4D97-AF65-F5344CB8AC3E}">
        <p14:creationId xmlns:p14="http://schemas.microsoft.com/office/powerpoint/2010/main" val="3318827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a:t>
            </a:fld>
            <a:endParaRPr lang="en-US" dirty="0"/>
          </a:p>
        </p:txBody>
      </p:sp>
    </p:spTree>
    <p:extLst>
      <p:ext uri="{BB962C8B-B14F-4D97-AF65-F5344CB8AC3E}">
        <p14:creationId xmlns:p14="http://schemas.microsoft.com/office/powerpoint/2010/main" val="266047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a:t>
            </a:fld>
            <a:endParaRPr lang="en-US" dirty="0"/>
          </a:p>
        </p:txBody>
      </p:sp>
    </p:spTree>
    <p:extLst>
      <p:ext uri="{BB962C8B-B14F-4D97-AF65-F5344CB8AC3E}">
        <p14:creationId xmlns:p14="http://schemas.microsoft.com/office/powerpoint/2010/main" val="40595283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117</a:t>
            </a:fld>
            <a:endParaRPr lang="en-US" dirty="0"/>
          </a:p>
        </p:txBody>
      </p:sp>
    </p:spTree>
    <p:extLst>
      <p:ext uri="{BB962C8B-B14F-4D97-AF65-F5344CB8AC3E}">
        <p14:creationId xmlns:p14="http://schemas.microsoft.com/office/powerpoint/2010/main" val="16832356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118</a:t>
            </a:fld>
            <a:endParaRPr lang="en-US" dirty="0"/>
          </a:p>
        </p:txBody>
      </p:sp>
    </p:spTree>
    <p:extLst>
      <p:ext uri="{BB962C8B-B14F-4D97-AF65-F5344CB8AC3E}">
        <p14:creationId xmlns:p14="http://schemas.microsoft.com/office/powerpoint/2010/main" val="24260889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33" indent="-342849" defTabSz="914266">
              <a:spcBef>
                <a:spcPct val="20000"/>
              </a:spcBef>
              <a:buFont typeface="Arial" charset="0"/>
              <a:buChar char="•"/>
              <a:defRPr/>
            </a:pPr>
            <a:r>
              <a:rPr lang="en-US" sz="3200" dirty="0">
                <a:solidFill>
                  <a:srgbClr val="FFFF66"/>
                </a:solidFill>
              </a:rPr>
              <a:t>Post-award selection of subrecipients </a:t>
            </a:r>
          </a:p>
          <a:p>
            <a:pPr marL="457133" indent="-60316" defTabSz="914266">
              <a:spcBef>
                <a:spcPct val="20000"/>
              </a:spcBef>
              <a:defRPr/>
            </a:pPr>
            <a:r>
              <a:rPr lang="en-US" sz="2400" dirty="0">
                <a:solidFill>
                  <a:srgbClr val="FFFF66"/>
                </a:solidFill>
              </a:rPr>
              <a:t>If the </a:t>
            </a:r>
            <a:r>
              <a:rPr lang="en-US" sz="2400" dirty="0" err="1">
                <a:solidFill>
                  <a:srgbClr val="FFFF66"/>
                </a:solidFill>
              </a:rPr>
              <a:t>subrecipient</a:t>
            </a:r>
            <a:r>
              <a:rPr lang="en-US" sz="2400" dirty="0">
                <a:solidFill>
                  <a:srgbClr val="FFFF66"/>
                </a:solidFill>
              </a:rPr>
              <a:t> is not known when the application is submitted, the </a:t>
            </a:r>
            <a:r>
              <a:rPr lang="en-US" sz="2400" dirty="0" err="1">
                <a:solidFill>
                  <a:srgbClr val="FFFF66"/>
                </a:solidFill>
              </a:rPr>
              <a:t>subrecipient</a:t>
            </a:r>
            <a:r>
              <a:rPr lang="en-US" sz="2400" dirty="0">
                <a:solidFill>
                  <a:srgbClr val="FFFF66"/>
                </a:solidFill>
              </a:rPr>
              <a:t> information, including the itemized budget, must be submitted to the Council before the </a:t>
            </a:r>
            <a:r>
              <a:rPr lang="en-US" sz="2400" dirty="0" err="1">
                <a:solidFill>
                  <a:srgbClr val="FFFF66"/>
                </a:solidFill>
              </a:rPr>
              <a:t>subaward</a:t>
            </a:r>
            <a:r>
              <a:rPr lang="en-US" sz="2400" dirty="0">
                <a:solidFill>
                  <a:srgbClr val="FFFF66"/>
                </a:solidFill>
              </a:rPr>
              <a:t> is granted by the recipient.</a:t>
            </a: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120</a:t>
            </a:fld>
            <a:endParaRPr lang="en-US" dirty="0"/>
          </a:p>
        </p:txBody>
      </p:sp>
    </p:spTree>
    <p:extLst>
      <p:ext uri="{BB962C8B-B14F-4D97-AF65-F5344CB8AC3E}">
        <p14:creationId xmlns:p14="http://schemas.microsoft.com/office/powerpoint/2010/main" val="26818654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121</a:t>
            </a:fld>
            <a:endParaRPr lang="en-US" dirty="0"/>
          </a:p>
        </p:txBody>
      </p:sp>
    </p:spTree>
    <p:extLst>
      <p:ext uri="{BB962C8B-B14F-4D97-AF65-F5344CB8AC3E}">
        <p14:creationId xmlns:p14="http://schemas.microsoft.com/office/powerpoint/2010/main" val="26256283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122</a:t>
            </a:fld>
            <a:endParaRPr lang="en-US" dirty="0"/>
          </a:p>
        </p:txBody>
      </p:sp>
    </p:spTree>
    <p:extLst>
      <p:ext uri="{BB962C8B-B14F-4D97-AF65-F5344CB8AC3E}">
        <p14:creationId xmlns:p14="http://schemas.microsoft.com/office/powerpoint/2010/main" val="4891983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123</a:t>
            </a:fld>
            <a:endParaRPr lang="en-US" dirty="0"/>
          </a:p>
        </p:txBody>
      </p:sp>
    </p:spTree>
    <p:extLst>
      <p:ext uri="{BB962C8B-B14F-4D97-AF65-F5344CB8AC3E}">
        <p14:creationId xmlns:p14="http://schemas.microsoft.com/office/powerpoint/2010/main" val="14238418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124</a:t>
            </a:fld>
            <a:endParaRPr lang="en-US" dirty="0"/>
          </a:p>
        </p:txBody>
      </p:sp>
    </p:spTree>
    <p:extLst>
      <p:ext uri="{BB962C8B-B14F-4D97-AF65-F5344CB8AC3E}">
        <p14:creationId xmlns:p14="http://schemas.microsoft.com/office/powerpoint/2010/main" val="1323389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instructions in RAAMS Guide, pages 17-18</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125</a:t>
            </a:fld>
            <a:endParaRPr lang="en-US" dirty="0"/>
          </a:p>
        </p:txBody>
      </p:sp>
    </p:spTree>
    <p:extLst>
      <p:ext uri="{BB962C8B-B14F-4D97-AF65-F5344CB8AC3E}">
        <p14:creationId xmlns:p14="http://schemas.microsoft.com/office/powerpoint/2010/main" val="28313038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126</a:t>
            </a:fld>
            <a:endParaRPr lang="en-US" dirty="0"/>
          </a:p>
        </p:txBody>
      </p:sp>
    </p:spTree>
    <p:extLst>
      <p:ext uri="{BB962C8B-B14F-4D97-AF65-F5344CB8AC3E}">
        <p14:creationId xmlns:p14="http://schemas.microsoft.com/office/powerpoint/2010/main" val="41849260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127</a:t>
            </a:fld>
            <a:endParaRPr lang="en-US" dirty="0"/>
          </a:p>
        </p:txBody>
      </p:sp>
    </p:spTree>
    <p:extLst>
      <p:ext uri="{BB962C8B-B14F-4D97-AF65-F5344CB8AC3E}">
        <p14:creationId xmlns:p14="http://schemas.microsoft.com/office/powerpoint/2010/main" val="109058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a:t>
            </a:fld>
            <a:endParaRPr lang="en-US" dirty="0"/>
          </a:p>
        </p:txBody>
      </p:sp>
    </p:spTree>
    <p:extLst>
      <p:ext uri="{BB962C8B-B14F-4D97-AF65-F5344CB8AC3E}">
        <p14:creationId xmlns:p14="http://schemas.microsoft.com/office/powerpoint/2010/main" val="42686666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129</a:t>
            </a:fld>
            <a:endParaRPr lang="en-US" dirty="0"/>
          </a:p>
        </p:txBody>
      </p:sp>
    </p:spTree>
    <p:extLst>
      <p:ext uri="{BB962C8B-B14F-4D97-AF65-F5344CB8AC3E}">
        <p14:creationId xmlns:p14="http://schemas.microsoft.com/office/powerpoint/2010/main" val="3487164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130</a:t>
            </a:fld>
            <a:endParaRPr lang="en-US" dirty="0"/>
          </a:p>
        </p:txBody>
      </p:sp>
    </p:spTree>
    <p:extLst>
      <p:ext uri="{BB962C8B-B14F-4D97-AF65-F5344CB8AC3E}">
        <p14:creationId xmlns:p14="http://schemas.microsoft.com/office/powerpoint/2010/main" val="27800029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131</a:t>
            </a:fld>
            <a:endParaRPr lang="en-US" dirty="0"/>
          </a:p>
        </p:txBody>
      </p:sp>
    </p:spTree>
    <p:extLst>
      <p:ext uri="{BB962C8B-B14F-4D97-AF65-F5344CB8AC3E}">
        <p14:creationId xmlns:p14="http://schemas.microsoft.com/office/powerpoint/2010/main" val="226868887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33" lvl="1" defTabSz="914266">
              <a:spcBef>
                <a:spcPct val="0"/>
              </a:spcBef>
              <a:defRPr/>
            </a:pPr>
            <a:r>
              <a:rPr lang="en-US" sz="3600" dirty="0">
                <a:solidFill>
                  <a:prstClr val="white"/>
                </a:solidFill>
                <a:latin typeface="Calibri" charset="0"/>
              </a:rPr>
              <a:t>Methodology/Approach - Detailed enough to determine if:  </a:t>
            </a:r>
          </a:p>
          <a:p>
            <a:pPr marL="457133" lvl="1" defTabSz="914266">
              <a:spcBef>
                <a:spcPct val="0"/>
              </a:spcBef>
              <a:buFont typeface="Arial" panose="020B0604020202020204" pitchFamily="34" charset="0"/>
              <a:buChar char="•"/>
              <a:defRPr/>
            </a:pPr>
            <a:r>
              <a:rPr lang="en-US" sz="3600" dirty="0">
                <a:solidFill>
                  <a:prstClr val="white"/>
                </a:solidFill>
                <a:latin typeface="Calibri" charset="0"/>
              </a:rPr>
              <a:t>Activities are allowable, achievable and attainable</a:t>
            </a:r>
          </a:p>
          <a:p>
            <a:pPr marL="457133" lvl="1" defTabSz="914266">
              <a:spcBef>
                <a:spcPct val="0"/>
              </a:spcBef>
              <a:buFont typeface="Arial" panose="020B0604020202020204" pitchFamily="34" charset="0"/>
              <a:buChar char="•"/>
              <a:defRPr/>
            </a:pPr>
            <a:r>
              <a:rPr lang="en-US" sz="3600" dirty="0">
                <a:solidFill>
                  <a:prstClr val="white"/>
                </a:solidFill>
                <a:latin typeface="Calibri" charset="0"/>
              </a:rPr>
              <a:t>Approach is feasible </a:t>
            </a:r>
          </a:p>
          <a:p>
            <a:pPr marL="457133" lvl="1" defTabSz="914266">
              <a:spcBef>
                <a:spcPct val="0"/>
              </a:spcBef>
              <a:buFont typeface="Arial" panose="020B0604020202020204" pitchFamily="34" charset="0"/>
              <a:buChar char="•"/>
              <a:defRPr/>
            </a:pPr>
            <a:r>
              <a:rPr lang="en-US" sz="3600" dirty="0">
                <a:solidFill>
                  <a:prstClr val="white"/>
                </a:solidFill>
                <a:latin typeface="Calibri" charset="0"/>
              </a:rPr>
              <a:t>Best available science is applied</a:t>
            </a:r>
          </a:p>
          <a:p>
            <a:pPr marL="457133" lvl="1" defTabSz="914266">
              <a:spcBef>
                <a:spcPct val="0"/>
              </a:spcBef>
              <a:buFont typeface="Arial" panose="020B0604020202020204" pitchFamily="34" charset="0"/>
              <a:buChar char="•"/>
              <a:defRPr/>
            </a:pPr>
            <a:r>
              <a:rPr lang="en-US" sz="3600" dirty="0">
                <a:solidFill>
                  <a:prstClr val="white"/>
                </a:solidFill>
                <a:latin typeface="Calibri" charset="0"/>
              </a:rPr>
              <a:t>Budget items correspond to description</a:t>
            </a:r>
          </a:p>
          <a:p>
            <a:pPr marL="342849" indent="-342849" defTabSz="914266">
              <a:spcBef>
                <a:spcPct val="20000"/>
              </a:spcBef>
              <a:buFont typeface="Arial" charset="0"/>
              <a:buChar char="•"/>
              <a:defRPr/>
            </a:pPr>
            <a:endParaRPr lang="en-US" sz="2400" dirty="0">
              <a:solidFill>
                <a:srgbClr val="FFFF66"/>
              </a:solidFill>
              <a:latin typeface="Arial" panose="020B0604020202020204" pitchFamily="34" charset="0"/>
            </a:endParaRPr>
          </a:p>
          <a:p>
            <a:pPr defTabSz="914266">
              <a:spcBef>
                <a:spcPct val="20000"/>
              </a:spcBef>
              <a:defRPr/>
            </a:pPr>
            <a:r>
              <a:rPr lang="en-US" sz="2400" dirty="0">
                <a:solidFill>
                  <a:srgbClr val="FFFF66"/>
                </a:solidFill>
                <a:latin typeface="Arial" panose="020B0604020202020204" pitchFamily="34" charset="0"/>
              </a:rPr>
              <a:t>Budget narrative must describe each cost element in sufficient detail to enable the Grants Management Specialist to confirm whether costs are </a:t>
            </a:r>
            <a:r>
              <a:rPr lang="en-US" sz="2400" u="sng" dirty="0">
                <a:solidFill>
                  <a:srgbClr val="FFFFCC"/>
                </a:solidFill>
                <a:latin typeface="Arial" panose="020B0604020202020204" pitchFamily="34" charset="0"/>
              </a:rPr>
              <a:t>eligible</a:t>
            </a:r>
            <a:r>
              <a:rPr lang="en-US" sz="2400" dirty="0">
                <a:solidFill>
                  <a:srgbClr val="FFFFCC"/>
                </a:solidFill>
                <a:latin typeface="Arial" panose="020B0604020202020204" pitchFamily="34" charset="0"/>
              </a:rPr>
              <a:t>, </a:t>
            </a:r>
            <a:r>
              <a:rPr lang="en-US" sz="2400" u="sng" dirty="0">
                <a:solidFill>
                  <a:srgbClr val="FFFFCC"/>
                </a:solidFill>
                <a:latin typeface="Arial" panose="020B0604020202020204" pitchFamily="34" charset="0"/>
              </a:rPr>
              <a:t>allowable</a:t>
            </a:r>
            <a:r>
              <a:rPr lang="en-US" sz="2400" dirty="0">
                <a:solidFill>
                  <a:srgbClr val="FFFFCC"/>
                </a:solidFill>
                <a:latin typeface="Arial" panose="020B0604020202020204" pitchFamily="34" charset="0"/>
              </a:rPr>
              <a:t>, </a:t>
            </a:r>
            <a:r>
              <a:rPr lang="en-US" sz="2400" u="sng" dirty="0">
                <a:solidFill>
                  <a:srgbClr val="FFFFCC"/>
                </a:solidFill>
                <a:latin typeface="Arial" panose="020B0604020202020204" pitchFamily="34" charset="0"/>
              </a:rPr>
              <a:t>allocable</a:t>
            </a:r>
            <a:r>
              <a:rPr lang="en-US" sz="2400" dirty="0">
                <a:solidFill>
                  <a:srgbClr val="FFFFCC"/>
                </a:solidFill>
                <a:latin typeface="Arial" panose="020B0604020202020204" pitchFamily="34" charset="0"/>
              </a:rPr>
              <a:t>, </a:t>
            </a:r>
            <a:r>
              <a:rPr lang="en-US" sz="2400" u="sng" dirty="0">
                <a:solidFill>
                  <a:srgbClr val="FFFFCC"/>
                </a:solidFill>
                <a:latin typeface="Arial" panose="020B0604020202020204" pitchFamily="34" charset="0"/>
              </a:rPr>
              <a:t>reasonable</a:t>
            </a:r>
            <a:r>
              <a:rPr lang="en-US" sz="2400" dirty="0">
                <a:solidFill>
                  <a:srgbClr val="FFFF66"/>
                </a:solidFill>
                <a:latin typeface="Arial" panose="020B0604020202020204" pitchFamily="34" charset="0"/>
              </a:rPr>
              <a:t>, and </a:t>
            </a:r>
            <a:r>
              <a:rPr lang="en-US" sz="2400" u="sng" dirty="0">
                <a:solidFill>
                  <a:srgbClr val="FFFFCC"/>
                </a:solidFill>
                <a:latin typeface="Arial" panose="020B0604020202020204" pitchFamily="34" charset="0"/>
              </a:rPr>
              <a:t>necessary</a:t>
            </a:r>
            <a:r>
              <a:rPr lang="en-US" sz="2400" dirty="0">
                <a:solidFill>
                  <a:srgbClr val="FFFF66"/>
                </a:solidFill>
                <a:latin typeface="Arial" panose="020B0604020202020204" pitchFamily="34" charset="0"/>
              </a:rPr>
              <a:t> for the project </a:t>
            </a:r>
          </a:p>
          <a:p>
            <a:pPr marL="457133" lvl="1" defTabSz="914266">
              <a:spcBef>
                <a:spcPct val="0"/>
              </a:spcBef>
              <a:defRPr/>
            </a:pPr>
            <a:endParaRPr lang="en-US" sz="3600" dirty="0">
              <a:solidFill>
                <a:prstClr val="white"/>
              </a:solidFill>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132</a:t>
            </a:fld>
            <a:endParaRPr lang="en-US" dirty="0"/>
          </a:p>
        </p:txBody>
      </p:sp>
    </p:spTree>
    <p:extLst>
      <p:ext uri="{BB962C8B-B14F-4D97-AF65-F5344CB8AC3E}">
        <p14:creationId xmlns:p14="http://schemas.microsoft.com/office/powerpoint/2010/main" val="21166340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 must be empowered to make certifications and assurances on behalf of the agency and to commit the agency.</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133</a:t>
            </a:fld>
            <a:endParaRPr lang="en-US" dirty="0"/>
          </a:p>
        </p:txBody>
      </p:sp>
    </p:spTree>
    <p:extLst>
      <p:ext uri="{BB962C8B-B14F-4D97-AF65-F5344CB8AC3E}">
        <p14:creationId xmlns:p14="http://schemas.microsoft.com/office/powerpoint/2010/main" val="364183833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134</a:t>
            </a:fld>
            <a:endParaRPr lang="en-US" dirty="0"/>
          </a:p>
        </p:txBody>
      </p:sp>
    </p:spTree>
    <p:extLst>
      <p:ext uri="{BB962C8B-B14F-4D97-AF65-F5344CB8AC3E}">
        <p14:creationId xmlns:p14="http://schemas.microsoft.com/office/powerpoint/2010/main" val="41374573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Validation rules which are met are indicated by a green check mark and noted as Complete.</a:t>
            </a:r>
          </a:p>
          <a:p>
            <a:r>
              <a:rPr lang="en-US" dirty="0" smtClean="0"/>
              <a:t>Warning: Validation rules which are not met, but which may not be required, are indicated with a yellow warning symbol. Before submitting an application with outstanding warnings, please review those items and make certain that they do not apply to your application. </a:t>
            </a:r>
          </a:p>
          <a:p>
            <a:r>
              <a:rPr lang="en-US" dirty="0" smtClean="0"/>
              <a:t>Stop: Validation rules that are required and not met will be indicated by a red “X” symbol and noted as incomplete. These items must be corrected before the system will allow you to submit the task.</a:t>
            </a: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136</a:t>
            </a:fld>
            <a:endParaRPr lang="en-US" dirty="0"/>
          </a:p>
        </p:txBody>
      </p:sp>
    </p:spTree>
    <p:extLst>
      <p:ext uri="{BB962C8B-B14F-4D97-AF65-F5344CB8AC3E}">
        <p14:creationId xmlns:p14="http://schemas.microsoft.com/office/powerpoint/2010/main" val="4099377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137</a:t>
            </a:fld>
            <a:endParaRPr lang="en-US" dirty="0"/>
          </a:p>
        </p:txBody>
      </p:sp>
    </p:spTree>
    <p:extLst>
      <p:ext uri="{BB962C8B-B14F-4D97-AF65-F5344CB8AC3E}">
        <p14:creationId xmlns:p14="http://schemas.microsoft.com/office/powerpoint/2010/main" val="5021642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138</a:t>
            </a:fld>
            <a:endParaRPr lang="en-US" dirty="0"/>
          </a:p>
        </p:txBody>
      </p:sp>
    </p:spTree>
    <p:extLst>
      <p:ext uri="{BB962C8B-B14F-4D97-AF65-F5344CB8AC3E}">
        <p14:creationId xmlns:p14="http://schemas.microsoft.com/office/powerpoint/2010/main" val="33922802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139</a:t>
            </a:fld>
            <a:endParaRPr lang="en-US" dirty="0"/>
          </a:p>
        </p:txBody>
      </p:sp>
    </p:spTree>
    <p:extLst>
      <p:ext uri="{BB962C8B-B14F-4D97-AF65-F5344CB8AC3E}">
        <p14:creationId xmlns:p14="http://schemas.microsoft.com/office/powerpoint/2010/main" val="67378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12</a:t>
            </a:fld>
            <a:endParaRPr lang="en-US" dirty="0"/>
          </a:p>
        </p:txBody>
      </p:sp>
    </p:spTree>
    <p:extLst>
      <p:ext uri="{BB962C8B-B14F-4D97-AF65-F5344CB8AC3E}">
        <p14:creationId xmlns:p14="http://schemas.microsoft.com/office/powerpoint/2010/main" val="17888741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141</a:t>
            </a:fld>
            <a:endParaRPr lang="en-US" dirty="0"/>
          </a:p>
        </p:txBody>
      </p:sp>
    </p:spTree>
    <p:extLst>
      <p:ext uri="{BB962C8B-B14F-4D97-AF65-F5344CB8AC3E}">
        <p14:creationId xmlns:p14="http://schemas.microsoft.com/office/powerpoint/2010/main" val="23868530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142</a:t>
            </a:fld>
            <a:endParaRPr lang="en-US" dirty="0"/>
          </a:p>
        </p:txBody>
      </p:sp>
    </p:spTree>
    <p:extLst>
      <p:ext uri="{BB962C8B-B14F-4D97-AF65-F5344CB8AC3E}">
        <p14:creationId xmlns:p14="http://schemas.microsoft.com/office/powerpoint/2010/main" val="30486845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144</a:t>
            </a:fld>
            <a:endParaRPr lang="en-US" dirty="0"/>
          </a:p>
        </p:txBody>
      </p:sp>
    </p:spTree>
    <p:extLst>
      <p:ext uri="{BB962C8B-B14F-4D97-AF65-F5344CB8AC3E}">
        <p14:creationId xmlns:p14="http://schemas.microsoft.com/office/powerpoint/2010/main" val="38921384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146</a:t>
            </a:fld>
            <a:endParaRPr lang="en-US" dirty="0"/>
          </a:p>
        </p:txBody>
      </p:sp>
    </p:spTree>
    <p:extLst>
      <p:ext uri="{BB962C8B-B14F-4D97-AF65-F5344CB8AC3E}">
        <p14:creationId xmlns:p14="http://schemas.microsoft.com/office/powerpoint/2010/main" val="355567002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147</a:t>
            </a:fld>
            <a:endParaRPr lang="en-US" dirty="0"/>
          </a:p>
        </p:txBody>
      </p:sp>
    </p:spTree>
    <p:extLst>
      <p:ext uri="{BB962C8B-B14F-4D97-AF65-F5344CB8AC3E}">
        <p14:creationId xmlns:p14="http://schemas.microsoft.com/office/powerpoint/2010/main" val="179549350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148</a:t>
            </a:fld>
            <a:endParaRPr lang="en-US" dirty="0"/>
          </a:p>
        </p:txBody>
      </p:sp>
    </p:spTree>
    <p:extLst>
      <p:ext uri="{BB962C8B-B14F-4D97-AF65-F5344CB8AC3E}">
        <p14:creationId xmlns:p14="http://schemas.microsoft.com/office/powerpoint/2010/main" val="186607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13</a:t>
            </a:fld>
            <a:endParaRPr lang="en-US" dirty="0"/>
          </a:p>
        </p:txBody>
      </p:sp>
    </p:spTree>
    <p:extLst>
      <p:ext uri="{BB962C8B-B14F-4D97-AF65-F5344CB8AC3E}">
        <p14:creationId xmlns:p14="http://schemas.microsoft.com/office/powerpoint/2010/main" val="291355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14</a:t>
            </a:fld>
            <a:endParaRPr lang="en-US" dirty="0"/>
          </a:p>
        </p:txBody>
      </p:sp>
    </p:spTree>
    <p:extLst>
      <p:ext uri="{BB962C8B-B14F-4D97-AF65-F5344CB8AC3E}">
        <p14:creationId xmlns:p14="http://schemas.microsoft.com/office/powerpoint/2010/main" val="69830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16</a:t>
            </a:fld>
            <a:endParaRPr lang="en-US" dirty="0"/>
          </a:p>
        </p:txBody>
      </p:sp>
    </p:spTree>
    <p:extLst>
      <p:ext uri="{BB962C8B-B14F-4D97-AF65-F5344CB8AC3E}">
        <p14:creationId xmlns:p14="http://schemas.microsoft.com/office/powerpoint/2010/main" val="291252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17</a:t>
            </a:fld>
            <a:endParaRPr lang="en-US" dirty="0"/>
          </a:p>
        </p:txBody>
      </p:sp>
    </p:spTree>
    <p:extLst>
      <p:ext uri="{BB962C8B-B14F-4D97-AF65-F5344CB8AC3E}">
        <p14:creationId xmlns:p14="http://schemas.microsoft.com/office/powerpoint/2010/main" val="3541007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18</a:t>
            </a:fld>
            <a:endParaRPr lang="en-US" dirty="0"/>
          </a:p>
        </p:txBody>
      </p:sp>
    </p:spTree>
    <p:extLst>
      <p:ext uri="{BB962C8B-B14F-4D97-AF65-F5344CB8AC3E}">
        <p14:creationId xmlns:p14="http://schemas.microsoft.com/office/powerpoint/2010/main" val="180286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19</a:t>
            </a:fld>
            <a:endParaRPr lang="en-US" dirty="0"/>
          </a:p>
        </p:txBody>
      </p:sp>
    </p:spTree>
    <p:extLst>
      <p:ext uri="{BB962C8B-B14F-4D97-AF65-F5344CB8AC3E}">
        <p14:creationId xmlns:p14="http://schemas.microsoft.com/office/powerpoint/2010/main" val="324937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20</a:t>
            </a:fld>
            <a:endParaRPr lang="en-US" dirty="0"/>
          </a:p>
        </p:txBody>
      </p:sp>
    </p:spTree>
    <p:extLst>
      <p:ext uri="{BB962C8B-B14F-4D97-AF65-F5344CB8AC3E}">
        <p14:creationId xmlns:p14="http://schemas.microsoft.com/office/powerpoint/2010/main" val="271024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2</a:t>
            </a:fld>
            <a:endParaRPr lang="en-US" dirty="0"/>
          </a:p>
        </p:txBody>
      </p:sp>
    </p:spTree>
    <p:extLst>
      <p:ext uri="{BB962C8B-B14F-4D97-AF65-F5344CB8AC3E}">
        <p14:creationId xmlns:p14="http://schemas.microsoft.com/office/powerpoint/2010/main" val="3458558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21</a:t>
            </a:fld>
            <a:endParaRPr lang="en-US" dirty="0"/>
          </a:p>
        </p:txBody>
      </p:sp>
    </p:spTree>
    <p:extLst>
      <p:ext uri="{BB962C8B-B14F-4D97-AF65-F5344CB8AC3E}">
        <p14:creationId xmlns:p14="http://schemas.microsoft.com/office/powerpoint/2010/main" val="336826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22</a:t>
            </a:fld>
            <a:endParaRPr lang="en-US" dirty="0"/>
          </a:p>
        </p:txBody>
      </p:sp>
    </p:spTree>
    <p:extLst>
      <p:ext uri="{BB962C8B-B14F-4D97-AF65-F5344CB8AC3E}">
        <p14:creationId xmlns:p14="http://schemas.microsoft.com/office/powerpoint/2010/main" val="418354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 Responsible</a:t>
            </a:r>
            <a:r>
              <a:rPr lang="en-US" baseline="0" dirty="0" smtClean="0"/>
              <a:t> Official (ARO) </a:t>
            </a:r>
            <a:endParaRPr lang="en-US" dirty="0" smtClean="0"/>
          </a:p>
          <a:p>
            <a:pPr marL="171425" indent="-171425">
              <a:buFont typeface="Arial" panose="020B0604020202020204" pitchFamily="34" charset="0"/>
              <a:buChar char="•"/>
            </a:pPr>
            <a:r>
              <a:rPr lang="en-US" dirty="0" smtClean="0"/>
              <a:t>Empowered to make certifications and assurances</a:t>
            </a:r>
          </a:p>
          <a:p>
            <a:pPr marL="171425" indent="-171425">
              <a:buFont typeface="Arial" panose="020B0604020202020204" pitchFamily="34" charset="0"/>
              <a:buChar char="•"/>
            </a:pPr>
            <a:r>
              <a:rPr lang="en-US" dirty="0" smtClean="0"/>
              <a:t>Can commit the organization</a:t>
            </a:r>
          </a:p>
          <a:p>
            <a:pPr marL="171425" indent="-171425">
              <a:buFont typeface="Arial" panose="020B0604020202020204" pitchFamily="34" charset="0"/>
              <a:buChar char="•"/>
            </a:pPr>
            <a:endParaRPr lang="en-US" dirty="0" smtClean="0"/>
          </a:p>
          <a:p>
            <a:r>
              <a:rPr lang="en-US" dirty="0" smtClean="0"/>
              <a:t> = Authorized</a:t>
            </a:r>
            <a:r>
              <a:rPr lang="en-US" baseline="0" dirty="0" smtClean="0"/>
              <a:t> Organizational Representative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24</a:t>
            </a:fld>
            <a:endParaRPr lang="en-US" dirty="0"/>
          </a:p>
        </p:txBody>
      </p:sp>
    </p:spTree>
    <p:extLst>
      <p:ext uri="{BB962C8B-B14F-4D97-AF65-F5344CB8AC3E}">
        <p14:creationId xmlns:p14="http://schemas.microsoft.com/office/powerpoint/2010/main" val="172325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 come on these</a:t>
            </a:r>
            <a:r>
              <a:rPr lang="en-US" baseline="0" dirty="0" smtClean="0"/>
              <a:t> topics once we get into RAAMS.</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25</a:t>
            </a:fld>
            <a:endParaRPr lang="en-US" dirty="0"/>
          </a:p>
        </p:txBody>
      </p:sp>
    </p:spTree>
    <p:extLst>
      <p:ext uri="{BB962C8B-B14F-4D97-AF65-F5344CB8AC3E}">
        <p14:creationId xmlns:p14="http://schemas.microsoft.com/office/powerpoint/2010/main" val="3683414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26</a:t>
            </a:fld>
            <a:endParaRPr lang="en-US" dirty="0"/>
          </a:p>
        </p:txBody>
      </p:sp>
    </p:spTree>
    <p:extLst>
      <p:ext uri="{BB962C8B-B14F-4D97-AF65-F5344CB8AC3E}">
        <p14:creationId xmlns:p14="http://schemas.microsoft.com/office/powerpoint/2010/main" val="2960432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27</a:t>
            </a:fld>
            <a:endParaRPr lang="en-US" dirty="0"/>
          </a:p>
        </p:txBody>
      </p:sp>
    </p:spTree>
    <p:extLst>
      <p:ext uri="{BB962C8B-B14F-4D97-AF65-F5344CB8AC3E}">
        <p14:creationId xmlns:p14="http://schemas.microsoft.com/office/powerpoint/2010/main" val="3786508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28</a:t>
            </a:fld>
            <a:endParaRPr lang="en-US" dirty="0"/>
          </a:p>
        </p:txBody>
      </p:sp>
    </p:spTree>
    <p:extLst>
      <p:ext uri="{BB962C8B-B14F-4D97-AF65-F5344CB8AC3E}">
        <p14:creationId xmlns:p14="http://schemas.microsoft.com/office/powerpoint/2010/main" val="4052725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29</a:t>
            </a:fld>
            <a:endParaRPr lang="en-US" dirty="0"/>
          </a:p>
        </p:txBody>
      </p:sp>
    </p:spTree>
    <p:extLst>
      <p:ext uri="{BB962C8B-B14F-4D97-AF65-F5344CB8AC3E}">
        <p14:creationId xmlns:p14="http://schemas.microsoft.com/office/powerpoint/2010/main" val="4045362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fontScale="92500" lnSpcReduction="10000"/>
          </a:bodyPr>
          <a:lstStyle/>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My Tasks:</a:t>
            </a:r>
            <a:r>
              <a:rPr lang="en-US" dirty="0">
                <a:latin typeface="Times New Roman" panose="02020603050405020304" pitchFamily="18" charset="0"/>
                <a:ea typeface="Calibri" panose="020F0502020204030204" pitchFamily="34" charset="0"/>
                <a:cs typeface="Times New Roman" panose="02020603050405020304" pitchFamily="18" charset="0"/>
              </a:rPr>
              <a:t> The </a:t>
            </a:r>
            <a:r>
              <a:rPr lang="en-US" i="1" dirty="0">
                <a:latin typeface="Times New Roman" panose="02020603050405020304" pitchFamily="18" charset="0"/>
                <a:ea typeface="Calibri" panose="020F0502020204030204" pitchFamily="34" charset="0"/>
                <a:cs typeface="Times New Roman" panose="02020603050405020304" pitchFamily="18" charset="0"/>
              </a:rPr>
              <a:t>My Tasks</a:t>
            </a:r>
            <a:r>
              <a:rPr lang="en-US" dirty="0">
                <a:latin typeface="Times New Roman" panose="02020603050405020304" pitchFamily="18" charset="0"/>
                <a:ea typeface="Calibri" panose="020F0502020204030204" pitchFamily="34" charset="0"/>
                <a:cs typeface="Times New Roman" panose="02020603050405020304" pitchFamily="18" charset="0"/>
              </a:rPr>
              <a:t> tab shows all tasks currently assigned to a given user. In RAAMS, tasks comprise any number of web pages which enable users to compete standard activities such as proposal submissions, applications for funding, amendment requests, and performance and financial reports. To open a task, simply click on the task name. Users are strongly encouraged to check their </a:t>
            </a:r>
            <a:r>
              <a:rPr lang="en-US" i="1" dirty="0">
                <a:latin typeface="Times New Roman" panose="02020603050405020304" pitchFamily="18" charset="0"/>
                <a:ea typeface="Calibri" panose="020F0502020204030204" pitchFamily="34" charset="0"/>
                <a:cs typeface="Times New Roman" panose="02020603050405020304" pitchFamily="18" charset="0"/>
              </a:rPr>
              <a:t>My Tasks</a:t>
            </a:r>
            <a:r>
              <a:rPr lang="en-US" dirty="0">
                <a:latin typeface="Times New Roman" panose="02020603050405020304" pitchFamily="18" charset="0"/>
                <a:ea typeface="Calibri" panose="020F0502020204030204" pitchFamily="34" charset="0"/>
                <a:cs typeface="Times New Roman" panose="02020603050405020304" pitchFamily="18" charset="0"/>
              </a:rPr>
              <a:t> page frequently in order to keep current with assigned tasks and their deadlines. Once a task has been submitted, it will no longer automatically appear under </a:t>
            </a:r>
            <a:r>
              <a:rPr lang="en-US" i="1" dirty="0">
                <a:latin typeface="Times New Roman" panose="02020603050405020304" pitchFamily="18" charset="0"/>
                <a:ea typeface="Calibri" panose="020F0502020204030204" pitchFamily="34" charset="0"/>
                <a:cs typeface="Times New Roman" panose="02020603050405020304" pitchFamily="18" charset="0"/>
              </a:rPr>
              <a:t>My Tasks</a:t>
            </a:r>
            <a:r>
              <a:rPr lang="en-US" dirty="0">
                <a:latin typeface="Times New Roman" panose="02020603050405020304" pitchFamily="18" charset="0"/>
                <a:ea typeface="Calibri" panose="020F0502020204030204" pitchFamily="34" charset="0"/>
                <a:cs typeface="Times New Roman" panose="02020603050405020304" pitchFamily="18" charset="0"/>
              </a:rPr>
              <a:t>, but can be viewed by clicking the </a:t>
            </a:r>
            <a:r>
              <a:rPr lang="en-US" i="1" dirty="0">
                <a:latin typeface="Times New Roman" panose="02020603050405020304" pitchFamily="18" charset="0"/>
                <a:ea typeface="Calibri" panose="020F0502020204030204" pitchFamily="34" charset="0"/>
                <a:cs typeface="Times New Roman" panose="02020603050405020304" pitchFamily="18" charset="0"/>
              </a:rPr>
              <a:t>View All My Tasks </a:t>
            </a:r>
            <a:r>
              <a:rPr lang="en-US" dirty="0">
                <a:latin typeface="Times New Roman" panose="02020603050405020304" pitchFamily="18" charset="0"/>
                <a:ea typeface="Calibri" panose="020F0502020204030204" pitchFamily="34" charset="0"/>
                <a:cs typeface="Times New Roman" panose="02020603050405020304" pitchFamily="18" charset="0"/>
              </a:rPr>
              <a:t>button.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My Grants:</a:t>
            </a:r>
            <a:r>
              <a:rPr lang="en-US" dirty="0">
                <a:latin typeface="Times New Roman" panose="02020603050405020304" pitchFamily="18" charset="0"/>
                <a:ea typeface="Calibri" panose="020F0502020204030204" pitchFamily="34" charset="0"/>
                <a:cs typeface="Times New Roman" panose="02020603050405020304" pitchFamily="18" charset="0"/>
              </a:rPr>
              <a:t> The </a:t>
            </a:r>
            <a:r>
              <a:rPr lang="en-US" i="1" dirty="0">
                <a:latin typeface="Times New Roman" panose="02020603050405020304" pitchFamily="18" charset="0"/>
                <a:ea typeface="Calibri" panose="020F0502020204030204" pitchFamily="34" charset="0"/>
                <a:cs typeface="Times New Roman" panose="02020603050405020304" pitchFamily="18" charset="0"/>
              </a:rPr>
              <a:t>My Grants</a:t>
            </a:r>
            <a:r>
              <a:rPr lang="en-US" dirty="0">
                <a:latin typeface="Times New Roman" panose="02020603050405020304" pitchFamily="18" charset="0"/>
                <a:ea typeface="Calibri" panose="020F0502020204030204" pitchFamily="34" charset="0"/>
                <a:cs typeface="Times New Roman" panose="02020603050405020304" pitchFamily="18" charset="0"/>
              </a:rPr>
              <a:t> tab displays a list of all applications and awards to which the user has access. Clicking on the EGID number will open the Award File for the relevant submission or award. The Award File contains current information on the application or award, as well as a list of tasks completed by or assigned to the applicant. Information submitted by the applicants and recipients via tasks is saved to this location. The applicant controls access to each Award File via the Public Project File Access control (see the Personnel section for more information).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Apply for Funding:</a:t>
            </a:r>
            <a:r>
              <a:rPr lang="en-US" dirty="0">
                <a:latin typeface="Times New Roman" panose="02020603050405020304" pitchFamily="18" charset="0"/>
                <a:ea typeface="Calibri" panose="020F0502020204030204" pitchFamily="34" charset="0"/>
                <a:cs typeface="Times New Roman" panose="02020603050405020304" pitchFamily="18" charset="0"/>
              </a:rPr>
              <a:t> Users can apply for available Council-Selected Restoration Component or Spill Impact Component funding opportunities by clicking on </a:t>
            </a:r>
            <a:r>
              <a:rPr lang="en-US" i="1" dirty="0">
                <a:latin typeface="Times New Roman" panose="02020603050405020304" pitchFamily="18" charset="0"/>
                <a:ea typeface="Calibri" panose="020F0502020204030204" pitchFamily="34" charset="0"/>
                <a:cs typeface="Times New Roman" panose="02020603050405020304" pitchFamily="18" charset="0"/>
              </a:rPr>
              <a:t>Apply for Funding</a:t>
            </a:r>
            <a:r>
              <a:rPr lang="en-US" dirty="0">
                <a:latin typeface="Times New Roman" panose="02020603050405020304" pitchFamily="18" charset="0"/>
                <a:ea typeface="Calibri" panose="020F0502020204030204" pitchFamily="34" charset="0"/>
                <a:cs typeface="Times New Roman" panose="02020603050405020304" pitchFamily="18" charset="0"/>
              </a:rPr>
              <a:t>. Users will be prompted to select from available and open opportunities before proceeding into an application.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133">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Users who have previously submitted a grant application and initiate a new application under the same Funding Opportunity will be asked to confirm their selection. Users who need to access an application in progress should not submit a new application, but rather access the existing application, which should appear on the </a:t>
            </a:r>
            <a:r>
              <a:rPr lang="en-US" i="1" dirty="0">
                <a:latin typeface="Times New Roman" panose="02020603050405020304" pitchFamily="18" charset="0"/>
                <a:ea typeface="Calibri" panose="020F0502020204030204" pitchFamily="34" charset="0"/>
                <a:cs typeface="Times New Roman" panose="02020603050405020304" pitchFamily="18" charset="0"/>
              </a:rPr>
              <a:t>My Tasks</a:t>
            </a:r>
            <a:r>
              <a:rPr lang="en-US" dirty="0">
                <a:latin typeface="Times New Roman" panose="02020603050405020304" pitchFamily="18" charset="0"/>
                <a:ea typeface="Calibri" panose="020F0502020204030204" pitchFamily="34" charset="0"/>
                <a:cs typeface="Times New Roman" panose="02020603050405020304" pitchFamily="18" charset="0"/>
              </a:rPr>
              <a:t> page.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31</a:t>
            </a:fld>
            <a:endParaRPr lang="en-US" dirty="0"/>
          </a:p>
        </p:txBody>
      </p:sp>
    </p:spTree>
    <p:extLst>
      <p:ext uri="{BB962C8B-B14F-4D97-AF65-F5344CB8AC3E}">
        <p14:creationId xmlns:p14="http://schemas.microsoft.com/office/powerpoint/2010/main" val="3408274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33</a:t>
            </a:fld>
            <a:endParaRPr lang="en-US" dirty="0"/>
          </a:p>
        </p:txBody>
      </p:sp>
    </p:spTree>
    <p:extLst>
      <p:ext uri="{BB962C8B-B14F-4D97-AF65-F5344CB8AC3E}">
        <p14:creationId xmlns:p14="http://schemas.microsoft.com/office/powerpoint/2010/main" val="225280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3</a:t>
            </a:fld>
            <a:endParaRPr lang="en-US" dirty="0"/>
          </a:p>
        </p:txBody>
      </p:sp>
    </p:spTree>
    <p:extLst>
      <p:ext uri="{BB962C8B-B14F-4D97-AF65-F5344CB8AC3E}">
        <p14:creationId xmlns:p14="http://schemas.microsoft.com/office/powerpoint/2010/main" val="601237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34</a:t>
            </a:fld>
            <a:endParaRPr lang="en-US" dirty="0"/>
          </a:p>
        </p:txBody>
      </p:sp>
    </p:spTree>
    <p:extLst>
      <p:ext uri="{BB962C8B-B14F-4D97-AF65-F5344CB8AC3E}">
        <p14:creationId xmlns:p14="http://schemas.microsoft.com/office/powerpoint/2010/main" val="89575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35</a:t>
            </a:fld>
            <a:endParaRPr lang="en-US" dirty="0"/>
          </a:p>
        </p:txBody>
      </p:sp>
    </p:spTree>
    <p:extLst>
      <p:ext uri="{BB962C8B-B14F-4D97-AF65-F5344CB8AC3E}">
        <p14:creationId xmlns:p14="http://schemas.microsoft.com/office/powerpoint/2010/main" val="2402110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36</a:t>
            </a:fld>
            <a:endParaRPr lang="en-US" dirty="0"/>
          </a:p>
        </p:txBody>
      </p:sp>
    </p:spTree>
    <p:extLst>
      <p:ext uri="{BB962C8B-B14F-4D97-AF65-F5344CB8AC3E}">
        <p14:creationId xmlns:p14="http://schemas.microsoft.com/office/powerpoint/2010/main" val="2855560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smtClean="0"/>
              <a:t>Use invitation method.  </a:t>
            </a:r>
          </a:p>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37</a:t>
            </a:fld>
            <a:endParaRPr lang="en-US" dirty="0"/>
          </a:p>
        </p:txBody>
      </p:sp>
    </p:spTree>
    <p:extLst>
      <p:ext uri="{BB962C8B-B14F-4D97-AF65-F5344CB8AC3E}">
        <p14:creationId xmlns:p14="http://schemas.microsoft.com/office/powerpoint/2010/main" val="1811603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39</a:t>
            </a:fld>
            <a:endParaRPr lang="en-US" dirty="0"/>
          </a:p>
        </p:txBody>
      </p:sp>
    </p:spTree>
    <p:extLst>
      <p:ext uri="{BB962C8B-B14F-4D97-AF65-F5344CB8AC3E}">
        <p14:creationId xmlns:p14="http://schemas.microsoft.com/office/powerpoint/2010/main" val="3575002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40</a:t>
            </a:fld>
            <a:endParaRPr lang="en-US" dirty="0"/>
          </a:p>
        </p:txBody>
      </p:sp>
    </p:spTree>
    <p:extLst>
      <p:ext uri="{BB962C8B-B14F-4D97-AF65-F5344CB8AC3E}">
        <p14:creationId xmlns:p14="http://schemas.microsoft.com/office/powerpoint/2010/main" val="21519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41</a:t>
            </a:fld>
            <a:endParaRPr lang="en-US" dirty="0"/>
          </a:p>
        </p:txBody>
      </p:sp>
    </p:spTree>
    <p:extLst>
      <p:ext uri="{BB962C8B-B14F-4D97-AF65-F5344CB8AC3E}">
        <p14:creationId xmlns:p14="http://schemas.microsoft.com/office/powerpoint/2010/main" val="3513031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42</a:t>
            </a:fld>
            <a:endParaRPr lang="en-US" dirty="0"/>
          </a:p>
        </p:txBody>
      </p:sp>
    </p:spTree>
    <p:extLst>
      <p:ext uri="{BB962C8B-B14F-4D97-AF65-F5344CB8AC3E}">
        <p14:creationId xmlns:p14="http://schemas.microsoft.com/office/powerpoint/2010/main" val="38567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enter individuals who</a:t>
            </a:r>
            <a:r>
              <a:rPr lang="en-US" baseline="0" dirty="0" smtClean="0"/>
              <a:t> need access for some reason. Will discuss entering organizations such as subrecipients shortly.  </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43</a:t>
            </a:fld>
            <a:endParaRPr lang="en-US" dirty="0"/>
          </a:p>
        </p:txBody>
      </p:sp>
    </p:spTree>
    <p:extLst>
      <p:ext uri="{BB962C8B-B14F-4D97-AF65-F5344CB8AC3E}">
        <p14:creationId xmlns:p14="http://schemas.microsoft.com/office/powerpoint/2010/main" val="1636368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“Add” button to associate personnel.  Refer to instructions in RAAMS Manual on how to associate a user.  </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44</a:t>
            </a:fld>
            <a:endParaRPr lang="en-US" dirty="0"/>
          </a:p>
        </p:txBody>
      </p:sp>
    </p:spTree>
    <p:extLst>
      <p:ext uri="{BB962C8B-B14F-4D97-AF65-F5344CB8AC3E}">
        <p14:creationId xmlns:p14="http://schemas.microsoft.com/office/powerpoint/2010/main" val="51937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a:t>
            </a:fld>
            <a:endParaRPr lang="en-US" dirty="0"/>
          </a:p>
        </p:txBody>
      </p:sp>
    </p:spTree>
    <p:extLst>
      <p:ext uri="{BB962C8B-B14F-4D97-AF65-F5344CB8AC3E}">
        <p14:creationId xmlns:p14="http://schemas.microsoft.com/office/powerpoint/2010/main" val="3806485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45</a:t>
            </a:fld>
            <a:endParaRPr lang="en-US" dirty="0"/>
          </a:p>
        </p:txBody>
      </p:sp>
    </p:spTree>
    <p:extLst>
      <p:ext uri="{BB962C8B-B14F-4D97-AF65-F5344CB8AC3E}">
        <p14:creationId xmlns:p14="http://schemas.microsoft.com/office/powerpoint/2010/main" val="3128759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prepare your applications, let us know if you think we’ve missed an important role.  </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46</a:t>
            </a:fld>
            <a:endParaRPr lang="en-US" dirty="0"/>
          </a:p>
        </p:txBody>
      </p:sp>
    </p:spTree>
    <p:extLst>
      <p:ext uri="{BB962C8B-B14F-4D97-AF65-F5344CB8AC3E}">
        <p14:creationId xmlns:p14="http://schemas.microsoft.com/office/powerpoint/2010/main" val="1827823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Permission Level</a:t>
            </a:r>
            <a:r>
              <a:rPr lang="en-US" dirty="0"/>
              <a:t/>
            </a:r>
            <a:br>
              <a:rPr lang="en-US" dirty="0"/>
            </a:br>
            <a:r>
              <a:rPr lang="en-US" dirty="0"/>
              <a:t>Permission level controls the level of access to the current task and, once an award is made, any future tasks. Possible values are:</a:t>
            </a:r>
          </a:p>
          <a:p>
            <a:endParaRPr lang="en-US" dirty="0"/>
          </a:p>
          <a:p>
            <a:pPr lvl="0"/>
            <a:r>
              <a:rPr lang="en-US" b="1" dirty="0"/>
              <a:t>No Access:</a:t>
            </a:r>
            <a:r>
              <a:rPr lang="en-US" dirty="0"/>
              <a:t> Individuals with No Access will not be able to view this task or future tasks. If an individual has Public Project File Access but is given No Access at the task level, that user will only be able to view information entered as part of a task once that task has been submitted and the results saved within the Award File.</a:t>
            </a:r>
          </a:p>
          <a:p>
            <a:r>
              <a:rPr lang="en-US" dirty="0"/>
              <a:t> </a:t>
            </a:r>
          </a:p>
          <a:p>
            <a:r>
              <a:rPr lang="en-US" b="1" dirty="0"/>
              <a:t>Primary Contact</a:t>
            </a:r>
            <a:endParaRPr lang="en-US" dirty="0"/>
          </a:p>
          <a:p>
            <a:pPr lvl="0"/>
            <a:r>
              <a:rPr lang="en-US" dirty="0" smtClean="0">
                <a:effectLst/>
              </a:rPr>
              <a:t>Required for all project/program applications in RAAMS.</a:t>
            </a:r>
          </a:p>
          <a:p>
            <a:pPr lvl="0"/>
            <a:r>
              <a:rPr lang="en-US" dirty="0" smtClean="0">
                <a:effectLst/>
              </a:rPr>
              <a:t>One Primary Contact must be designated for each project or program prior to starting the application process.  </a:t>
            </a:r>
          </a:p>
          <a:p>
            <a:pPr lvl="0"/>
            <a:r>
              <a:rPr lang="en-US" dirty="0" smtClean="0">
                <a:effectLst/>
              </a:rPr>
              <a:t>The Primary Contact must have completed RAAMS training.  </a:t>
            </a:r>
          </a:p>
          <a:p>
            <a:pPr lvl="0"/>
            <a:r>
              <a:rPr lang="en-US" dirty="0" smtClean="0">
                <a:effectLst/>
              </a:rPr>
              <a:t>The Primary Contact is the only individual who can initiate the application, electronically sign the application, and submit the application in RAAMS.</a:t>
            </a:r>
          </a:p>
          <a:p>
            <a:pPr lvl="0"/>
            <a:r>
              <a:rPr lang="en-US" dirty="0" smtClean="0">
                <a:effectLst/>
              </a:rPr>
              <a:t>The Primary Contact is one of only two user designations able to associate project personnel, the other being the Secondary Contact.</a:t>
            </a:r>
          </a:p>
          <a:p>
            <a:pPr lvl="0"/>
            <a:r>
              <a:rPr lang="en-US" dirty="0" smtClean="0">
                <a:effectLst/>
              </a:rPr>
              <a:t>The Primary Contact has full edit access for the entire application.</a:t>
            </a:r>
          </a:p>
          <a:p>
            <a:pPr lvl="0"/>
            <a:r>
              <a:rPr lang="en-US" dirty="0" smtClean="0">
                <a:effectLst/>
              </a:rPr>
              <a:t>The Primary Contact inherits ownership of all subsequent project tasks (revisions, progress reports, etc.) and receives email notifications regarding the project/program (e.g., notification of upcoming due dates).</a:t>
            </a:r>
          </a:p>
          <a:p>
            <a:r>
              <a:rPr lang="en-US" dirty="0"/>
              <a:t> </a:t>
            </a:r>
          </a:p>
          <a:p>
            <a:r>
              <a:rPr lang="en-US" b="1" dirty="0"/>
              <a:t>Secondary Contact</a:t>
            </a:r>
            <a:endParaRPr lang="en-US" dirty="0"/>
          </a:p>
          <a:p>
            <a:pPr lvl="0"/>
            <a:r>
              <a:rPr lang="en-US" dirty="0" smtClean="0">
                <a:effectLst/>
              </a:rPr>
              <a:t>Optional Designation.</a:t>
            </a:r>
          </a:p>
          <a:p>
            <a:pPr lvl="0"/>
            <a:r>
              <a:rPr lang="en-US" dirty="0" smtClean="0">
                <a:effectLst/>
              </a:rPr>
              <a:t>The Secondary Contact is one of only two user designations able to associate project personnel, the other being the Primary Contact.</a:t>
            </a:r>
          </a:p>
          <a:p>
            <a:pPr lvl="0"/>
            <a:r>
              <a:rPr lang="en-US" dirty="0" smtClean="0">
                <a:effectLst/>
              </a:rPr>
              <a:t>The Secondary Contact must be assigned by the Primary Contact.</a:t>
            </a:r>
          </a:p>
          <a:p>
            <a:pPr lvl="0"/>
            <a:r>
              <a:rPr lang="en-US" dirty="0" smtClean="0">
                <a:effectLst/>
              </a:rPr>
              <a:t>The Secondary Contact has full edit access for the entire application with the exception that he/she cannot edit the budget, electronically sign or submit the application.</a:t>
            </a:r>
          </a:p>
          <a:p>
            <a:pPr lvl="0"/>
            <a:r>
              <a:rPr lang="en-US" dirty="0" smtClean="0">
                <a:effectLst/>
              </a:rPr>
              <a:t>Has view-only access to the Budget screen.  </a:t>
            </a:r>
          </a:p>
          <a:p>
            <a:r>
              <a:rPr lang="en-US" dirty="0"/>
              <a:t> </a:t>
            </a:r>
          </a:p>
          <a:p>
            <a:r>
              <a:rPr lang="en-US" b="1" dirty="0"/>
              <a:t>Full Access</a:t>
            </a:r>
            <a:endParaRPr lang="en-US" dirty="0"/>
          </a:p>
          <a:p>
            <a:pPr lvl="0"/>
            <a:r>
              <a:rPr lang="en-US" dirty="0" smtClean="0">
                <a:effectLst/>
              </a:rPr>
              <a:t>Optional Designation.</a:t>
            </a:r>
          </a:p>
          <a:p>
            <a:pPr lvl="0"/>
            <a:r>
              <a:rPr lang="en-US" dirty="0" smtClean="0">
                <a:effectLst/>
              </a:rPr>
              <a:t>Assigned by either the Primary Contact or Secondary Contact.</a:t>
            </a:r>
          </a:p>
          <a:p>
            <a:pPr lvl="0"/>
            <a:r>
              <a:rPr lang="en-US" dirty="0" smtClean="0">
                <a:effectLst/>
              </a:rPr>
              <a:t>Has full edit access for the entire application with the exception that he/she cannot associate other users, edit the budget, electronically sign, or submit the application.</a:t>
            </a:r>
          </a:p>
          <a:p>
            <a:pPr lvl="0"/>
            <a:r>
              <a:rPr lang="en-US" dirty="0" smtClean="0">
                <a:effectLst/>
              </a:rPr>
              <a:t>Has view-only access to the Budget screen.  </a:t>
            </a:r>
          </a:p>
          <a:p>
            <a:r>
              <a:rPr lang="en-US" b="1" dirty="0"/>
              <a:t> </a:t>
            </a:r>
            <a:endParaRPr lang="en-US" dirty="0"/>
          </a:p>
          <a:p>
            <a:r>
              <a:rPr lang="en-US" b="1" dirty="0"/>
              <a:t>Data Entry</a:t>
            </a:r>
            <a:endParaRPr lang="en-US" dirty="0"/>
          </a:p>
          <a:p>
            <a:pPr lvl="0"/>
            <a:r>
              <a:rPr lang="en-US" dirty="0" smtClean="0">
                <a:effectLst/>
              </a:rPr>
              <a:t>Optional Designation.</a:t>
            </a:r>
          </a:p>
          <a:p>
            <a:pPr lvl="0"/>
            <a:r>
              <a:rPr lang="en-US" dirty="0" smtClean="0">
                <a:effectLst/>
              </a:rPr>
              <a:t>Assigned by either the Primary Contact or Secondary Contact.</a:t>
            </a:r>
          </a:p>
          <a:p>
            <a:pPr lvl="0"/>
            <a:r>
              <a:rPr lang="en-US" dirty="0" smtClean="0">
                <a:effectLst/>
              </a:rPr>
              <a:t>Has edit access to the following data screens: Application Info, Organizations, Locations, Leveraged Funding, Tribal Support, Environmental Compliance, Uploads, Comprehensive Plan Criteria, Comprehensive Plan Narratives, Emphasis Areas, and Metrics.</a:t>
            </a:r>
          </a:p>
          <a:p>
            <a:pPr lvl="0"/>
            <a:r>
              <a:rPr lang="en-US" dirty="0" smtClean="0">
                <a:effectLst/>
              </a:rPr>
              <a:t>Has view-only access to the following data screens: Budget, Cash Forecasting, and Milestones.</a:t>
            </a:r>
          </a:p>
          <a:p>
            <a:r>
              <a:rPr lang="en-US" b="1" dirty="0"/>
              <a:t> </a:t>
            </a:r>
            <a:endParaRPr lang="en-US" dirty="0"/>
          </a:p>
          <a:p>
            <a:r>
              <a:rPr lang="en-US" b="1" dirty="0"/>
              <a:t>Financial</a:t>
            </a:r>
            <a:endParaRPr lang="en-US" dirty="0"/>
          </a:p>
          <a:p>
            <a:pPr lvl="0"/>
            <a:r>
              <a:rPr lang="en-US" dirty="0" smtClean="0">
                <a:effectLst/>
              </a:rPr>
              <a:t>Optional Designation.</a:t>
            </a:r>
          </a:p>
          <a:p>
            <a:pPr lvl="0"/>
            <a:r>
              <a:rPr lang="en-US" dirty="0" smtClean="0">
                <a:effectLst/>
              </a:rPr>
              <a:t>Assigned by either the Primary Contact or Secondary Contact.</a:t>
            </a:r>
          </a:p>
          <a:p>
            <a:pPr lvl="0"/>
            <a:r>
              <a:rPr lang="en-US" dirty="0" smtClean="0">
                <a:effectLst/>
              </a:rPr>
              <a:t>Has view-only access to the following data screens: Application Info, Organizations, Locations, Leveraged Funding, Tribal Support, Environmental Compliance, Uploads, Comprehensive Plan Criteria, Comprehensive Plan Narratives, Emphasis Areas, and Metrics.</a:t>
            </a:r>
          </a:p>
          <a:p>
            <a:pPr lvl="0"/>
            <a:r>
              <a:rPr lang="en-US" dirty="0" smtClean="0">
                <a:effectLst/>
              </a:rPr>
              <a:t>Has edit access to the following data screens: Cash Forecasting and Milestones.</a:t>
            </a:r>
          </a:p>
          <a:p>
            <a:pPr lvl="0"/>
            <a:r>
              <a:rPr lang="en-US" dirty="0" smtClean="0">
                <a:effectLst/>
              </a:rPr>
              <a:t>Access to the Budget data screens (Budget Reassignment) can be requested by the Primary Contact.  </a:t>
            </a:r>
          </a:p>
          <a:p>
            <a:r>
              <a:rPr lang="en-US" dirty="0"/>
              <a:t> </a:t>
            </a:r>
          </a:p>
          <a:p>
            <a:r>
              <a:rPr lang="en-US" b="1" dirty="0"/>
              <a:t>View Only</a:t>
            </a:r>
            <a:endParaRPr lang="en-US" dirty="0"/>
          </a:p>
          <a:p>
            <a:pPr lvl="0"/>
            <a:r>
              <a:rPr lang="en-US" dirty="0" smtClean="0">
                <a:effectLst/>
              </a:rPr>
              <a:t>Optional Designation.</a:t>
            </a:r>
          </a:p>
          <a:p>
            <a:pPr lvl="0"/>
            <a:r>
              <a:rPr lang="en-US" dirty="0" smtClean="0">
                <a:effectLst/>
              </a:rPr>
              <a:t>Assigned by either the Primary Contact or Secondary Contact.</a:t>
            </a:r>
          </a:p>
          <a:p>
            <a:pPr lvl="0"/>
            <a:r>
              <a:rPr lang="en-US" dirty="0" smtClean="0">
                <a:effectLst/>
              </a:rPr>
              <a:t>Has view access to the entire application, but cannot edit or add values.</a:t>
            </a: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48</a:t>
            </a:fld>
            <a:endParaRPr lang="en-US" dirty="0"/>
          </a:p>
        </p:txBody>
      </p:sp>
    </p:spTree>
    <p:extLst>
      <p:ext uri="{BB962C8B-B14F-4D97-AF65-F5344CB8AC3E}">
        <p14:creationId xmlns:p14="http://schemas.microsoft.com/office/powerpoint/2010/main" val="1665677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50</a:t>
            </a:fld>
            <a:endParaRPr lang="en-US" dirty="0"/>
          </a:p>
        </p:txBody>
      </p:sp>
    </p:spTree>
    <p:extLst>
      <p:ext uri="{BB962C8B-B14F-4D97-AF65-F5344CB8AC3E}">
        <p14:creationId xmlns:p14="http://schemas.microsoft.com/office/powerpoint/2010/main" val="2772175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53</a:t>
            </a:fld>
            <a:endParaRPr lang="en-US" dirty="0"/>
          </a:p>
        </p:txBody>
      </p:sp>
    </p:spTree>
    <p:extLst>
      <p:ext uri="{BB962C8B-B14F-4D97-AF65-F5344CB8AC3E}">
        <p14:creationId xmlns:p14="http://schemas.microsoft.com/office/powerpoint/2010/main" val="916027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Council</a:t>
            </a:r>
            <a:r>
              <a:rPr lang="en-US" baseline="0" dirty="0" smtClean="0"/>
              <a:t> Certifications include: </a:t>
            </a:r>
            <a:endParaRPr lang="en-US" dirty="0" smtClean="0"/>
          </a:p>
          <a:p>
            <a:pPr lvl="1"/>
            <a:r>
              <a:rPr lang="en-US" dirty="0" smtClean="0"/>
              <a:t>RESTORE Act specific certifications </a:t>
            </a:r>
          </a:p>
          <a:p>
            <a:pPr lvl="1"/>
            <a:r>
              <a:rPr lang="en-US" dirty="0" smtClean="0"/>
              <a:t>Drug-Free Workplace</a:t>
            </a:r>
          </a:p>
          <a:p>
            <a:pPr lvl="1"/>
            <a:r>
              <a:rPr lang="en-US" dirty="0" smtClean="0"/>
              <a:t>Debarment and Suspension</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54</a:t>
            </a:fld>
            <a:endParaRPr lang="en-US" dirty="0"/>
          </a:p>
        </p:txBody>
      </p:sp>
    </p:spTree>
    <p:extLst>
      <p:ext uri="{BB962C8B-B14F-4D97-AF65-F5344CB8AC3E}">
        <p14:creationId xmlns:p14="http://schemas.microsoft.com/office/powerpoint/2010/main" val="697935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55</a:t>
            </a:fld>
            <a:endParaRPr lang="en-US" dirty="0"/>
          </a:p>
        </p:txBody>
      </p:sp>
    </p:spTree>
    <p:extLst>
      <p:ext uri="{BB962C8B-B14F-4D97-AF65-F5344CB8AC3E}">
        <p14:creationId xmlns:p14="http://schemas.microsoft.com/office/powerpoint/2010/main" val="3969358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56</a:t>
            </a:fld>
            <a:endParaRPr lang="en-US" dirty="0"/>
          </a:p>
        </p:txBody>
      </p:sp>
    </p:spTree>
    <p:extLst>
      <p:ext uri="{BB962C8B-B14F-4D97-AF65-F5344CB8AC3E}">
        <p14:creationId xmlns:p14="http://schemas.microsoft.com/office/powerpoint/2010/main" val="454880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57</a:t>
            </a:fld>
            <a:endParaRPr lang="en-US" dirty="0"/>
          </a:p>
        </p:txBody>
      </p:sp>
    </p:spTree>
    <p:extLst>
      <p:ext uri="{BB962C8B-B14F-4D97-AF65-F5344CB8AC3E}">
        <p14:creationId xmlns:p14="http://schemas.microsoft.com/office/powerpoint/2010/main" val="97656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261F-786D-4ED9-A301-166F6B88D1A7}" type="slidenum">
              <a:rPr lang="en-US" smtClean="0"/>
              <a:pPr/>
              <a:t>58</a:t>
            </a:fld>
            <a:endParaRPr lang="en-US" dirty="0"/>
          </a:p>
        </p:txBody>
      </p:sp>
    </p:spTree>
    <p:extLst>
      <p:ext uri="{BB962C8B-B14F-4D97-AF65-F5344CB8AC3E}">
        <p14:creationId xmlns:p14="http://schemas.microsoft.com/office/powerpoint/2010/main" val="44797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a:t>
            </a:fld>
            <a:endParaRPr lang="en-US" dirty="0"/>
          </a:p>
        </p:txBody>
      </p:sp>
    </p:spTree>
    <p:extLst>
      <p:ext uri="{BB962C8B-B14F-4D97-AF65-F5344CB8AC3E}">
        <p14:creationId xmlns:p14="http://schemas.microsoft.com/office/powerpoint/2010/main" val="28754746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Project Title: </a:t>
            </a:r>
            <a:r>
              <a:rPr lang="en-US" dirty="0"/>
              <a:t>The title of the project or program.</a:t>
            </a:r>
          </a:p>
          <a:p>
            <a:pPr lvl="0"/>
            <a:r>
              <a:rPr lang="en-US" b="1" dirty="0"/>
              <a:t>Project Start Date: </a:t>
            </a:r>
            <a:r>
              <a:rPr lang="en-US" dirty="0"/>
              <a:t>The anticipated start date of proposed activities.  This is the date the applicant wants the award term to start.</a:t>
            </a:r>
            <a:r>
              <a:rPr lang="en-US" b="1" dirty="0"/>
              <a:t>  </a:t>
            </a:r>
            <a:endParaRPr lang="en-US" dirty="0"/>
          </a:p>
          <a:p>
            <a:pPr lvl="0"/>
            <a:r>
              <a:rPr lang="en-US" b="1" dirty="0"/>
              <a:t>Project End Date: </a:t>
            </a:r>
            <a:r>
              <a:rPr lang="en-US" dirty="0"/>
              <a:t>The anticipated end date of proposed activities.  This is the date that the applicant wants the award term to end.</a:t>
            </a:r>
            <a:r>
              <a:rPr lang="en-US" b="1" dirty="0"/>
              <a:t> </a:t>
            </a:r>
            <a:endParaRPr lang="en-US" dirty="0"/>
          </a:p>
          <a:p>
            <a:pPr lvl="0"/>
            <a:r>
              <a:rPr lang="en-US" b="1" dirty="0"/>
              <a:t>Project Summary: </a:t>
            </a:r>
            <a:r>
              <a:rPr lang="en-US" dirty="0"/>
              <a:t>A short narrative summarizing the proposed project or program. The project summary is limited to 5,000 characters (approximately 750 words).</a:t>
            </a:r>
          </a:p>
          <a:p>
            <a:pPr lvl="0"/>
            <a:r>
              <a:rPr lang="en-US" b="1" dirty="0"/>
              <a:t>Requested Amount: </a:t>
            </a:r>
            <a:r>
              <a:rPr lang="en-US" dirty="0"/>
              <a:t>The amount of Council funding requested. The requested amount does not include funds pledged or anticipated from other sources. Instances of leveraged funding, including co-funding required to complete the objective(s), are captured in other sections of the FPL Application Task. The requested amount should be equal to the amount shown as committed to the project or program on the Final FPL. If there are questions about this amount, or if these amounts are not equivocal, contact the Grants Officer.  </a:t>
            </a: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59</a:t>
            </a:fld>
            <a:endParaRPr lang="en-US" dirty="0"/>
          </a:p>
        </p:txBody>
      </p:sp>
    </p:spTree>
    <p:extLst>
      <p:ext uri="{BB962C8B-B14F-4D97-AF65-F5344CB8AC3E}">
        <p14:creationId xmlns:p14="http://schemas.microsoft.com/office/powerpoint/2010/main" val="2289369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60</a:t>
            </a:fld>
            <a:endParaRPr lang="en-US" dirty="0"/>
          </a:p>
        </p:txBody>
      </p:sp>
    </p:spTree>
    <p:extLst>
      <p:ext uri="{BB962C8B-B14F-4D97-AF65-F5344CB8AC3E}">
        <p14:creationId xmlns:p14="http://schemas.microsoft.com/office/powerpoint/2010/main" val="12342693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61</a:t>
            </a:fld>
            <a:endParaRPr lang="en-US" dirty="0"/>
          </a:p>
        </p:txBody>
      </p:sp>
    </p:spTree>
    <p:extLst>
      <p:ext uri="{BB962C8B-B14F-4D97-AF65-F5344CB8AC3E}">
        <p14:creationId xmlns:p14="http://schemas.microsoft.com/office/powerpoint/2010/main" val="4278009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62</a:t>
            </a:fld>
            <a:endParaRPr lang="en-US" dirty="0"/>
          </a:p>
        </p:txBody>
      </p:sp>
    </p:spTree>
    <p:extLst>
      <p:ext uri="{BB962C8B-B14F-4D97-AF65-F5344CB8AC3E}">
        <p14:creationId xmlns:p14="http://schemas.microsoft.com/office/powerpoint/2010/main" val="4035170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Description field</a:t>
            </a:r>
            <a:r>
              <a:rPr lang="en-US" baseline="0" dirty="0" smtClean="0"/>
              <a:t> to enter other descriptive information about the project location and the location of project benefits (“gulf-wide”, counties, etc.)</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63</a:t>
            </a:fld>
            <a:endParaRPr lang="en-US" dirty="0"/>
          </a:p>
        </p:txBody>
      </p:sp>
    </p:spTree>
    <p:extLst>
      <p:ext uri="{BB962C8B-B14F-4D97-AF65-F5344CB8AC3E}">
        <p14:creationId xmlns:p14="http://schemas.microsoft.com/office/powerpoint/2010/main" val="2954920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64</a:t>
            </a:fld>
            <a:endParaRPr lang="en-US" dirty="0"/>
          </a:p>
        </p:txBody>
      </p:sp>
    </p:spTree>
    <p:extLst>
      <p:ext uri="{BB962C8B-B14F-4D97-AF65-F5344CB8AC3E}">
        <p14:creationId xmlns:p14="http://schemas.microsoft.com/office/powerpoint/2010/main" val="1966755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65</a:t>
            </a:fld>
            <a:endParaRPr lang="en-US" dirty="0"/>
          </a:p>
        </p:txBody>
      </p:sp>
    </p:spTree>
    <p:extLst>
      <p:ext uri="{BB962C8B-B14F-4D97-AF65-F5344CB8AC3E}">
        <p14:creationId xmlns:p14="http://schemas.microsoft.com/office/powerpoint/2010/main" val="1486839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66</a:t>
            </a:fld>
            <a:endParaRPr lang="en-US" dirty="0"/>
          </a:p>
        </p:txBody>
      </p:sp>
    </p:spTree>
    <p:extLst>
      <p:ext uri="{BB962C8B-B14F-4D97-AF65-F5344CB8AC3E}">
        <p14:creationId xmlns:p14="http://schemas.microsoft.com/office/powerpoint/2010/main" val="7063896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49" indent="-342849">
              <a:lnSpc>
                <a:spcPct val="107000"/>
              </a:lnSpc>
              <a:spcBef>
                <a:spcPts val="0"/>
              </a:spcBef>
              <a:spcAft>
                <a:spcPts val="800"/>
              </a:spcAft>
              <a:buFont typeface="Courier New" panose="02070309020205020404" pitchFamily="49" charset="0"/>
              <a:buChar char="o"/>
            </a:pPr>
            <a:r>
              <a:rPr lang="en-US" b="1" dirty="0">
                <a:latin typeface="Times New Roman" panose="02020603050405020304" pitchFamily="18" charset="0"/>
                <a:ea typeface="Calibri" panose="020F0502020204030204" pitchFamily="34" charset="0"/>
                <a:cs typeface="Times New Roman" panose="02020603050405020304" pitchFamily="18" charset="0"/>
              </a:rPr>
              <a:t>Co-Funding:</a:t>
            </a:r>
            <a:r>
              <a:rPr lang="en-US" dirty="0">
                <a:latin typeface="Times New Roman" panose="02020603050405020304" pitchFamily="18" charset="0"/>
                <a:ea typeface="Calibri" panose="020F0502020204030204" pitchFamily="34" charset="0"/>
                <a:cs typeface="Times New Roman" panose="02020603050405020304" pitchFamily="18" charset="0"/>
              </a:rPr>
              <a:t> Costs will be shared across funding from two or more sources. The leveraged funding from all sources is required in order to achieve the project or program objective.</a:t>
            </a:r>
          </a:p>
          <a:p>
            <a:pPr marL="342849" indent="-342849">
              <a:lnSpc>
                <a:spcPct val="107000"/>
              </a:lnSpc>
              <a:spcBef>
                <a:spcPts val="0"/>
              </a:spcBef>
              <a:spcAft>
                <a:spcPts val="800"/>
              </a:spcAft>
              <a:buFont typeface="Courier New" panose="02070309020205020404" pitchFamily="49" charset="0"/>
              <a:buChar char="o"/>
            </a:pPr>
            <a:r>
              <a:rPr lang="en-US" b="1" dirty="0">
                <a:latin typeface="Times New Roman" panose="02020603050405020304" pitchFamily="18" charset="0"/>
                <a:ea typeface="Calibri" panose="020F0502020204030204" pitchFamily="34" charset="0"/>
                <a:cs typeface="Times New Roman" panose="02020603050405020304" pitchFamily="18" charset="0"/>
              </a:rPr>
              <a:t>Builds on Other Work:</a:t>
            </a:r>
            <a:r>
              <a:rPr lang="en-US" dirty="0">
                <a:latin typeface="Times New Roman" panose="02020603050405020304" pitchFamily="18" charset="0"/>
                <a:ea typeface="Calibri" panose="020F0502020204030204" pitchFamily="34" charset="0"/>
                <a:cs typeface="Times New Roman" panose="02020603050405020304" pitchFamily="18" charset="0"/>
              </a:rPr>
              <a:t> The project builds upon activities completed as part of other projects or programs. but is not captured by either of the other two types of leveraging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49" indent="-342849">
              <a:lnSpc>
                <a:spcPct val="107000"/>
              </a:lnSpc>
              <a:spcBef>
                <a:spcPts val="0"/>
              </a:spcBef>
              <a:spcAft>
                <a:spcPts val="800"/>
              </a:spcAft>
              <a:buFont typeface="Courier New" panose="02070309020205020404" pitchFamily="49" charset="0"/>
              <a:buChar char="o"/>
            </a:pPr>
            <a:r>
              <a:rPr lang="en-US" b="1" dirty="0">
                <a:latin typeface="Times New Roman" panose="02020603050405020304" pitchFamily="18" charset="0"/>
                <a:ea typeface="Calibri" panose="020F0502020204030204" pitchFamily="34" charset="0"/>
                <a:cs typeface="Times New Roman" panose="02020603050405020304" pitchFamily="18" charset="0"/>
              </a:rPr>
              <a:t>Adjoining:</a:t>
            </a:r>
            <a:r>
              <a:rPr lang="en-US" dirty="0">
                <a:latin typeface="Times New Roman" panose="02020603050405020304" pitchFamily="18" charset="0"/>
                <a:ea typeface="Calibri" panose="020F0502020204030204" pitchFamily="34" charset="0"/>
                <a:cs typeface="Times New Roman" panose="02020603050405020304" pitchFamily="18" charset="0"/>
              </a:rPr>
              <a:t> Activities are proposed in a location that adjoins another existing or proposed project.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67</a:t>
            </a:fld>
            <a:endParaRPr lang="en-US" dirty="0"/>
          </a:p>
        </p:txBody>
      </p:sp>
    </p:spTree>
    <p:extLst>
      <p:ext uri="{BB962C8B-B14F-4D97-AF65-F5344CB8AC3E}">
        <p14:creationId xmlns:p14="http://schemas.microsoft.com/office/powerpoint/2010/main" val="3472523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Add</a:t>
            </a:r>
            <a:r>
              <a:rPr lang="en-US" baseline="0" dirty="0" smtClean="0"/>
              <a:t> button to describe leveraged funding.  See RAAMS Guide for instructions.</a:t>
            </a:r>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68</a:t>
            </a:fld>
            <a:endParaRPr lang="en-US" dirty="0"/>
          </a:p>
        </p:txBody>
      </p:sp>
    </p:spTree>
    <p:extLst>
      <p:ext uri="{BB962C8B-B14F-4D97-AF65-F5344CB8AC3E}">
        <p14:creationId xmlns:p14="http://schemas.microsoft.com/office/powerpoint/2010/main" val="161970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6</a:t>
            </a:fld>
            <a:endParaRPr lang="en-US" dirty="0"/>
          </a:p>
        </p:txBody>
      </p:sp>
    </p:spTree>
    <p:extLst>
      <p:ext uri="{BB962C8B-B14F-4D97-AF65-F5344CB8AC3E}">
        <p14:creationId xmlns:p14="http://schemas.microsoft.com/office/powerpoint/2010/main" val="34413656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71</a:t>
            </a:fld>
            <a:endParaRPr lang="en-US" dirty="0"/>
          </a:p>
        </p:txBody>
      </p:sp>
    </p:spTree>
    <p:extLst>
      <p:ext uri="{BB962C8B-B14F-4D97-AF65-F5344CB8AC3E}">
        <p14:creationId xmlns:p14="http://schemas.microsoft.com/office/powerpoint/2010/main" val="3502639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72</a:t>
            </a:fld>
            <a:endParaRPr lang="en-US" dirty="0"/>
          </a:p>
        </p:txBody>
      </p:sp>
    </p:spTree>
    <p:extLst>
      <p:ext uri="{BB962C8B-B14F-4D97-AF65-F5344CB8AC3E}">
        <p14:creationId xmlns:p14="http://schemas.microsoft.com/office/powerpoint/2010/main" val="702399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Project Phase(s):</a:t>
            </a:r>
            <a:r>
              <a:rPr lang="en-US" dirty="0">
                <a:latin typeface="Times New Roman" panose="02020603050405020304" pitchFamily="18" charset="0"/>
                <a:ea typeface="Calibri" panose="020F0502020204030204" pitchFamily="34" charset="0"/>
                <a:cs typeface="Times New Roman" panose="02020603050405020304" pitchFamily="18" charset="0"/>
              </a:rPr>
              <a:t> Applicants must indicate which project phase(s) apply to the project or program. At least one project phase must be selected. Applicants may select as many phases as are applicable. Project phases include: planning, implementation, and technical assistance.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73</a:t>
            </a:fld>
            <a:endParaRPr lang="en-US" dirty="0"/>
          </a:p>
        </p:txBody>
      </p:sp>
    </p:spTree>
    <p:extLst>
      <p:ext uri="{BB962C8B-B14F-4D97-AF65-F5344CB8AC3E}">
        <p14:creationId xmlns:p14="http://schemas.microsoft.com/office/powerpoint/2010/main" val="3984115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74</a:t>
            </a:fld>
            <a:endParaRPr lang="en-US" dirty="0"/>
          </a:p>
        </p:txBody>
      </p:sp>
    </p:spTree>
    <p:extLst>
      <p:ext uri="{BB962C8B-B14F-4D97-AF65-F5344CB8AC3E}">
        <p14:creationId xmlns:p14="http://schemas.microsoft.com/office/powerpoint/2010/main" val="2945776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75</a:t>
            </a:fld>
            <a:endParaRPr lang="en-US" dirty="0"/>
          </a:p>
        </p:txBody>
      </p:sp>
    </p:spTree>
    <p:extLst>
      <p:ext uri="{BB962C8B-B14F-4D97-AF65-F5344CB8AC3E}">
        <p14:creationId xmlns:p14="http://schemas.microsoft.com/office/powerpoint/2010/main" val="17963772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76</a:t>
            </a:fld>
            <a:endParaRPr lang="en-US" dirty="0"/>
          </a:p>
        </p:txBody>
      </p:sp>
    </p:spTree>
    <p:extLst>
      <p:ext uri="{BB962C8B-B14F-4D97-AF65-F5344CB8AC3E}">
        <p14:creationId xmlns:p14="http://schemas.microsoft.com/office/powerpoint/2010/main" val="2322828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Emphasis Area 1:</a:t>
            </a:r>
            <a:r>
              <a:rPr lang="en-US" dirty="0">
                <a:latin typeface="Times New Roman" panose="02020603050405020304" pitchFamily="18" charset="0"/>
                <a:ea typeface="Calibri" panose="020F0502020204030204" pitchFamily="34" charset="0"/>
                <a:cs typeface="Times New Roman" panose="02020603050405020304" pitchFamily="18" charset="0"/>
              </a:rPr>
              <a:t> How is the proposed activity foundational in the sense that the project or program forms an initial core step (or steps) in addressing a significant ecosystem issue, and that future activities can be tiered to substantially increase the benefits?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Emphasis Area 2:</a:t>
            </a:r>
            <a:r>
              <a:rPr lang="en-US" dirty="0">
                <a:latin typeface="Times New Roman" panose="02020603050405020304" pitchFamily="18" charset="0"/>
                <a:ea typeface="Calibri" panose="020F0502020204030204" pitchFamily="34" charset="0"/>
                <a:cs typeface="Times New Roman" panose="02020603050405020304" pitchFamily="18" charset="0"/>
              </a:rPr>
              <a:t> How will the proposed activity be sustainable over time?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Emphasis Area 3:</a:t>
            </a:r>
            <a:r>
              <a:rPr lang="en-US" dirty="0">
                <a:latin typeface="Times New Roman" panose="02020603050405020304" pitchFamily="18" charset="0"/>
                <a:ea typeface="Calibri" panose="020F0502020204030204" pitchFamily="34" charset="0"/>
                <a:cs typeface="Times New Roman" panose="02020603050405020304" pitchFamily="18" charset="0"/>
              </a:rPr>
              <a:t> Why is the proposed activity likely to succeed?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849" indent="-342849">
              <a:lnSpc>
                <a:spcPct val="107000"/>
              </a:lnSpc>
              <a:spcBef>
                <a:spcPts val="0"/>
              </a:spcBef>
              <a:spcAft>
                <a:spcPts val="8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Emphasis Area 4:</a:t>
            </a:r>
            <a:r>
              <a:rPr lang="en-US" dirty="0">
                <a:latin typeface="Times New Roman" panose="02020603050405020304" pitchFamily="18" charset="0"/>
                <a:ea typeface="Calibri" panose="020F0502020204030204" pitchFamily="34" charset="0"/>
                <a:cs typeface="Times New Roman" panose="02020603050405020304" pitchFamily="18" charset="0"/>
              </a:rPr>
              <a:t> How does the proposed activity benefit the human community?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77</a:t>
            </a:fld>
            <a:endParaRPr lang="en-US" dirty="0"/>
          </a:p>
        </p:txBody>
      </p:sp>
    </p:spTree>
    <p:extLst>
      <p:ext uri="{BB962C8B-B14F-4D97-AF65-F5344CB8AC3E}">
        <p14:creationId xmlns:p14="http://schemas.microsoft.com/office/powerpoint/2010/main" val="42348466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78</a:t>
            </a:fld>
            <a:endParaRPr lang="en-US" dirty="0"/>
          </a:p>
        </p:txBody>
      </p:sp>
    </p:spTree>
    <p:extLst>
      <p:ext uri="{BB962C8B-B14F-4D97-AF65-F5344CB8AC3E}">
        <p14:creationId xmlns:p14="http://schemas.microsoft.com/office/powerpoint/2010/main" val="1972992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79</a:t>
            </a:fld>
            <a:endParaRPr lang="en-US" dirty="0"/>
          </a:p>
        </p:txBody>
      </p:sp>
    </p:spTree>
    <p:extLst>
      <p:ext uri="{BB962C8B-B14F-4D97-AF65-F5344CB8AC3E}">
        <p14:creationId xmlns:p14="http://schemas.microsoft.com/office/powerpoint/2010/main" val="24699797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81</a:t>
            </a:fld>
            <a:endParaRPr lang="en-US" dirty="0"/>
          </a:p>
        </p:txBody>
      </p:sp>
    </p:spTree>
    <p:extLst>
      <p:ext uri="{BB962C8B-B14F-4D97-AF65-F5344CB8AC3E}">
        <p14:creationId xmlns:p14="http://schemas.microsoft.com/office/powerpoint/2010/main" val="329603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7</a:t>
            </a:fld>
            <a:endParaRPr lang="en-US" dirty="0"/>
          </a:p>
        </p:txBody>
      </p:sp>
    </p:spTree>
    <p:extLst>
      <p:ext uri="{BB962C8B-B14F-4D97-AF65-F5344CB8AC3E}">
        <p14:creationId xmlns:p14="http://schemas.microsoft.com/office/powerpoint/2010/main" val="453249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82</a:t>
            </a:fld>
            <a:endParaRPr lang="en-US" dirty="0"/>
          </a:p>
        </p:txBody>
      </p:sp>
    </p:spTree>
    <p:extLst>
      <p:ext uri="{BB962C8B-B14F-4D97-AF65-F5344CB8AC3E}">
        <p14:creationId xmlns:p14="http://schemas.microsoft.com/office/powerpoint/2010/main" val="37378254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83</a:t>
            </a:fld>
            <a:endParaRPr lang="en-US" dirty="0"/>
          </a:p>
        </p:txBody>
      </p:sp>
    </p:spTree>
    <p:extLst>
      <p:ext uri="{BB962C8B-B14F-4D97-AF65-F5344CB8AC3E}">
        <p14:creationId xmlns:p14="http://schemas.microsoft.com/office/powerpoint/2010/main" val="3186535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84</a:t>
            </a:fld>
            <a:endParaRPr lang="en-US" dirty="0"/>
          </a:p>
        </p:txBody>
      </p:sp>
    </p:spTree>
    <p:extLst>
      <p:ext uri="{BB962C8B-B14F-4D97-AF65-F5344CB8AC3E}">
        <p14:creationId xmlns:p14="http://schemas.microsoft.com/office/powerpoint/2010/main" val="3353775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85</a:t>
            </a:fld>
            <a:endParaRPr lang="en-US" dirty="0"/>
          </a:p>
        </p:txBody>
      </p:sp>
    </p:spTree>
    <p:extLst>
      <p:ext uri="{BB962C8B-B14F-4D97-AF65-F5344CB8AC3E}">
        <p14:creationId xmlns:p14="http://schemas.microsoft.com/office/powerpoint/2010/main" val="17022087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87</a:t>
            </a:fld>
            <a:endParaRPr lang="en-US" dirty="0"/>
          </a:p>
        </p:txBody>
      </p:sp>
    </p:spTree>
    <p:extLst>
      <p:ext uri="{BB962C8B-B14F-4D97-AF65-F5344CB8AC3E}">
        <p14:creationId xmlns:p14="http://schemas.microsoft.com/office/powerpoint/2010/main" val="4071734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88</a:t>
            </a:fld>
            <a:endParaRPr lang="en-US" dirty="0"/>
          </a:p>
        </p:txBody>
      </p:sp>
    </p:spTree>
    <p:extLst>
      <p:ext uri="{BB962C8B-B14F-4D97-AF65-F5344CB8AC3E}">
        <p14:creationId xmlns:p14="http://schemas.microsoft.com/office/powerpoint/2010/main" val="32532639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89</a:t>
            </a:fld>
            <a:endParaRPr lang="en-US" dirty="0"/>
          </a:p>
        </p:txBody>
      </p:sp>
    </p:spTree>
    <p:extLst>
      <p:ext uri="{BB962C8B-B14F-4D97-AF65-F5344CB8AC3E}">
        <p14:creationId xmlns:p14="http://schemas.microsoft.com/office/powerpoint/2010/main" val="21362967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90</a:t>
            </a:fld>
            <a:endParaRPr lang="en-US" dirty="0"/>
          </a:p>
        </p:txBody>
      </p:sp>
    </p:spTree>
    <p:extLst>
      <p:ext uri="{BB962C8B-B14F-4D97-AF65-F5344CB8AC3E}">
        <p14:creationId xmlns:p14="http://schemas.microsoft.com/office/powerpoint/2010/main" val="16056343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91</a:t>
            </a:fld>
            <a:endParaRPr lang="en-US" dirty="0"/>
          </a:p>
        </p:txBody>
      </p:sp>
    </p:spTree>
    <p:extLst>
      <p:ext uri="{BB962C8B-B14F-4D97-AF65-F5344CB8AC3E}">
        <p14:creationId xmlns:p14="http://schemas.microsoft.com/office/powerpoint/2010/main" val="1622293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92</a:t>
            </a:fld>
            <a:endParaRPr lang="en-US" dirty="0"/>
          </a:p>
        </p:txBody>
      </p:sp>
    </p:spTree>
    <p:extLst>
      <p:ext uri="{BB962C8B-B14F-4D97-AF65-F5344CB8AC3E}">
        <p14:creationId xmlns:p14="http://schemas.microsoft.com/office/powerpoint/2010/main" val="131909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8</a:t>
            </a:fld>
            <a:endParaRPr lang="en-US" dirty="0"/>
          </a:p>
        </p:txBody>
      </p:sp>
    </p:spTree>
    <p:extLst>
      <p:ext uri="{BB962C8B-B14F-4D97-AF65-F5344CB8AC3E}">
        <p14:creationId xmlns:p14="http://schemas.microsoft.com/office/powerpoint/2010/main" val="22410646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93</a:t>
            </a:fld>
            <a:endParaRPr lang="en-US" dirty="0"/>
          </a:p>
        </p:txBody>
      </p:sp>
    </p:spTree>
    <p:extLst>
      <p:ext uri="{BB962C8B-B14F-4D97-AF65-F5344CB8AC3E}">
        <p14:creationId xmlns:p14="http://schemas.microsoft.com/office/powerpoint/2010/main" val="3232000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94</a:t>
            </a:fld>
            <a:endParaRPr lang="en-US" dirty="0"/>
          </a:p>
        </p:txBody>
      </p:sp>
    </p:spTree>
    <p:extLst>
      <p:ext uri="{BB962C8B-B14F-4D97-AF65-F5344CB8AC3E}">
        <p14:creationId xmlns:p14="http://schemas.microsoft.com/office/powerpoint/2010/main" val="31317259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95</a:t>
            </a:fld>
            <a:endParaRPr lang="en-US" dirty="0"/>
          </a:p>
        </p:txBody>
      </p:sp>
    </p:spTree>
    <p:extLst>
      <p:ext uri="{BB962C8B-B14F-4D97-AF65-F5344CB8AC3E}">
        <p14:creationId xmlns:p14="http://schemas.microsoft.com/office/powerpoint/2010/main" val="20225036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49" indent="-342849" defTabSz="914266">
              <a:spcBef>
                <a:spcPct val="20000"/>
              </a:spcBef>
              <a:buFont typeface="Arial" charset="0"/>
              <a:buChar char="•"/>
              <a:defRPr/>
            </a:pPr>
            <a:r>
              <a:rPr lang="en-US" sz="2800" dirty="0">
                <a:solidFill>
                  <a:srgbClr val="000000"/>
                </a:solidFill>
                <a:latin typeface="Arial" panose="020B0604020202020204" pitchFamily="34" charset="0"/>
              </a:rPr>
              <a:t>Eligible</a:t>
            </a:r>
          </a:p>
          <a:p>
            <a:pPr marL="742842" lvl="1" indent="-285708" defTabSz="914266">
              <a:spcBef>
                <a:spcPct val="20000"/>
              </a:spcBef>
              <a:buFont typeface="Arial" charset="0"/>
              <a:buChar char="–"/>
              <a:defRPr/>
            </a:pPr>
            <a:r>
              <a:rPr lang="en-US" sz="2000" dirty="0">
                <a:solidFill>
                  <a:srgbClr val="000000"/>
                </a:solidFill>
                <a:latin typeface="Arial" panose="020B0604020202020204" pitchFamily="34" charset="0"/>
              </a:rPr>
              <a:t>Permitted by statute, program guidance, or regulations</a:t>
            </a:r>
          </a:p>
          <a:p>
            <a:pPr marL="742842" lvl="1" indent="-285708" defTabSz="914266">
              <a:spcBef>
                <a:spcPct val="20000"/>
              </a:spcBef>
              <a:buFont typeface="Arial" charset="0"/>
              <a:buChar char="–"/>
              <a:defRPr/>
            </a:pPr>
            <a:r>
              <a:rPr lang="en-US" sz="2000" dirty="0">
                <a:solidFill>
                  <a:srgbClr val="000000"/>
                </a:solidFill>
                <a:latin typeface="Arial" panose="020B0604020202020204" pitchFamily="34" charset="0"/>
              </a:rPr>
              <a:t>Must also conform to any Federal limitations</a:t>
            </a:r>
          </a:p>
          <a:p>
            <a:pPr marL="342849" indent="-342849" defTabSz="914266">
              <a:spcBef>
                <a:spcPct val="20000"/>
              </a:spcBef>
              <a:buFont typeface="Arial" charset="0"/>
              <a:buChar char="•"/>
              <a:defRPr/>
            </a:pPr>
            <a:r>
              <a:rPr lang="en-US" sz="2800" dirty="0">
                <a:solidFill>
                  <a:srgbClr val="000000"/>
                </a:solidFill>
                <a:latin typeface="Arial" panose="020B0604020202020204" pitchFamily="34" charset="0"/>
              </a:rPr>
              <a:t>Allowable</a:t>
            </a:r>
          </a:p>
          <a:p>
            <a:pPr marL="742842" lvl="1" indent="-285708" defTabSz="914266">
              <a:spcBef>
                <a:spcPct val="20000"/>
              </a:spcBef>
              <a:buFont typeface="Arial" charset="0"/>
              <a:buChar char="–"/>
              <a:defRPr/>
            </a:pPr>
            <a:r>
              <a:rPr lang="en-US" sz="2000" dirty="0">
                <a:solidFill>
                  <a:srgbClr val="000000"/>
                </a:solidFill>
                <a:latin typeface="Arial" panose="020B0604020202020204" pitchFamily="34" charset="0"/>
              </a:rPr>
              <a:t>Must be necessary and reasonable for the performance of the award and authorized by the appropriate Cost Principles (</a:t>
            </a:r>
            <a:r>
              <a:rPr lang="en-US" sz="1800" i="1" dirty="0">
                <a:solidFill>
                  <a:srgbClr val="000000"/>
                </a:solidFill>
                <a:latin typeface="Arial" panose="020B0604020202020204" pitchFamily="34" charset="0"/>
              </a:rPr>
              <a:t>2 CFR 200.403 Factors affecting </a:t>
            </a:r>
            <a:r>
              <a:rPr lang="en-US" sz="1800" i="1" dirty="0" err="1">
                <a:solidFill>
                  <a:srgbClr val="000000"/>
                </a:solidFill>
                <a:latin typeface="Arial" panose="020B0604020202020204" pitchFamily="34" charset="0"/>
              </a:rPr>
              <a:t>allowability</a:t>
            </a:r>
            <a:r>
              <a:rPr lang="en-US" sz="1800" i="1" dirty="0">
                <a:solidFill>
                  <a:srgbClr val="000000"/>
                </a:solidFill>
                <a:latin typeface="Arial" panose="020B0604020202020204" pitchFamily="34" charset="0"/>
              </a:rPr>
              <a:t> of costs</a:t>
            </a:r>
            <a:r>
              <a:rPr lang="en-US" sz="2000" dirty="0">
                <a:solidFill>
                  <a:srgbClr val="000000"/>
                </a:solidFill>
                <a:latin typeface="Arial" panose="020B0604020202020204" pitchFamily="34" charset="0"/>
              </a:rPr>
              <a:t>)</a:t>
            </a:r>
          </a:p>
          <a:p>
            <a:pPr marL="342849" indent="-342849" defTabSz="914266">
              <a:spcBef>
                <a:spcPct val="20000"/>
              </a:spcBef>
              <a:buFont typeface="Arial" charset="0"/>
              <a:buChar char="•"/>
              <a:defRPr/>
            </a:pPr>
            <a:r>
              <a:rPr lang="en-US" sz="2800" dirty="0">
                <a:solidFill>
                  <a:srgbClr val="000000"/>
                </a:solidFill>
                <a:latin typeface="Arial" panose="020B0604020202020204" pitchFamily="34" charset="0"/>
              </a:rPr>
              <a:t>Reasonable</a:t>
            </a:r>
          </a:p>
          <a:p>
            <a:pPr marL="742842" lvl="1" indent="-285708" defTabSz="914266">
              <a:spcBef>
                <a:spcPct val="20000"/>
              </a:spcBef>
              <a:buFont typeface="Arial" charset="0"/>
              <a:buChar char="–"/>
              <a:defRPr/>
            </a:pPr>
            <a:r>
              <a:rPr lang="en-US" sz="2000" dirty="0">
                <a:solidFill>
                  <a:srgbClr val="000000"/>
                </a:solidFill>
                <a:latin typeface="Arial" panose="020B0604020202020204" pitchFamily="34" charset="0"/>
              </a:rPr>
              <a:t>Does not exceed that which would be incurred by a prudent person under the circumstances prevailing at the time the decision was made to incur the cost </a:t>
            </a:r>
            <a:r>
              <a:rPr lang="en-US" sz="1800" dirty="0">
                <a:solidFill>
                  <a:srgbClr val="000000"/>
                </a:solidFill>
                <a:latin typeface="Arial" panose="020B0604020202020204" pitchFamily="34" charset="0"/>
              </a:rPr>
              <a:t>(</a:t>
            </a:r>
            <a:r>
              <a:rPr lang="en-US" sz="1800" i="1" dirty="0">
                <a:solidFill>
                  <a:srgbClr val="000000"/>
                </a:solidFill>
                <a:latin typeface="Arial" panose="020B0604020202020204" pitchFamily="34" charset="0"/>
              </a:rPr>
              <a:t>2 CFR 200.404 Reasonable costs</a:t>
            </a:r>
            <a:r>
              <a:rPr lang="en-US" sz="1800" dirty="0">
                <a:solidFill>
                  <a:srgbClr val="000000"/>
                </a:solidFill>
                <a:latin typeface="Arial" panose="020B0604020202020204" pitchFamily="34" charset="0"/>
              </a:rPr>
              <a:t>)</a:t>
            </a:r>
          </a:p>
          <a:p>
            <a:pPr marL="342849" indent="-342849" defTabSz="914266">
              <a:spcBef>
                <a:spcPct val="20000"/>
              </a:spcBef>
              <a:buFont typeface="Arial" charset="0"/>
              <a:buChar char="•"/>
              <a:defRPr/>
            </a:pPr>
            <a:r>
              <a:rPr lang="en-US" sz="3200" dirty="0">
                <a:solidFill>
                  <a:srgbClr val="FFFF66"/>
                </a:solidFill>
                <a:latin typeface="Arial" panose="020B0604020202020204" pitchFamily="34" charset="0"/>
              </a:rPr>
              <a:t>Allocable</a:t>
            </a:r>
            <a:r>
              <a:rPr lang="en-US" sz="3200" b="1" dirty="0">
                <a:solidFill>
                  <a:srgbClr val="FFFF66"/>
                </a:solidFill>
                <a:latin typeface="Arial" panose="020B0604020202020204" pitchFamily="34" charset="0"/>
              </a:rPr>
              <a:t> </a:t>
            </a:r>
            <a:r>
              <a:rPr lang="en-US" sz="1800" dirty="0">
                <a:solidFill>
                  <a:srgbClr val="FFFF66"/>
                </a:solidFill>
                <a:latin typeface="Arial" panose="020B0604020202020204" pitchFamily="34" charset="0"/>
              </a:rPr>
              <a:t>(</a:t>
            </a:r>
            <a:r>
              <a:rPr lang="en-US" sz="1800" i="1" dirty="0">
                <a:solidFill>
                  <a:srgbClr val="FFFF66"/>
                </a:solidFill>
                <a:latin typeface="Arial" panose="020B0604020202020204" pitchFamily="34" charset="0"/>
              </a:rPr>
              <a:t>2 CFR 200.405 Allocable costs</a:t>
            </a:r>
            <a:r>
              <a:rPr lang="en-US" sz="1800" dirty="0">
                <a:solidFill>
                  <a:srgbClr val="FFFF66"/>
                </a:solidFill>
                <a:latin typeface="Arial" panose="020B0604020202020204" pitchFamily="34" charset="0"/>
              </a:rPr>
              <a:t>) </a:t>
            </a:r>
            <a:endParaRPr lang="en-US" sz="2000" dirty="0">
              <a:solidFill>
                <a:srgbClr val="FFFF66"/>
              </a:solidFill>
              <a:latin typeface="Arial" panose="020B0604020202020204" pitchFamily="34" charset="0"/>
            </a:endParaRPr>
          </a:p>
          <a:p>
            <a:pPr marL="742842" lvl="1" indent="-285708" defTabSz="914266">
              <a:spcBef>
                <a:spcPct val="20000"/>
              </a:spcBef>
              <a:buFont typeface="Arial" charset="0"/>
              <a:buChar char="–"/>
              <a:defRPr/>
            </a:pPr>
            <a:r>
              <a:rPr lang="en-US" sz="2400" dirty="0">
                <a:solidFill>
                  <a:srgbClr val="FFFF99"/>
                </a:solidFill>
                <a:latin typeface="Arial" panose="020B0604020202020204" pitchFamily="34" charset="0"/>
              </a:rPr>
              <a:t>Cost is allocable to a grant or IAA to the extent that it </a:t>
            </a:r>
          </a:p>
          <a:p>
            <a:pPr marL="1142833" lvl="2" indent="-228567" defTabSz="914266">
              <a:spcBef>
                <a:spcPct val="20000"/>
              </a:spcBef>
              <a:buFont typeface="Arial" charset="0"/>
              <a:buChar char="•"/>
              <a:defRPr/>
            </a:pPr>
            <a:r>
              <a:rPr lang="en-US" sz="1800" dirty="0">
                <a:solidFill>
                  <a:srgbClr val="FFFF99"/>
                </a:solidFill>
                <a:latin typeface="Arial" panose="020B0604020202020204" pitchFamily="34" charset="0"/>
              </a:rPr>
              <a:t>Benefits the award and can be distributed in reasonable proportion to the benefits received </a:t>
            </a:r>
          </a:p>
          <a:p>
            <a:pPr marL="1142833" lvl="2" indent="-228567" defTabSz="914266">
              <a:spcBef>
                <a:spcPct val="20000"/>
              </a:spcBef>
              <a:buFont typeface="Arial" charset="0"/>
              <a:buChar char="•"/>
              <a:defRPr/>
            </a:pPr>
            <a:r>
              <a:rPr lang="en-US" sz="1800" dirty="0">
                <a:solidFill>
                  <a:srgbClr val="FFFF99"/>
                </a:solidFill>
                <a:latin typeface="Arial" panose="020B0604020202020204" pitchFamily="34" charset="0"/>
              </a:rPr>
              <a:t>Is incurred specifically for the award </a:t>
            </a:r>
          </a:p>
          <a:p>
            <a:pPr marL="1142833" lvl="2" indent="-228567" defTabSz="914266">
              <a:spcBef>
                <a:spcPct val="20000"/>
              </a:spcBef>
              <a:buFont typeface="Arial" charset="0"/>
              <a:buChar char="•"/>
              <a:defRPr/>
            </a:pPr>
            <a:r>
              <a:rPr lang="en-US" sz="1800" dirty="0">
                <a:solidFill>
                  <a:srgbClr val="FFFF99"/>
                </a:solidFill>
                <a:latin typeface="Arial" panose="020B0604020202020204" pitchFamily="34" charset="0"/>
              </a:rPr>
              <a:t>Is treated consistently with other costs incurred for the same purpose in similar circumstances </a:t>
            </a:r>
          </a:p>
          <a:p>
            <a:pPr marL="1142833" lvl="2" indent="-228567" defTabSz="914266">
              <a:spcBef>
                <a:spcPct val="20000"/>
              </a:spcBef>
              <a:buFont typeface="Arial" charset="0"/>
              <a:buChar char="•"/>
              <a:defRPr/>
            </a:pPr>
            <a:r>
              <a:rPr lang="en-US" sz="1800" dirty="0">
                <a:solidFill>
                  <a:srgbClr val="FFFF99"/>
                </a:solidFill>
                <a:latin typeface="Arial" panose="020B0604020202020204" pitchFamily="34" charset="0"/>
              </a:rPr>
              <a:t>Is necessary to the overall operation of the organization and is assignable in part to the Federal award </a:t>
            </a:r>
          </a:p>
          <a:p>
            <a:pPr marL="342849" indent="-342849" defTabSz="914266">
              <a:spcBef>
                <a:spcPct val="20000"/>
              </a:spcBef>
              <a:buFont typeface="Arial" charset="0"/>
              <a:buChar char="•"/>
              <a:defRPr/>
            </a:pPr>
            <a:r>
              <a:rPr lang="en-US" sz="3200" dirty="0">
                <a:solidFill>
                  <a:srgbClr val="FFFF66"/>
                </a:solidFill>
                <a:latin typeface="Arial" panose="020B0604020202020204" pitchFamily="34" charset="0"/>
              </a:rPr>
              <a:t>Necessary</a:t>
            </a:r>
            <a:r>
              <a:rPr lang="en-US" sz="3200" b="1" dirty="0">
                <a:solidFill>
                  <a:srgbClr val="FFFF66"/>
                </a:solidFill>
                <a:latin typeface="Arial" panose="020B0604020202020204" pitchFamily="34" charset="0"/>
              </a:rPr>
              <a:t> </a:t>
            </a:r>
            <a:endParaRPr lang="en-US" sz="3200" dirty="0">
              <a:solidFill>
                <a:srgbClr val="FFFF66"/>
              </a:solidFill>
              <a:latin typeface="Arial" panose="020B0604020202020204" pitchFamily="34" charset="0"/>
            </a:endParaRPr>
          </a:p>
          <a:p>
            <a:pPr marL="742842" lvl="1" indent="-285708" defTabSz="914266">
              <a:spcBef>
                <a:spcPct val="20000"/>
              </a:spcBef>
              <a:buFont typeface="Arial" charset="0"/>
              <a:buChar char="–"/>
              <a:defRPr/>
            </a:pPr>
            <a:r>
              <a:rPr lang="en-US" sz="2400" dirty="0">
                <a:solidFill>
                  <a:srgbClr val="FFFF99"/>
                </a:solidFill>
                <a:latin typeface="Arial" panose="020B0604020202020204" pitchFamily="34" charset="0"/>
              </a:rPr>
              <a:t>Required for the success of the project </a:t>
            </a:r>
          </a:p>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96</a:t>
            </a:fld>
            <a:endParaRPr lang="en-US" dirty="0"/>
          </a:p>
        </p:txBody>
      </p:sp>
    </p:spTree>
    <p:extLst>
      <p:ext uri="{BB962C8B-B14F-4D97-AF65-F5344CB8AC3E}">
        <p14:creationId xmlns:p14="http://schemas.microsoft.com/office/powerpoint/2010/main" val="2555170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97</a:t>
            </a:fld>
            <a:endParaRPr lang="en-US" dirty="0"/>
          </a:p>
        </p:txBody>
      </p:sp>
    </p:spTree>
    <p:extLst>
      <p:ext uri="{BB962C8B-B14F-4D97-AF65-F5344CB8AC3E}">
        <p14:creationId xmlns:p14="http://schemas.microsoft.com/office/powerpoint/2010/main" val="27363083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99</a:t>
            </a:fld>
            <a:endParaRPr lang="en-US" dirty="0"/>
          </a:p>
        </p:txBody>
      </p:sp>
    </p:spTree>
    <p:extLst>
      <p:ext uri="{BB962C8B-B14F-4D97-AF65-F5344CB8AC3E}">
        <p14:creationId xmlns:p14="http://schemas.microsoft.com/office/powerpoint/2010/main" val="13662639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100</a:t>
            </a:fld>
            <a:endParaRPr lang="en-US" dirty="0"/>
          </a:p>
        </p:txBody>
      </p:sp>
    </p:spTree>
    <p:extLst>
      <p:ext uri="{BB962C8B-B14F-4D97-AF65-F5344CB8AC3E}">
        <p14:creationId xmlns:p14="http://schemas.microsoft.com/office/powerpoint/2010/main" val="31563099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101</a:t>
            </a:fld>
            <a:endParaRPr lang="en-US" dirty="0"/>
          </a:p>
        </p:txBody>
      </p:sp>
    </p:spTree>
    <p:extLst>
      <p:ext uri="{BB962C8B-B14F-4D97-AF65-F5344CB8AC3E}">
        <p14:creationId xmlns:p14="http://schemas.microsoft.com/office/powerpoint/2010/main" val="14390142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103</a:t>
            </a:fld>
            <a:endParaRPr lang="en-US" dirty="0"/>
          </a:p>
        </p:txBody>
      </p:sp>
    </p:spTree>
    <p:extLst>
      <p:ext uri="{BB962C8B-B14F-4D97-AF65-F5344CB8AC3E}">
        <p14:creationId xmlns:p14="http://schemas.microsoft.com/office/powerpoint/2010/main" val="7463025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105</a:t>
            </a:fld>
            <a:endParaRPr lang="en-US" dirty="0"/>
          </a:p>
        </p:txBody>
      </p:sp>
    </p:spTree>
    <p:extLst>
      <p:ext uri="{BB962C8B-B14F-4D97-AF65-F5344CB8AC3E}">
        <p14:creationId xmlns:p14="http://schemas.microsoft.com/office/powerpoint/2010/main" val="190089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9</a:t>
            </a:fld>
            <a:endParaRPr lang="en-US" dirty="0"/>
          </a:p>
        </p:txBody>
      </p:sp>
    </p:spTree>
    <p:extLst>
      <p:ext uri="{BB962C8B-B14F-4D97-AF65-F5344CB8AC3E}">
        <p14:creationId xmlns:p14="http://schemas.microsoft.com/office/powerpoint/2010/main" val="16871071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106</a:t>
            </a:fld>
            <a:endParaRPr lang="en-US" dirty="0"/>
          </a:p>
        </p:txBody>
      </p:sp>
    </p:spTree>
    <p:extLst>
      <p:ext uri="{BB962C8B-B14F-4D97-AF65-F5344CB8AC3E}">
        <p14:creationId xmlns:p14="http://schemas.microsoft.com/office/powerpoint/2010/main" val="32775782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107</a:t>
            </a:fld>
            <a:endParaRPr lang="en-US" dirty="0"/>
          </a:p>
        </p:txBody>
      </p:sp>
    </p:spTree>
    <p:extLst>
      <p:ext uri="{BB962C8B-B14F-4D97-AF65-F5344CB8AC3E}">
        <p14:creationId xmlns:p14="http://schemas.microsoft.com/office/powerpoint/2010/main" val="3625527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108</a:t>
            </a:fld>
            <a:endParaRPr lang="en-US" dirty="0"/>
          </a:p>
        </p:txBody>
      </p:sp>
    </p:spTree>
    <p:extLst>
      <p:ext uri="{BB962C8B-B14F-4D97-AF65-F5344CB8AC3E}">
        <p14:creationId xmlns:p14="http://schemas.microsoft.com/office/powerpoint/2010/main" val="8487301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109</a:t>
            </a:fld>
            <a:endParaRPr lang="en-US" dirty="0"/>
          </a:p>
        </p:txBody>
      </p:sp>
    </p:spTree>
    <p:extLst>
      <p:ext uri="{BB962C8B-B14F-4D97-AF65-F5344CB8AC3E}">
        <p14:creationId xmlns:p14="http://schemas.microsoft.com/office/powerpoint/2010/main" val="17129758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111</a:t>
            </a:fld>
            <a:endParaRPr lang="en-US" dirty="0"/>
          </a:p>
        </p:txBody>
      </p:sp>
    </p:spTree>
    <p:extLst>
      <p:ext uri="{BB962C8B-B14F-4D97-AF65-F5344CB8AC3E}">
        <p14:creationId xmlns:p14="http://schemas.microsoft.com/office/powerpoint/2010/main" val="30955643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112</a:t>
            </a:fld>
            <a:endParaRPr lang="en-US" dirty="0"/>
          </a:p>
        </p:txBody>
      </p:sp>
    </p:spTree>
    <p:extLst>
      <p:ext uri="{BB962C8B-B14F-4D97-AF65-F5344CB8AC3E}">
        <p14:creationId xmlns:p14="http://schemas.microsoft.com/office/powerpoint/2010/main" val="27762969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113</a:t>
            </a:fld>
            <a:endParaRPr lang="en-US" dirty="0"/>
          </a:p>
        </p:txBody>
      </p:sp>
    </p:spTree>
    <p:extLst>
      <p:ext uri="{BB962C8B-B14F-4D97-AF65-F5344CB8AC3E}">
        <p14:creationId xmlns:p14="http://schemas.microsoft.com/office/powerpoint/2010/main" val="35128642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114</a:t>
            </a:fld>
            <a:endParaRPr lang="en-US" dirty="0"/>
          </a:p>
        </p:txBody>
      </p:sp>
    </p:spTree>
    <p:extLst>
      <p:ext uri="{BB962C8B-B14F-4D97-AF65-F5344CB8AC3E}">
        <p14:creationId xmlns:p14="http://schemas.microsoft.com/office/powerpoint/2010/main" val="19836756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115</a:t>
            </a:fld>
            <a:endParaRPr lang="en-US" dirty="0"/>
          </a:p>
        </p:txBody>
      </p:sp>
    </p:spTree>
    <p:extLst>
      <p:ext uri="{BB962C8B-B14F-4D97-AF65-F5344CB8AC3E}">
        <p14:creationId xmlns:p14="http://schemas.microsoft.com/office/powerpoint/2010/main" val="5839450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1631B1-45B8-B74F-86EA-542C15FC283C}" type="slidenum">
              <a:rPr lang="en-US" smtClean="0"/>
              <a:pPr>
                <a:defRPr/>
              </a:pPr>
              <a:t>116</a:t>
            </a:fld>
            <a:endParaRPr lang="en-US" dirty="0"/>
          </a:p>
        </p:txBody>
      </p:sp>
    </p:spTree>
    <p:extLst>
      <p:ext uri="{BB962C8B-B14F-4D97-AF65-F5344CB8AC3E}">
        <p14:creationId xmlns:p14="http://schemas.microsoft.com/office/powerpoint/2010/main" val="20891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184E4F5-B9F8-4E6F-AD04-7324F22E9CED}" type="datetime1">
              <a:rPr lang="en-US" smtClean="0"/>
              <a:t>3/17/2016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F9C2E42-1AE5-6640-AED9-A67A9473E700}" type="slidenum">
              <a:rPr lang="en-US"/>
              <a:pPr>
                <a:defRPr/>
              </a:pPr>
              <a:t>‹#›</a:t>
            </a:fld>
            <a:endParaRPr lang="en-US" dirty="0"/>
          </a:p>
        </p:txBody>
      </p:sp>
    </p:spTree>
    <p:extLst>
      <p:ext uri="{BB962C8B-B14F-4D97-AF65-F5344CB8AC3E}">
        <p14:creationId xmlns:p14="http://schemas.microsoft.com/office/powerpoint/2010/main" val="2459348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9212337-6AAF-456D-A6D3-6659E2FBCB04}" type="datetime1">
              <a:rPr lang="en-US" smtClean="0"/>
              <a:t>3/17/2016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ECB9D2D-5854-4840-8141-2B901CB95969}" type="slidenum">
              <a:rPr lang="en-US"/>
              <a:pPr>
                <a:defRPr/>
              </a:pPr>
              <a:t>‹#›</a:t>
            </a:fld>
            <a:endParaRPr lang="en-US" dirty="0"/>
          </a:p>
        </p:txBody>
      </p:sp>
    </p:spTree>
    <p:extLst>
      <p:ext uri="{BB962C8B-B14F-4D97-AF65-F5344CB8AC3E}">
        <p14:creationId xmlns:p14="http://schemas.microsoft.com/office/powerpoint/2010/main" val="1959636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D182C41-5F86-4112-BCAD-560378789F36}" type="datetime1">
              <a:rPr lang="en-US" smtClean="0"/>
              <a:t>3/17/2016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FBEDBC1-75E8-D14A-B042-D0C1A0CCA949}" type="slidenum">
              <a:rPr lang="en-US"/>
              <a:pPr>
                <a:defRPr/>
              </a:pPr>
              <a:t>‹#›</a:t>
            </a:fld>
            <a:endParaRPr lang="en-US" dirty="0"/>
          </a:p>
        </p:txBody>
      </p:sp>
    </p:spTree>
    <p:extLst>
      <p:ext uri="{BB962C8B-B14F-4D97-AF65-F5344CB8AC3E}">
        <p14:creationId xmlns:p14="http://schemas.microsoft.com/office/powerpoint/2010/main" val="950344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98207" y="6492874"/>
            <a:ext cx="2133600" cy="365125"/>
          </a:xfr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26577" y="6492875"/>
            <a:ext cx="2133600" cy="365125"/>
          </a:xfrm>
        </p:spPr>
        <p:txBody>
          <a:bodyPr/>
          <a:lstStyle>
            <a:lvl1pPr>
              <a:defRPr baseline="0">
                <a:solidFill>
                  <a:schemeClr val="bg1"/>
                </a:solidFill>
              </a:defRPr>
            </a:lvl1pPr>
          </a:lstStyle>
          <a:p>
            <a:pPr>
              <a:defRPr/>
            </a:pPr>
            <a:fld id="{E3184FD1-71A4-6145-8B8F-E2967130DFBE}" type="slidenum">
              <a:rPr lang="en-US" smtClean="0"/>
              <a:pPr>
                <a:defRPr/>
              </a:pPr>
              <a:t>‹#›</a:t>
            </a:fld>
            <a:endParaRPr lang="en-US" dirty="0"/>
          </a:p>
        </p:txBody>
      </p:sp>
    </p:spTree>
    <p:extLst>
      <p:ext uri="{BB962C8B-B14F-4D97-AF65-F5344CB8AC3E}">
        <p14:creationId xmlns:p14="http://schemas.microsoft.com/office/powerpoint/2010/main" val="26096786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7013"/>
            <a:ext cx="6817302"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FFFF66"/>
                </a:solidFill>
              </a:defRPr>
            </a:lvl1pPr>
            <a:lvl2pPr>
              <a:defRPr>
                <a:solidFill>
                  <a:srgbClr val="FFFF99"/>
                </a:solidFill>
              </a:defRPr>
            </a:lvl2pPr>
            <a:lvl3pPr>
              <a:defRPr>
                <a:solidFill>
                  <a:srgbClr val="FFFF99"/>
                </a:solidFill>
              </a:defRPr>
            </a:lvl3pPr>
            <a:lvl4pPr>
              <a:defRPr>
                <a:solidFill>
                  <a:schemeClr val="bg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F1EB29-B3C4-4338-83B6-56CF3444B59D}"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864285" y="6492875"/>
            <a:ext cx="2133600" cy="365125"/>
          </a:xfrm>
        </p:spPr>
        <p:txBody>
          <a:bodyPr/>
          <a:lstStyle>
            <a:lvl1pPr>
              <a:defRPr>
                <a:solidFill>
                  <a:schemeClr val="bg1"/>
                </a:solidFill>
              </a:defRPr>
            </a:lvl1pPr>
          </a:lstStyle>
          <a:p>
            <a:pPr>
              <a:defRPr/>
            </a:pPr>
            <a:fld id="{23E9205B-5CEE-144D-9AC5-6B4298FD56D3}" type="slidenum">
              <a:rPr lang="en-US" smtClean="0"/>
              <a:pPr>
                <a:defRPr/>
              </a:pPr>
              <a:t>‹#›</a:t>
            </a:fld>
            <a:endParaRPr lang="en-US" dirty="0"/>
          </a:p>
        </p:txBody>
      </p:sp>
    </p:spTree>
    <p:extLst>
      <p:ext uri="{BB962C8B-B14F-4D97-AF65-F5344CB8AC3E}">
        <p14:creationId xmlns:p14="http://schemas.microsoft.com/office/powerpoint/2010/main" val="35460005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745A96-02D6-4B02-AD19-A23F00CAC373}"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73711" y="6492875"/>
            <a:ext cx="2133600" cy="365125"/>
          </a:xfrm>
        </p:spPr>
        <p:txBody>
          <a:bodyPr/>
          <a:lstStyle>
            <a:lvl1pPr>
              <a:defRPr>
                <a:solidFill>
                  <a:schemeClr val="bg1"/>
                </a:solidFill>
              </a:defRPr>
            </a:lvl1pPr>
          </a:lstStyle>
          <a:p>
            <a:pPr>
              <a:defRPr/>
            </a:pPr>
            <a:fld id="{07D5B851-C2B4-8045-9270-69F4486A325C}" type="slidenum">
              <a:rPr lang="en-US" smtClean="0"/>
              <a:pPr>
                <a:defRPr/>
              </a:pPr>
              <a:t>‹#›</a:t>
            </a:fld>
            <a:endParaRPr lang="en-US" dirty="0"/>
          </a:p>
        </p:txBody>
      </p:sp>
    </p:spTree>
    <p:extLst>
      <p:ext uri="{BB962C8B-B14F-4D97-AF65-F5344CB8AC3E}">
        <p14:creationId xmlns:p14="http://schemas.microsoft.com/office/powerpoint/2010/main" val="5947983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7013"/>
            <a:ext cx="6502138"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FFFF66"/>
                </a:solidFill>
              </a:defRPr>
            </a:lvl1pPr>
            <a:lvl2pPr>
              <a:defRPr sz="2400">
                <a:solidFill>
                  <a:srgbClr val="FFFF99"/>
                </a:solidFill>
              </a:defRPr>
            </a:lvl2pPr>
            <a:lvl3pPr>
              <a:defRPr sz="2000">
                <a:solidFill>
                  <a:srgbClr val="FFFFCC"/>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FFFF66"/>
                </a:solidFill>
              </a:defRPr>
            </a:lvl1pPr>
            <a:lvl2pPr>
              <a:defRPr sz="2400">
                <a:solidFill>
                  <a:srgbClr val="FFFF99"/>
                </a:solidFill>
              </a:defRPr>
            </a:lvl2pPr>
            <a:lvl3pPr>
              <a:defRPr sz="2000">
                <a:solidFill>
                  <a:srgbClr val="FFFFCC"/>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BC3AD01-55DF-4C39-B75C-3B7A81A205EC}" type="datetime1">
              <a:rPr lang="en-US" smtClean="0"/>
              <a:t>3/17/2016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883138" y="6492875"/>
            <a:ext cx="2133600" cy="365125"/>
          </a:xfrm>
        </p:spPr>
        <p:txBody>
          <a:bodyPr/>
          <a:lstStyle>
            <a:lvl1pPr>
              <a:defRPr>
                <a:solidFill>
                  <a:schemeClr val="bg1"/>
                </a:solidFill>
              </a:defRPr>
            </a:lvl1pPr>
          </a:lstStyle>
          <a:p>
            <a:pPr>
              <a:defRPr/>
            </a:pPr>
            <a:fld id="{B1CD3F9A-BD20-D14F-9415-353F30627106}" type="slidenum">
              <a:rPr lang="en-US" smtClean="0"/>
              <a:pPr>
                <a:defRPr/>
              </a:pPr>
              <a:t>‹#›</a:t>
            </a:fld>
            <a:endParaRPr lang="en-US" dirty="0"/>
          </a:p>
        </p:txBody>
      </p:sp>
    </p:spTree>
    <p:extLst>
      <p:ext uri="{BB962C8B-B14F-4D97-AF65-F5344CB8AC3E}">
        <p14:creationId xmlns:p14="http://schemas.microsoft.com/office/powerpoint/2010/main" val="22190148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1482" y="277020"/>
            <a:ext cx="6407085"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FFFF66"/>
                </a:solidFill>
              </a:defRPr>
            </a:lvl1pPr>
            <a:lvl2pPr>
              <a:defRPr sz="2000">
                <a:solidFill>
                  <a:srgbClr val="FFFF99"/>
                </a:solidFill>
              </a:defRPr>
            </a:lvl2pPr>
            <a:lvl3pPr>
              <a:defRPr sz="1800">
                <a:solidFill>
                  <a:srgbClr val="FFFFCC"/>
                </a:solidFill>
              </a:defRPr>
            </a:lvl3pPr>
            <a:lvl4pPr>
              <a:defRPr sz="1600">
                <a:solidFill>
                  <a:schemeClr val="bg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FFFF66"/>
                </a:solidFill>
              </a:defRPr>
            </a:lvl1pPr>
            <a:lvl2pPr>
              <a:defRPr sz="2000">
                <a:solidFill>
                  <a:srgbClr val="FFFF99"/>
                </a:solidFill>
              </a:defRPr>
            </a:lvl2pPr>
            <a:lvl3pPr>
              <a:defRPr sz="1800">
                <a:solidFill>
                  <a:srgbClr val="FFFFCC"/>
                </a:solidFill>
              </a:defRPr>
            </a:lvl3pPr>
            <a:lvl4pPr>
              <a:defRPr sz="1600">
                <a:solidFill>
                  <a:schemeClr val="bg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6302412-4668-460C-A18A-00A80B57A30E}" type="datetime1">
              <a:rPr lang="en-US" smtClean="0"/>
              <a:t>3/17/2016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864285" y="6492875"/>
            <a:ext cx="2133600" cy="365125"/>
          </a:xfrm>
        </p:spPr>
        <p:txBody>
          <a:bodyPr/>
          <a:lstStyle>
            <a:lvl1pPr>
              <a:defRPr>
                <a:solidFill>
                  <a:schemeClr val="bg1"/>
                </a:solidFill>
              </a:defRPr>
            </a:lvl1pPr>
          </a:lstStyle>
          <a:p>
            <a:pPr>
              <a:defRPr/>
            </a:pPr>
            <a:fld id="{0558B29D-9636-F848-96EE-4C4918E28626}" type="slidenum">
              <a:rPr lang="en-US" smtClean="0"/>
              <a:pPr>
                <a:defRPr/>
              </a:pPr>
              <a:t>‹#›</a:t>
            </a:fld>
            <a:endParaRPr lang="en-US" dirty="0"/>
          </a:p>
        </p:txBody>
      </p:sp>
    </p:spTree>
    <p:extLst>
      <p:ext uri="{BB962C8B-B14F-4D97-AF65-F5344CB8AC3E}">
        <p14:creationId xmlns:p14="http://schemas.microsoft.com/office/powerpoint/2010/main" val="4377849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81432" y="225476"/>
            <a:ext cx="7034981"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9C7B6E9-4BA4-48F8-A50C-727ED936FE67}" type="datetime1">
              <a:rPr lang="en-US" smtClean="0"/>
              <a:t>3/17/2016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873711" y="6492875"/>
            <a:ext cx="2133600" cy="365125"/>
          </a:xfrm>
        </p:spPr>
        <p:txBody>
          <a:bodyPr/>
          <a:lstStyle>
            <a:lvl1pPr>
              <a:defRPr>
                <a:solidFill>
                  <a:schemeClr val="bg1"/>
                </a:solidFill>
              </a:defRPr>
            </a:lvl1pPr>
          </a:lstStyle>
          <a:p>
            <a:pPr>
              <a:defRPr/>
            </a:pPr>
            <a:fld id="{FB25A99B-AE9E-7C48-AD22-A3EC46EC8F3B}" type="slidenum">
              <a:rPr lang="en-US" smtClean="0"/>
              <a:pPr>
                <a:defRPr/>
              </a:pPr>
              <a:t>‹#›</a:t>
            </a:fld>
            <a:endParaRPr lang="en-US" dirty="0"/>
          </a:p>
        </p:txBody>
      </p:sp>
    </p:spTree>
    <p:extLst>
      <p:ext uri="{BB962C8B-B14F-4D97-AF65-F5344CB8AC3E}">
        <p14:creationId xmlns:p14="http://schemas.microsoft.com/office/powerpoint/2010/main" val="13827807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ACBE48-80C4-4989-B072-1BC4F3577EC1}" type="datetime1">
              <a:rPr lang="en-US" smtClean="0"/>
              <a:t>3/17/2016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602360" y="6503830"/>
            <a:ext cx="2133600" cy="365125"/>
          </a:xfrm>
        </p:spPr>
        <p:txBody>
          <a:bodyPr/>
          <a:lstStyle>
            <a:lvl1pPr>
              <a:defRPr>
                <a:solidFill>
                  <a:schemeClr val="bg1"/>
                </a:solidFill>
              </a:defRPr>
            </a:lvl1pPr>
          </a:lstStyle>
          <a:p>
            <a:pPr>
              <a:defRPr/>
            </a:pPr>
            <a:fld id="{58AEF786-4CC6-464C-9626-B13EE9372F76}" type="slidenum">
              <a:rPr lang="en-US" smtClean="0"/>
              <a:pPr>
                <a:defRPr/>
              </a:pPr>
              <a:t>‹#›</a:t>
            </a:fld>
            <a:endParaRPr lang="en-US" dirty="0"/>
          </a:p>
        </p:txBody>
      </p:sp>
    </p:spTree>
    <p:extLst>
      <p:ext uri="{BB962C8B-B14F-4D97-AF65-F5344CB8AC3E}">
        <p14:creationId xmlns:p14="http://schemas.microsoft.com/office/powerpoint/2010/main" val="24102987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684D7F-EB8F-43B0-8970-C2339F3040CB}" type="datetime1">
              <a:rPr lang="en-US" smtClean="0"/>
              <a:t>3/17/2016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0276E-9F84-A146-991F-6914510D49B3}" type="slidenum">
              <a:rPr lang="en-US"/>
              <a:pPr>
                <a:defRPr/>
              </a:pPr>
              <a:t>‹#›</a:t>
            </a:fld>
            <a:endParaRPr lang="en-US" dirty="0"/>
          </a:p>
        </p:txBody>
      </p:sp>
    </p:spTree>
    <p:extLst>
      <p:ext uri="{BB962C8B-B14F-4D97-AF65-F5344CB8AC3E}">
        <p14:creationId xmlns:p14="http://schemas.microsoft.com/office/powerpoint/2010/main" val="4043319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18F3D01-1285-4FBA-A72B-2EC9DD08E9D0}" type="datetime1">
              <a:rPr lang="en-US" smtClean="0"/>
              <a:t>3/17/2016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5EB7B88-50DB-DA44-93D3-168A715938B3}" type="slidenum">
              <a:rPr lang="en-US"/>
              <a:pPr>
                <a:defRPr/>
              </a:pPr>
              <a:t>‹#›</a:t>
            </a:fld>
            <a:endParaRPr lang="en-US" dirty="0"/>
          </a:p>
        </p:txBody>
      </p:sp>
    </p:spTree>
    <p:extLst>
      <p:ext uri="{BB962C8B-B14F-4D97-AF65-F5344CB8AC3E}">
        <p14:creationId xmlns:p14="http://schemas.microsoft.com/office/powerpoint/2010/main" val="20584776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5CBAC3-54FE-406A-8187-35D5AC631A89}" type="datetime1">
              <a:rPr lang="en-US" smtClean="0"/>
              <a:t>3/17/2016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FE46D-3BCE-C74A-A583-010B7B3C6E2E}" type="slidenum">
              <a:rPr lang="en-US"/>
              <a:pPr>
                <a:defRPr/>
              </a:pPr>
              <a:t>‹#›</a:t>
            </a:fld>
            <a:endParaRPr lang="en-US" dirty="0"/>
          </a:p>
        </p:txBody>
      </p:sp>
    </p:spTree>
    <p:extLst>
      <p:ext uri="{BB962C8B-B14F-4D97-AF65-F5344CB8AC3E}">
        <p14:creationId xmlns:p14="http://schemas.microsoft.com/office/powerpoint/2010/main" val="24084059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BB811B-CC5F-4510-BA1F-A40F67AF5F28}"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A99CF3-EBE3-6243-AD7F-B19CF5D57282}" type="slidenum">
              <a:rPr lang="en-US"/>
              <a:pPr>
                <a:defRPr/>
              </a:pPr>
              <a:t>‹#›</a:t>
            </a:fld>
            <a:endParaRPr lang="en-US" dirty="0"/>
          </a:p>
        </p:txBody>
      </p:sp>
    </p:spTree>
    <p:extLst>
      <p:ext uri="{BB962C8B-B14F-4D97-AF65-F5344CB8AC3E}">
        <p14:creationId xmlns:p14="http://schemas.microsoft.com/office/powerpoint/2010/main" val="25846668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48261-E023-49F2-995C-91FB9102B167}"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B99862-B2AD-3D47-B57F-62E40C109E1A}" type="slidenum">
              <a:rPr lang="en-US"/>
              <a:pPr>
                <a:defRPr/>
              </a:pPr>
              <a:t>‹#›</a:t>
            </a:fld>
            <a:endParaRPr lang="en-US" dirty="0"/>
          </a:p>
        </p:txBody>
      </p:sp>
    </p:spTree>
    <p:extLst>
      <p:ext uri="{BB962C8B-B14F-4D97-AF65-F5344CB8AC3E}">
        <p14:creationId xmlns:p14="http://schemas.microsoft.com/office/powerpoint/2010/main" val="25914419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5D690F-64E6-4998-817F-64A1BE5EB7A4}"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6D9DBE-E367-2242-8B24-A5745886E107}" type="slidenum">
              <a:rPr lang="en-US"/>
              <a:pPr>
                <a:defRPr/>
              </a:pPr>
              <a:t>‹#›</a:t>
            </a:fld>
            <a:endParaRPr lang="en-US" dirty="0"/>
          </a:p>
        </p:txBody>
      </p:sp>
      <p:sp>
        <p:nvSpPr>
          <p:cNvPr id="7" name="TextBox 6"/>
          <p:cNvSpPr txBox="1"/>
          <p:nvPr userDrawn="1"/>
        </p:nvSpPr>
        <p:spPr>
          <a:xfrm>
            <a:off x="8386731" y="-2361"/>
            <a:ext cx="757269" cy="553998"/>
          </a:xfrm>
          <a:prstGeom prst="rect">
            <a:avLst/>
          </a:prstGeom>
          <a:noFill/>
        </p:spPr>
        <p:txBody>
          <a:bodyPr wrap="square" rtlCol="0">
            <a:spAutoFit/>
          </a:bodyPr>
          <a:lstStyle/>
          <a:p>
            <a:r>
              <a:rPr lang="en-US" sz="1000" dirty="0" smtClean="0"/>
              <a:t>Return to </a:t>
            </a:r>
            <a:r>
              <a:rPr lang="en-US" sz="1000" dirty="0" smtClean="0">
                <a:hlinkClick r:id="rId2" action="ppaction://hlinksldjump"/>
              </a:rPr>
              <a:t>Table of Contents</a:t>
            </a:r>
            <a:endParaRPr lang="en-US" sz="1000" dirty="0"/>
          </a:p>
        </p:txBody>
      </p:sp>
    </p:spTree>
    <p:extLst>
      <p:ext uri="{BB962C8B-B14F-4D97-AF65-F5344CB8AC3E}">
        <p14:creationId xmlns:p14="http://schemas.microsoft.com/office/powerpoint/2010/main" val="39243127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09274-C650-4B19-950C-DE812C5E67EC}"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F65F4-EE51-054E-8D2E-A39373D71D5D}" type="slidenum">
              <a:rPr lang="en-US"/>
              <a:pPr>
                <a:defRPr/>
              </a:pPr>
              <a:t>‹#›</a:t>
            </a:fld>
            <a:endParaRPr lang="en-US" dirty="0"/>
          </a:p>
        </p:txBody>
      </p:sp>
    </p:spTree>
    <p:extLst>
      <p:ext uri="{BB962C8B-B14F-4D97-AF65-F5344CB8AC3E}">
        <p14:creationId xmlns:p14="http://schemas.microsoft.com/office/powerpoint/2010/main" val="20703857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DB89FB-547C-45F9-AE61-D7B9ACBCA3FA}"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41F099-7A9A-2D48-8ECC-CAE87A85FEE6}" type="slidenum">
              <a:rPr lang="en-US"/>
              <a:pPr>
                <a:defRPr/>
              </a:pPr>
              <a:t>‹#›</a:t>
            </a:fld>
            <a:endParaRPr lang="en-US" dirty="0"/>
          </a:p>
        </p:txBody>
      </p:sp>
    </p:spTree>
    <p:extLst>
      <p:ext uri="{BB962C8B-B14F-4D97-AF65-F5344CB8AC3E}">
        <p14:creationId xmlns:p14="http://schemas.microsoft.com/office/powerpoint/2010/main" val="34256264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CC742-770E-4E35-BAE3-985EC8DE9ED7}" type="datetime1">
              <a:rPr lang="en-US" smtClean="0"/>
              <a:t>3/17/2016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FC702A-E37A-954B-8598-BF0CA9F4130A}" type="slidenum">
              <a:rPr lang="en-US"/>
              <a:pPr>
                <a:defRPr/>
              </a:pPr>
              <a:t>‹#›</a:t>
            </a:fld>
            <a:endParaRPr lang="en-US" dirty="0"/>
          </a:p>
        </p:txBody>
      </p:sp>
    </p:spTree>
    <p:extLst>
      <p:ext uri="{BB962C8B-B14F-4D97-AF65-F5344CB8AC3E}">
        <p14:creationId xmlns:p14="http://schemas.microsoft.com/office/powerpoint/2010/main" val="5512115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0DE98B-DF3B-4389-9354-B345F6B0AC0B}" type="datetime1">
              <a:rPr lang="en-US" smtClean="0"/>
              <a:t>3/17/2016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71D3C8-21F3-3E4C-B330-91E6EB4BE710}" type="slidenum">
              <a:rPr lang="en-US"/>
              <a:pPr>
                <a:defRPr/>
              </a:pPr>
              <a:t>‹#›</a:t>
            </a:fld>
            <a:endParaRPr lang="en-US" dirty="0"/>
          </a:p>
        </p:txBody>
      </p:sp>
    </p:spTree>
    <p:extLst>
      <p:ext uri="{BB962C8B-B14F-4D97-AF65-F5344CB8AC3E}">
        <p14:creationId xmlns:p14="http://schemas.microsoft.com/office/powerpoint/2010/main" val="11081613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603ECC-B0CC-4CD3-9201-281CDE415148}" type="datetime1">
              <a:rPr lang="en-US" smtClean="0"/>
              <a:t>3/17/2016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ECBD0-5AC2-304C-8F19-274FE5A726DF}" type="slidenum">
              <a:rPr lang="en-US"/>
              <a:pPr>
                <a:defRPr/>
              </a:pPr>
              <a:t>‹#›</a:t>
            </a:fld>
            <a:endParaRPr lang="en-US" dirty="0"/>
          </a:p>
        </p:txBody>
      </p:sp>
    </p:spTree>
    <p:extLst>
      <p:ext uri="{BB962C8B-B14F-4D97-AF65-F5344CB8AC3E}">
        <p14:creationId xmlns:p14="http://schemas.microsoft.com/office/powerpoint/2010/main" val="31203588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B6349E-6F56-419F-9CF7-89B128A02123}" type="datetime1">
              <a:rPr lang="en-US" smtClean="0"/>
              <a:t>3/17/2016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32ADAA-291F-BB4C-9B5D-47D16568BEC8}" type="slidenum">
              <a:rPr lang="en-US"/>
              <a:pPr>
                <a:defRPr/>
              </a:pPr>
              <a:t>‹#›</a:t>
            </a:fld>
            <a:endParaRPr lang="en-US" dirty="0"/>
          </a:p>
        </p:txBody>
      </p:sp>
    </p:spTree>
    <p:extLst>
      <p:ext uri="{BB962C8B-B14F-4D97-AF65-F5344CB8AC3E}">
        <p14:creationId xmlns:p14="http://schemas.microsoft.com/office/powerpoint/2010/main" val="1183339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6505E16-B098-4000-8B9A-FCAF00193E9E}" type="datetime1">
              <a:rPr lang="en-US" smtClean="0"/>
              <a:t>3/17/2016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1906509-33C4-EB41-94E2-FC859AC8A2CE}" type="slidenum">
              <a:rPr lang="en-US"/>
              <a:pPr>
                <a:defRPr/>
              </a:pPr>
              <a:t>‹#›</a:t>
            </a:fld>
            <a:endParaRPr lang="en-US" dirty="0"/>
          </a:p>
        </p:txBody>
      </p:sp>
    </p:spTree>
    <p:extLst>
      <p:ext uri="{BB962C8B-B14F-4D97-AF65-F5344CB8AC3E}">
        <p14:creationId xmlns:p14="http://schemas.microsoft.com/office/powerpoint/2010/main" val="10899716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8E42A2-6636-4CAD-94BD-D1FB343AC53B}" type="datetime1">
              <a:rPr lang="en-US" smtClean="0"/>
              <a:t>3/17/2016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C5BFA-BF49-064B-90B0-881AE3C7E033}" type="slidenum">
              <a:rPr lang="en-US"/>
              <a:pPr>
                <a:defRPr/>
              </a:pPr>
              <a:t>‹#›</a:t>
            </a:fld>
            <a:endParaRPr lang="en-US" dirty="0"/>
          </a:p>
        </p:txBody>
      </p:sp>
    </p:spTree>
    <p:extLst>
      <p:ext uri="{BB962C8B-B14F-4D97-AF65-F5344CB8AC3E}">
        <p14:creationId xmlns:p14="http://schemas.microsoft.com/office/powerpoint/2010/main" val="10345120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191120-FACF-407F-8A64-E7F95B3D653A}" type="datetime1">
              <a:rPr lang="en-US" smtClean="0"/>
              <a:t>3/17/2016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140D82-44B6-2C43-AA62-92709F0E21EB}" type="slidenum">
              <a:rPr lang="en-US"/>
              <a:pPr>
                <a:defRPr/>
              </a:pPr>
              <a:t>‹#›</a:t>
            </a:fld>
            <a:endParaRPr lang="en-US" dirty="0"/>
          </a:p>
        </p:txBody>
      </p:sp>
    </p:spTree>
    <p:extLst>
      <p:ext uri="{BB962C8B-B14F-4D97-AF65-F5344CB8AC3E}">
        <p14:creationId xmlns:p14="http://schemas.microsoft.com/office/powerpoint/2010/main" val="35622507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69886-D5E7-43C6-BD12-B9B22FEA4D71}"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0CBA87-0C0F-7D4C-ABCC-18C76A8D797F}" type="slidenum">
              <a:rPr lang="en-US"/>
              <a:pPr>
                <a:defRPr/>
              </a:pPr>
              <a:t>‹#›</a:t>
            </a:fld>
            <a:endParaRPr lang="en-US" dirty="0"/>
          </a:p>
        </p:txBody>
      </p:sp>
    </p:spTree>
    <p:extLst>
      <p:ext uri="{BB962C8B-B14F-4D97-AF65-F5344CB8AC3E}">
        <p14:creationId xmlns:p14="http://schemas.microsoft.com/office/powerpoint/2010/main" val="89992387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8681D7-3A6B-46DB-9034-104A1DA454DE}" type="datetime1">
              <a:rPr lang="en-US" smtClean="0"/>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6E3ACB-8776-274B-9D63-B1DFDC05D0D5}" type="slidenum">
              <a:rPr lang="en-US"/>
              <a:pPr>
                <a:defRPr/>
              </a:pPr>
              <a:t>‹#›</a:t>
            </a:fld>
            <a:endParaRPr lang="en-US" dirty="0"/>
          </a:p>
        </p:txBody>
      </p:sp>
    </p:spTree>
    <p:extLst>
      <p:ext uri="{BB962C8B-B14F-4D97-AF65-F5344CB8AC3E}">
        <p14:creationId xmlns:p14="http://schemas.microsoft.com/office/powerpoint/2010/main" val="3990775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AF211A6-1566-4B6F-AE53-FF8D1A5BFFD7}" type="datetime1">
              <a:rPr lang="en-US" smtClean="0"/>
              <a:t>3/17/2016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3439E6-AF49-C343-A987-71C698BC10F1}" type="slidenum">
              <a:rPr lang="en-US"/>
              <a:pPr>
                <a:defRPr/>
              </a:pPr>
              <a:t>‹#›</a:t>
            </a:fld>
            <a:endParaRPr lang="en-US" dirty="0"/>
          </a:p>
        </p:txBody>
      </p:sp>
    </p:spTree>
    <p:extLst>
      <p:ext uri="{BB962C8B-B14F-4D97-AF65-F5344CB8AC3E}">
        <p14:creationId xmlns:p14="http://schemas.microsoft.com/office/powerpoint/2010/main" val="22027909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F48473C-2AB8-49B4-975B-20EDC8433718}" type="datetime1">
              <a:rPr lang="en-US" smtClean="0"/>
              <a:t>3/17/2016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536851A-31DB-5A40-B673-57761236EFBC}" type="slidenum">
              <a:rPr lang="en-US"/>
              <a:pPr>
                <a:defRPr/>
              </a:pPr>
              <a:t>‹#›</a:t>
            </a:fld>
            <a:endParaRPr lang="en-US" dirty="0"/>
          </a:p>
        </p:txBody>
      </p:sp>
    </p:spTree>
    <p:extLst>
      <p:ext uri="{BB962C8B-B14F-4D97-AF65-F5344CB8AC3E}">
        <p14:creationId xmlns:p14="http://schemas.microsoft.com/office/powerpoint/2010/main" val="18576783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101D686-5566-49C1-8BE9-E78E3B016E20}" type="datetime1">
              <a:rPr lang="en-US" smtClean="0"/>
              <a:t>3/17/2016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36F874C-817E-A549-8DCF-64E6B45EF1C4}" type="slidenum">
              <a:rPr lang="en-US"/>
              <a:pPr>
                <a:defRPr/>
              </a:pPr>
              <a:t>‹#›</a:t>
            </a:fld>
            <a:endParaRPr lang="en-US" dirty="0"/>
          </a:p>
        </p:txBody>
      </p:sp>
    </p:spTree>
    <p:extLst>
      <p:ext uri="{BB962C8B-B14F-4D97-AF65-F5344CB8AC3E}">
        <p14:creationId xmlns:p14="http://schemas.microsoft.com/office/powerpoint/2010/main" val="27461035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5FE4875-7CEC-4D0B-B2C0-8A7F220B70B7}" type="datetime1">
              <a:rPr lang="en-US" smtClean="0"/>
              <a:t>3/17/2016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6303DEC-6F4D-0C4F-8FAA-73A88DD4CEA6}" type="slidenum">
              <a:rPr lang="en-US"/>
              <a:pPr>
                <a:defRPr/>
              </a:pPr>
              <a:t>‹#›</a:t>
            </a:fld>
            <a:endParaRPr lang="en-US" dirty="0"/>
          </a:p>
        </p:txBody>
      </p:sp>
    </p:spTree>
    <p:extLst>
      <p:ext uri="{BB962C8B-B14F-4D97-AF65-F5344CB8AC3E}">
        <p14:creationId xmlns:p14="http://schemas.microsoft.com/office/powerpoint/2010/main" val="16970750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941057F-75FF-4505-A838-7EE4F9305BC2}" type="datetime1">
              <a:rPr lang="en-US" smtClean="0"/>
              <a:t>3/17/2016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6C8B8A1-65A7-A349-8F28-E303F1091C0A}" type="slidenum">
              <a:rPr lang="en-US"/>
              <a:pPr>
                <a:defRPr/>
              </a:pPr>
              <a:t>‹#›</a:t>
            </a:fld>
            <a:endParaRPr lang="en-US" dirty="0"/>
          </a:p>
        </p:txBody>
      </p:sp>
    </p:spTree>
    <p:extLst>
      <p:ext uri="{BB962C8B-B14F-4D97-AF65-F5344CB8AC3E}">
        <p14:creationId xmlns:p14="http://schemas.microsoft.com/office/powerpoint/2010/main" val="217957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A78EC43-98ED-4637-9543-DFF623A6B5AA}" type="datetime1">
              <a:rPr lang="en-US" smtClean="0"/>
              <a:t>3/17/2016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0CC5C87-0C66-9B45-B524-5D069F166B45}" type="slidenum">
              <a:rPr lang="en-US"/>
              <a:pPr>
                <a:defRPr/>
              </a:pPr>
              <a:t>‹#›</a:t>
            </a:fld>
            <a:endParaRPr lang="en-US" dirty="0"/>
          </a:p>
        </p:txBody>
      </p:sp>
    </p:spTree>
    <p:extLst>
      <p:ext uri="{BB962C8B-B14F-4D97-AF65-F5344CB8AC3E}">
        <p14:creationId xmlns:p14="http://schemas.microsoft.com/office/powerpoint/2010/main" val="2141683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alpha val="90000"/>
          </a:schemeClr>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6615113"/>
            <a:ext cx="914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SzPct val="25000"/>
            </a:pPr>
            <a:r>
              <a:rPr lang="en-US" sz="900">
                <a:solidFill>
                  <a:srgbClr val="7F7F7F"/>
                </a:solidFill>
              </a:rPr>
              <a:t>Gulf Coast Ecosystem Restoration Council Staff Work Product - Subject to Council Approval</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6530975"/>
            <a:ext cx="9144000" cy="350838"/>
          </a:xfrm>
          <a:prstGeom prst="rect">
            <a:avLst/>
          </a:prstGeom>
          <a:solidFill>
            <a:srgbClr val="7EC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1" name="Picture 9"/>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4763"/>
            <a:ext cx="9144000" cy="152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487363"/>
            <a:ext cx="9144000" cy="668337"/>
          </a:xfrm>
          <a:prstGeom prst="rect">
            <a:avLst/>
          </a:prstGeom>
          <a:solidFill>
            <a:srgbClr val="39507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B81880B-EC02-4E4F-B01C-B561A147B8EA}" type="datetime1">
              <a:rPr lang="en-US" smtClean="0"/>
              <a:t>3/17/2016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46450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ea typeface="+mn-ea"/>
                <a:cs typeface="+mn-cs"/>
              </a:defRPr>
            </a:lvl1pPr>
          </a:lstStyle>
          <a:p>
            <a:pPr>
              <a:defRPr/>
            </a:pPr>
            <a:fld id="{15B296B4-B921-C747-9DBE-87461DB8C70D}" type="slidenum">
              <a:rPr lang="en-US" smtClean="0"/>
              <a:pPr>
                <a:defRPr/>
              </a:pPr>
              <a:t>‹#›</a:t>
            </a:fld>
            <a:endParaRPr lang="en-US" dirty="0"/>
          </a:p>
        </p:txBody>
      </p:sp>
      <p:sp>
        <p:nvSpPr>
          <p:cNvPr id="2056" name="Title Placeholder 1"/>
          <p:cNvSpPr>
            <a:spLocks noGrp="1"/>
          </p:cNvSpPr>
          <p:nvPr>
            <p:ph type="title"/>
          </p:nvPr>
        </p:nvSpPr>
        <p:spPr bwMode="auto">
          <a:xfrm>
            <a:off x="1449388" y="544513"/>
            <a:ext cx="6507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057" name="Picture 10"/>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4313" y="171450"/>
            <a:ext cx="11826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hf hdr="0" ftr="0" dt="0"/>
  <p:txStyles>
    <p:titleStyle>
      <a:lvl1pPr algn="l" rtl="0" fontAlgn="base">
        <a:spcBef>
          <a:spcPct val="0"/>
        </a:spcBef>
        <a:spcAft>
          <a:spcPct val="0"/>
        </a:spcAft>
        <a:defRPr sz="4400" kern="1200">
          <a:solidFill>
            <a:schemeClr val="bg1"/>
          </a:solidFill>
          <a:latin typeface="Arial Narrow" panose="020B0606020202030204" pitchFamily="34" charset="0"/>
          <a:ea typeface="ＭＳ Ｐゴシック" charset="0"/>
          <a:cs typeface="ＭＳ Ｐゴシック" charset="0"/>
        </a:defRPr>
      </a:lvl1pPr>
      <a:lvl2pPr algn="l" rtl="0" fontAlgn="base">
        <a:spcBef>
          <a:spcPct val="0"/>
        </a:spcBef>
        <a:spcAft>
          <a:spcPct val="0"/>
        </a:spcAft>
        <a:defRPr sz="4400">
          <a:solidFill>
            <a:schemeClr val="bg1"/>
          </a:solidFill>
          <a:latin typeface="Arial Narrow" charset="0"/>
          <a:ea typeface="ＭＳ Ｐゴシック" charset="0"/>
          <a:cs typeface="ＭＳ Ｐゴシック" charset="0"/>
        </a:defRPr>
      </a:lvl2pPr>
      <a:lvl3pPr algn="l" rtl="0" fontAlgn="base">
        <a:spcBef>
          <a:spcPct val="0"/>
        </a:spcBef>
        <a:spcAft>
          <a:spcPct val="0"/>
        </a:spcAft>
        <a:defRPr sz="4400">
          <a:solidFill>
            <a:schemeClr val="bg1"/>
          </a:solidFill>
          <a:latin typeface="Arial Narrow" charset="0"/>
          <a:ea typeface="ＭＳ Ｐゴシック" charset="0"/>
          <a:cs typeface="ＭＳ Ｐゴシック" charset="0"/>
        </a:defRPr>
      </a:lvl3pPr>
      <a:lvl4pPr algn="l" rtl="0" fontAlgn="base">
        <a:spcBef>
          <a:spcPct val="0"/>
        </a:spcBef>
        <a:spcAft>
          <a:spcPct val="0"/>
        </a:spcAft>
        <a:defRPr sz="4400">
          <a:solidFill>
            <a:schemeClr val="bg1"/>
          </a:solidFill>
          <a:latin typeface="Arial Narrow" charset="0"/>
          <a:ea typeface="ＭＳ Ｐゴシック" charset="0"/>
          <a:cs typeface="ＭＳ Ｐゴシック" charset="0"/>
        </a:defRPr>
      </a:lvl4pPr>
      <a:lvl5pPr algn="l" rtl="0" fontAlgn="base">
        <a:spcBef>
          <a:spcPct val="0"/>
        </a:spcBef>
        <a:spcAft>
          <a:spcPct val="0"/>
        </a:spcAft>
        <a:defRPr sz="4400">
          <a:solidFill>
            <a:schemeClr val="bg1"/>
          </a:solidFill>
          <a:latin typeface="Arial Narrow" charset="0"/>
          <a:ea typeface="ＭＳ Ｐゴシック" charset="0"/>
          <a:cs typeface="ＭＳ Ｐゴシック" charset="0"/>
        </a:defRPr>
      </a:lvl5pPr>
      <a:lvl6pPr marL="457200" algn="l" rtl="0" fontAlgn="base">
        <a:spcBef>
          <a:spcPct val="0"/>
        </a:spcBef>
        <a:spcAft>
          <a:spcPct val="0"/>
        </a:spcAft>
        <a:defRPr sz="4400">
          <a:solidFill>
            <a:schemeClr val="bg1"/>
          </a:solidFill>
          <a:latin typeface="Arial Narrow" charset="0"/>
          <a:ea typeface="ＭＳ Ｐゴシック" charset="0"/>
          <a:cs typeface="ＭＳ Ｐゴシック" charset="0"/>
        </a:defRPr>
      </a:lvl6pPr>
      <a:lvl7pPr marL="914400" algn="l" rtl="0" fontAlgn="base">
        <a:spcBef>
          <a:spcPct val="0"/>
        </a:spcBef>
        <a:spcAft>
          <a:spcPct val="0"/>
        </a:spcAft>
        <a:defRPr sz="4400">
          <a:solidFill>
            <a:schemeClr val="bg1"/>
          </a:solidFill>
          <a:latin typeface="Arial Narrow" charset="0"/>
          <a:ea typeface="ＭＳ Ｐゴシック" charset="0"/>
          <a:cs typeface="ＭＳ Ｐゴシック" charset="0"/>
        </a:defRPr>
      </a:lvl7pPr>
      <a:lvl8pPr marL="1371600" algn="l" rtl="0" fontAlgn="base">
        <a:spcBef>
          <a:spcPct val="0"/>
        </a:spcBef>
        <a:spcAft>
          <a:spcPct val="0"/>
        </a:spcAft>
        <a:defRPr sz="4400">
          <a:solidFill>
            <a:schemeClr val="bg1"/>
          </a:solidFill>
          <a:latin typeface="Arial Narrow" charset="0"/>
          <a:ea typeface="ＭＳ Ｐゴシック" charset="0"/>
          <a:cs typeface="ＭＳ Ｐゴシック" charset="0"/>
        </a:defRPr>
      </a:lvl8pPr>
      <a:lvl9pPr marL="1828800" algn="l" rtl="0" fontAlgn="base">
        <a:spcBef>
          <a:spcPct val="0"/>
        </a:spcBef>
        <a:spcAft>
          <a:spcPct val="0"/>
        </a:spcAft>
        <a:defRPr sz="4400">
          <a:solidFill>
            <a:schemeClr val="bg1"/>
          </a:solidFill>
          <a:latin typeface="Arial Narrow"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6530975"/>
            <a:ext cx="9144000" cy="350838"/>
          </a:xfrm>
          <a:prstGeom prst="rect">
            <a:avLst/>
          </a:prstGeom>
          <a:solidFill>
            <a:srgbClr val="7EC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075" name="Picture 9"/>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4763"/>
            <a:ext cx="9144000" cy="152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487363"/>
            <a:ext cx="9144000" cy="668337"/>
          </a:xfrm>
          <a:prstGeom prst="rect">
            <a:avLst/>
          </a:prstGeom>
          <a:solidFill>
            <a:srgbClr val="39507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cs typeface="+mn-cs"/>
              </a:defRPr>
            </a:lvl1pPr>
          </a:lstStyle>
          <a:p>
            <a:pPr>
              <a:defRPr/>
            </a:pPr>
            <a:fld id="{98CE3247-8D35-4EFB-8C2D-7616A09EABCD}" type="datetime1">
              <a:rPr lang="en-US" smtClean="0"/>
              <a:t>3/17/2016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45467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ea typeface="+mn-ea"/>
                <a:cs typeface="+mn-cs"/>
              </a:defRPr>
            </a:lvl1pPr>
          </a:lstStyle>
          <a:p>
            <a:pPr>
              <a:defRPr/>
            </a:pPr>
            <a:fld id="{87A43172-8361-5F4D-AA37-301C6D98F104}" type="slidenum">
              <a:rPr lang="en-US" smtClean="0"/>
              <a:pPr>
                <a:defRPr/>
              </a:pPr>
              <a:t>‹#›</a:t>
            </a:fld>
            <a:endParaRPr lang="en-US" dirty="0"/>
          </a:p>
        </p:txBody>
      </p:sp>
      <p:sp>
        <p:nvSpPr>
          <p:cNvPr id="3080" name="Title Placeholder 1"/>
          <p:cNvSpPr>
            <a:spLocks noGrp="1"/>
          </p:cNvSpPr>
          <p:nvPr>
            <p:ph type="title"/>
          </p:nvPr>
        </p:nvSpPr>
        <p:spPr bwMode="auto">
          <a:xfrm>
            <a:off x="1449388" y="544513"/>
            <a:ext cx="65071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3081" name="Picture 10"/>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4313" y="171450"/>
            <a:ext cx="11826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hf hdr="0" ftr="0" dt="0"/>
  <p:txStyles>
    <p:titleStyle>
      <a:lvl1pPr algn="l" rtl="0" fontAlgn="base">
        <a:spcBef>
          <a:spcPct val="0"/>
        </a:spcBef>
        <a:spcAft>
          <a:spcPct val="0"/>
        </a:spcAft>
        <a:defRPr sz="4400" kern="1200">
          <a:solidFill>
            <a:schemeClr val="tx1"/>
          </a:solidFill>
          <a:latin typeface="Arial Narrow" panose="020B0606020202030204" pitchFamily="34" charset="0"/>
          <a:ea typeface="ＭＳ Ｐゴシック" charset="0"/>
          <a:cs typeface="ＭＳ Ｐゴシック" charset="0"/>
        </a:defRPr>
      </a:lvl1pPr>
      <a:lvl2pPr algn="l" rtl="0" fontAlgn="base">
        <a:spcBef>
          <a:spcPct val="0"/>
        </a:spcBef>
        <a:spcAft>
          <a:spcPct val="0"/>
        </a:spcAft>
        <a:defRPr sz="4400">
          <a:solidFill>
            <a:schemeClr val="bg1"/>
          </a:solidFill>
          <a:latin typeface="Arial Narrow" charset="0"/>
          <a:ea typeface="ＭＳ Ｐゴシック" charset="0"/>
          <a:cs typeface="ＭＳ Ｐゴシック" charset="0"/>
        </a:defRPr>
      </a:lvl2pPr>
      <a:lvl3pPr algn="l" rtl="0" fontAlgn="base">
        <a:spcBef>
          <a:spcPct val="0"/>
        </a:spcBef>
        <a:spcAft>
          <a:spcPct val="0"/>
        </a:spcAft>
        <a:defRPr sz="4400">
          <a:solidFill>
            <a:schemeClr val="bg1"/>
          </a:solidFill>
          <a:latin typeface="Arial Narrow" charset="0"/>
          <a:ea typeface="ＭＳ Ｐゴシック" charset="0"/>
          <a:cs typeface="ＭＳ Ｐゴシック" charset="0"/>
        </a:defRPr>
      </a:lvl3pPr>
      <a:lvl4pPr algn="l" rtl="0" fontAlgn="base">
        <a:spcBef>
          <a:spcPct val="0"/>
        </a:spcBef>
        <a:spcAft>
          <a:spcPct val="0"/>
        </a:spcAft>
        <a:defRPr sz="4400">
          <a:solidFill>
            <a:schemeClr val="bg1"/>
          </a:solidFill>
          <a:latin typeface="Arial Narrow" charset="0"/>
          <a:ea typeface="ＭＳ Ｐゴシック" charset="0"/>
          <a:cs typeface="ＭＳ Ｐゴシック" charset="0"/>
        </a:defRPr>
      </a:lvl4pPr>
      <a:lvl5pPr algn="l" rtl="0" fontAlgn="base">
        <a:spcBef>
          <a:spcPct val="0"/>
        </a:spcBef>
        <a:spcAft>
          <a:spcPct val="0"/>
        </a:spcAft>
        <a:defRPr sz="4400">
          <a:solidFill>
            <a:schemeClr val="bg1"/>
          </a:solidFill>
          <a:latin typeface="Arial Narrow" charset="0"/>
          <a:ea typeface="ＭＳ Ｐゴシック" charset="0"/>
          <a:cs typeface="ＭＳ Ｐゴシック" charset="0"/>
        </a:defRPr>
      </a:lvl5pPr>
      <a:lvl6pPr marL="457200" algn="l" rtl="0" fontAlgn="base">
        <a:spcBef>
          <a:spcPct val="0"/>
        </a:spcBef>
        <a:spcAft>
          <a:spcPct val="0"/>
        </a:spcAft>
        <a:defRPr sz="4400">
          <a:solidFill>
            <a:schemeClr val="bg1"/>
          </a:solidFill>
          <a:latin typeface="Arial Narrow" charset="0"/>
          <a:ea typeface="ＭＳ Ｐゴシック" charset="0"/>
          <a:cs typeface="ＭＳ Ｐゴシック" charset="0"/>
        </a:defRPr>
      </a:lvl6pPr>
      <a:lvl7pPr marL="914400" algn="l" rtl="0" fontAlgn="base">
        <a:spcBef>
          <a:spcPct val="0"/>
        </a:spcBef>
        <a:spcAft>
          <a:spcPct val="0"/>
        </a:spcAft>
        <a:defRPr sz="4400">
          <a:solidFill>
            <a:schemeClr val="bg1"/>
          </a:solidFill>
          <a:latin typeface="Arial Narrow" charset="0"/>
          <a:ea typeface="ＭＳ Ｐゴシック" charset="0"/>
          <a:cs typeface="ＭＳ Ｐゴシック" charset="0"/>
        </a:defRPr>
      </a:lvl7pPr>
      <a:lvl8pPr marL="1371600" algn="l" rtl="0" fontAlgn="base">
        <a:spcBef>
          <a:spcPct val="0"/>
        </a:spcBef>
        <a:spcAft>
          <a:spcPct val="0"/>
        </a:spcAft>
        <a:defRPr sz="4400">
          <a:solidFill>
            <a:schemeClr val="bg1"/>
          </a:solidFill>
          <a:latin typeface="Arial Narrow" charset="0"/>
          <a:ea typeface="ＭＳ Ｐゴシック" charset="0"/>
          <a:cs typeface="ＭＳ Ｐゴシック" charset="0"/>
        </a:defRPr>
      </a:lvl8pPr>
      <a:lvl9pPr marL="1828800" algn="l" rtl="0" fontAlgn="base">
        <a:spcBef>
          <a:spcPct val="0"/>
        </a:spcBef>
        <a:spcAft>
          <a:spcPct val="0"/>
        </a:spcAft>
        <a:defRPr sz="4400">
          <a:solidFill>
            <a:schemeClr val="bg1"/>
          </a:solidFill>
          <a:latin typeface="Arial Narrow"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restorethegulf.gov/gcerc-grants-offic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restorethegulf.gov/gcerc-grants-offic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7.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1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72.tif"/><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3" Type="http://schemas.openxmlformats.org/officeDocument/2006/relationships/hyperlink" Target="mailto:kristin.smith@restorethegulf.gov" TargetMode="External"/><Relationship Id="rId7" Type="http://schemas.openxmlformats.org/officeDocument/2006/relationships/hyperlink" Target="http://www.restorethegulf.gov/" TargetMode="External"/><Relationship Id="rId2" Type="http://schemas.openxmlformats.org/officeDocument/2006/relationships/notesSlide" Target="../notesSlides/notesSlide125.xml"/><Relationship Id="rId1" Type="http://schemas.openxmlformats.org/officeDocument/2006/relationships/slideLayout" Target="../slideLayouts/slideLayout13.xml"/><Relationship Id="rId6" Type="http://schemas.openxmlformats.org/officeDocument/2006/relationships/hyperlink" Target="mailto:John.ettinger@restorethegulf.gov" TargetMode="External"/><Relationship Id="rId5" Type="http://schemas.openxmlformats.org/officeDocument/2006/relationships/hyperlink" Target="mailto:Alyssa.dausman@restorethegulf.gov" TargetMode="External"/><Relationship Id="rId4" Type="http://schemas.openxmlformats.org/officeDocument/2006/relationships/hyperlink" Target="mailto:joshua.easton@restorethegulf.gov"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restorethegulf.gov/gcerc-grants-office"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dandb.com"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www.sam.gov/"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43.tif"/><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1720" y="2276475"/>
            <a:ext cx="7366184" cy="2637048"/>
          </a:xfrm>
        </p:spPr>
        <p:txBody>
          <a:bodyPr/>
          <a:lstStyle/>
          <a:p>
            <a:pPr algn="ctr"/>
            <a:r>
              <a:rPr lang="en-US" b="1" dirty="0" smtClean="0">
                <a:solidFill>
                  <a:srgbClr val="FFFFCC"/>
                </a:solidFill>
              </a:rPr>
              <a:t>Introduction to</a:t>
            </a:r>
            <a:r>
              <a:rPr lang="en-US" b="1" dirty="0" smtClean="0">
                <a:solidFill>
                  <a:srgbClr val="FFFF66"/>
                </a:solidFill>
              </a:rPr>
              <a:t/>
            </a:r>
            <a:br>
              <a:rPr lang="en-US" b="1" dirty="0" smtClean="0">
                <a:solidFill>
                  <a:srgbClr val="FFFF66"/>
                </a:solidFill>
              </a:rPr>
            </a:br>
            <a:r>
              <a:rPr lang="en-US" b="1" dirty="0" smtClean="0">
                <a:solidFill>
                  <a:srgbClr val="FFFF66"/>
                </a:solidFill>
              </a:rPr>
              <a:t>the Restoration Assistance and Awards Management System </a:t>
            </a:r>
            <a:br>
              <a:rPr lang="en-US" b="1" dirty="0" smtClean="0">
                <a:solidFill>
                  <a:srgbClr val="FFFF66"/>
                </a:solidFill>
              </a:rPr>
            </a:br>
            <a:r>
              <a:rPr lang="en-US" b="1" dirty="0" smtClean="0">
                <a:solidFill>
                  <a:srgbClr val="FFFFCC"/>
                </a:solidFill>
              </a:rPr>
              <a:t>(RAAMS)</a:t>
            </a:r>
            <a:endParaRPr lang="en-US" dirty="0">
              <a:solidFill>
                <a:srgbClr val="FFFFCC"/>
              </a:solidFill>
            </a:endParaRPr>
          </a:p>
        </p:txBody>
      </p:sp>
      <p:sp>
        <p:nvSpPr>
          <p:cNvPr id="5" name="Slide Number Placeholder 4"/>
          <p:cNvSpPr>
            <a:spLocks noGrp="1"/>
          </p:cNvSpPr>
          <p:nvPr>
            <p:ph type="sldNum" sz="quarter" idx="12"/>
          </p:nvPr>
        </p:nvSpPr>
        <p:spPr>
          <a:xfrm>
            <a:off x="6786880" y="6492875"/>
            <a:ext cx="2133600" cy="365125"/>
          </a:xfrm>
        </p:spPr>
        <p:txBody>
          <a:bodyPr/>
          <a:lstStyle/>
          <a:p>
            <a:pPr>
              <a:defRPr/>
            </a:pPr>
            <a:fld id="{E3184FD1-71A4-6145-8B8F-E2967130DFBE}" type="slidenum">
              <a:rPr lang="en-US" smtClean="0"/>
              <a:pPr>
                <a:defRPr/>
              </a:pPr>
              <a:t>1</a:t>
            </a:fld>
            <a:endParaRPr lang="en-US" dirty="0"/>
          </a:p>
        </p:txBody>
      </p:sp>
      <p:sp>
        <p:nvSpPr>
          <p:cNvPr id="6" name="TextBox 5"/>
          <p:cNvSpPr txBox="1"/>
          <p:nvPr/>
        </p:nvSpPr>
        <p:spPr>
          <a:xfrm>
            <a:off x="290542" y="6536943"/>
            <a:ext cx="2093204" cy="369332"/>
          </a:xfrm>
          <a:prstGeom prst="rect">
            <a:avLst/>
          </a:prstGeom>
          <a:noFill/>
        </p:spPr>
        <p:txBody>
          <a:bodyPr wrap="square" rtlCol="0">
            <a:spAutoFit/>
          </a:bodyPr>
          <a:lstStyle/>
          <a:p>
            <a:r>
              <a:rPr lang="en-US" dirty="0" smtClean="0">
                <a:solidFill>
                  <a:schemeClr val="bg1"/>
                </a:solidFill>
              </a:rPr>
              <a:t>March 2016</a:t>
            </a:r>
            <a:endParaRPr lang="en-US" dirty="0">
              <a:solidFill>
                <a:schemeClr val="bg1"/>
              </a:solidFill>
            </a:endParaRPr>
          </a:p>
        </p:txBody>
      </p:sp>
    </p:spTree>
    <p:extLst>
      <p:ext uri="{BB962C8B-B14F-4D97-AF65-F5344CB8AC3E}">
        <p14:creationId xmlns:p14="http://schemas.microsoft.com/office/powerpoint/2010/main" val="289900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44" y="274638"/>
            <a:ext cx="7026166" cy="1143000"/>
          </a:xfrm>
        </p:spPr>
        <p:txBody>
          <a:bodyPr/>
          <a:lstStyle/>
          <a:p>
            <a:r>
              <a:rPr lang="en-US" dirty="0" smtClean="0"/>
              <a:t>Organizational Self-Assessment</a:t>
            </a:r>
            <a:endParaRPr lang="en-US" dirty="0"/>
          </a:p>
        </p:txBody>
      </p:sp>
      <p:sp>
        <p:nvSpPr>
          <p:cNvPr id="3" name="Content Placeholder 2"/>
          <p:cNvSpPr>
            <a:spLocks noGrp="1"/>
          </p:cNvSpPr>
          <p:nvPr>
            <p:ph idx="1"/>
          </p:nvPr>
        </p:nvSpPr>
        <p:spPr>
          <a:xfrm>
            <a:off x="457200" y="1600200"/>
            <a:ext cx="8229600" cy="5000297"/>
          </a:xfrm>
        </p:spPr>
        <p:txBody>
          <a:bodyPr/>
          <a:lstStyle/>
          <a:p>
            <a:r>
              <a:rPr lang="en-US" dirty="0" smtClean="0"/>
              <a:t>Council will conduct risk assessments of “first time” non-Federal recipients  </a:t>
            </a:r>
            <a:r>
              <a:rPr lang="en-US" sz="2000" i="1" dirty="0" smtClean="0">
                <a:solidFill>
                  <a:srgbClr val="FFFF99"/>
                </a:solidFill>
                <a:latin typeface="Cambria"/>
                <a:cs typeface="Cambria"/>
              </a:rPr>
              <a:t>(2 CFR 200.205 Federal </a:t>
            </a:r>
            <a:r>
              <a:rPr lang="en-US" sz="2000" i="1" dirty="0">
                <a:solidFill>
                  <a:srgbClr val="FFFF99"/>
                </a:solidFill>
                <a:latin typeface="Cambria"/>
                <a:cs typeface="Cambria"/>
              </a:rPr>
              <a:t>awarding agency review of risk </a:t>
            </a:r>
            <a:r>
              <a:rPr lang="en-US" sz="2000" i="1" dirty="0" smtClean="0">
                <a:solidFill>
                  <a:srgbClr val="FFFF99"/>
                </a:solidFill>
                <a:latin typeface="Cambria"/>
                <a:cs typeface="Cambria"/>
              </a:rPr>
              <a:t>posed </a:t>
            </a:r>
            <a:r>
              <a:rPr lang="en-US" sz="2000" i="1" dirty="0">
                <a:solidFill>
                  <a:srgbClr val="FFFF99"/>
                </a:solidFill>
                <a:latin typeface="Cambria"/>
                <a:cs typeface="Cambria"/>
              </a:rPr>
              <a:t>by </a:t>
            </a:r>
            <a:r>
              <a:rPr lang="en-US" sz="2000" i="1" dirty="0" smtClean="0">
                <a:solidFill>
                  <a:srgbClr val="FFFF99"/>
                </a:solidFill>
                <a:latin typeface="Cambria"/>
                <a:cs typeface="Cambria"/>
              </a:rPr>
              <a:t>applicants)</a:t>
            </a:r>
            <a:endParaRPr lang="en-US" dirty="0" smtClean="0">
              <a:solidFill>
                <a:srgbClr val="FFFF99"/>
              </a:solidFill>
            </a:endParaRPr>
          </a:p>
          <a:p>
            <a:r>
              <a:rPr lang="en-US" dirty="0" smtClean="0"/>
              <a:t>First round of Council awards, all States considered “first time” recipients</a:t>
            </a:r>
          </a:p>
          <a:p>
            <a:r>
              <a:rPr lang="en-US" dirty="0" smtClean="0"/>
              <a:t>Forms and instructions available </a:t>
            </a:r>
            <a:r>
              <a:rPr lang="en-US" dirty="0"/>
              <a:t>on Council Grants Office </a:t>
            </a:r>
            <a:r>
              <a:rPr lang="en-US" dirty="0" smtClean="0"/>
              <a:t>website     </a:t>
            </a:r>
            <a:r>
              <a:rPr lang="en-US" sz="2400" dirty="0" smtClean="0"/>
              <a:t>(</a:t>
            </a:r>
            <a:r>
              <a:rPr lang="en-US" sz="2400" dirty="0" smtClean="0">
                <a:hlinkClick r:id="rId3"/>
              </a:rPr>
              <a:t>www.restorethegulf.gov/gcerc-grants-office</a:t>
            </a:r>
            <a:r>
              <a:rPr lang="en-US" sz="2400" dirty="0" smtClean="0"/>
              <a:t>)</a:t>
            </a:r>
          </a:p>
          <a:p>
            <a:r>
              <a:rPr lang="en-US" dirty="0"/>
              <a:t>Document List </a:t>
            </a:r>
            <a:r>
              <a:rPr lang="en-US" dirty="0" smtClean="0"/>
              <a:t>Addendum required</a:t>
            </a:r>
            <a:endParaRPr lang="en-US" dirty="0"/>
          </a:p>
          <a:p>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10</a:t>
            </a:fld>
            <a:endParaRPr lang="en-US" dirty="0"/>
          </a:p>
        </p:txBody>
      </p:sp>
    </p:spTree>
    <p:extLst>
      <p:ext uri="{BB962C8B-B14F-4D97-AF65-F5344CB8AC3E}">
        <p14:creationId xmlns:p14="http://schemas.microsoft.com/office/powerpoint/2010/main" val="2788318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RAAMS Budget Categories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100</a:t>
            </a:fld>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86289" y="1563130"/>
            <a:ext cx="4789209" cy="4843899"/>
          </a:xfrm>
          <a:ln w="15875">
            <a:solidFill>
              <a:schemeClr val="bg1"/>
            </a:solidFill>
          </a:ln>
        </p:spPr>
      </p:pic>
    </p:spTree>
    <p:extLst>
      <p:ext uri="{BB962C8B-B14F-4D97-AF65-F5344CB8AC3E}">
        <p14:creationId xmlns:p14="http://schemas.microsoft.com/office/powerpoint/2010/main" val="3179825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254318"/>
            <a:ext cx="4754880" cy="1143000"/>
          </a:xfrm>
        </p:spPr>
        <p:txBody>
          <a:bodyPr/>
          <a:lstStyle/>
          <a:p>
            <a:r>
              <a:rPr lang="en-US" dirty="0" smtClean="0"/>
              <a:t>Personnel</a:t>
            </a:r>
            <a:endParaRPr lang="en-US" dirty="0"/>
          </a:p>
        </p:txBody>
      </p:sp>
      <p:sp>
        <p:nvSpPr>
          <p:cNvPr id="3" name="Content Placeholder 2"/>
          <p:cNvSpPr>
            <a:spLocks noGrp="1"/>
          </p:cNvSpPr>
          <p:nvPr>
            <p:ph idx="1"/>
          </p:nvPr>
        </p:nvSpPr>
        <p:spPr>
          <a:xfrm>
            <a:off x="457200" y="1549400"/>
            <a:ext cx="8229600" cy="4942840"/>
          </a:xfrm>
        </p:spPr>
        <p:txBody>
          <a:bodyPr/>
          <a:lstStyle/>
          <a:p>
            <a:r>
              <a:rPr lang="en-US" sz="2800" dirty="0" smtClean="0"/>
              <a:t>Refers </a:t>
            </a:r>
            <a:r>
              <a:rPr lang="en-US" sz="2800" dirty="0"/>
              <a:t>to salaries and wages paid to employees of the </a:t>
            </a:r>
            <a:r>
              <a:rPr lang="en-US" sz="2800" dirty="0" smtClean="0"/>
              <a:t>recipient who </a:t>
            </a:r>
            <a:r>
              <a:rPr lang="en-US" sz="2800" dirty="0"/>
              <a:t>are directly involved in grant </a:t>
            </a:r>
            <a:r>
              <a:rPr lang="en-US" sz="2800" dirty="0" smtClean="0"/>
              <a:t>implementation</a:t>
            </a:r>
          </a:p>
          <a:p>
            <a:r>
              <a:rPr lang="en-US" sz="2800" dirty="0" smtClean="0"/>
              <a:t>Does </a:t>
            </a:r>
            <a:r>
              <a:rPr lang="en-US" sz="2800" dirty="0"/>
              <a:t>not include contractors or personnel hired by a </a:t>
            </a:r>
            <a:r>
              <a:rPr lang="en-US" sz="2800" dirty="0" err="1" smtClean="0"/>
              <a:t>subrecipient</a:t>
            </a:r>
            <a:endParaRPr lang="en-US" sz="2800" dirty="0" smtClean="0"/>
          </a:p>
          <a:p>
            <a:r>
              <a:rPr lang="en-US" sz="2800" dirty="0" smtClean="0"/>
              <a:t>What to include:</a:t>
            </a:r>
          </a:p>
          <a:p>
            <a:pPr lvl="1"/>
            <a:r>
              <a:rPr lang="en-US" sz="2400" dirty="0" smtClean="0"/>
              <a:t>Position by title or functional role</a:t>
            </a:r>
          </a:p>
          <a:p>
            <a:pPr lvl="1"/>
            <a:r>
              <a:rPr lang="en-US" sz="2400" dirty="0" smtClean="0"/>
              <a:t>Description (including amount of time devoted to projects and unit used in calculation)</a:t>
            </a:r>
          </a:p>
          <a:p>
            <a:pPr lvl="1"/>
            <a:r>
              <a:rPr lang="en-US" sz="2400" dirty="0" smtClean="0"/>
              <a:t>Amount of compensation </a:t>
            </a:r>
          </a:p>
          <a:p>
            <a:pPr lvl="2"/>
            <a:r>
              <a:rPr lang="en-US" sz="2000" dirty="0" smtClean="0">
                <a:solidFill>
                  <a:srgbClr val="FFFFCC"/>
                </a:solidFill>
              </a:rPr>
              <a:t>Unit cost x Quantity</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101</a:t>
            </a:fld>
            <a:endParaRPr lang="en-US" dirty="0"/>
          </a:p>
        </p:txBody>
      </p:sp>
    </p:spTree>
    <p:extLst>
      <p:ext uri="{BB962C8B-B14F-4D97-AF65-F5344CB8AC3E}">
        <p14:creationId xmlns:p14="http://schemas.microsoft.com/office/powerpoint/2010/main" val="24858331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a:t>
            </a:r>
            <a:endParaRPr lang="en-US" dirty="0"/>
          </a:p>
        </p:txBody>
      </p:sp>
      <p:pic>
        <p:nvPicPr>
          <p:cNvPr id="5" name="Content Placeholder 4"/>
          <p:cNvPicPr>
            <a:picLocks noGrp="1" noChangeAspect="1"/>
          </p:cNvPicPr>
          <p:nvPr>
            <p:ph idx="1"/>
          </p:nvPr>
        </p:nvPicPr>
        <p:blipFill>
          <a:blip r:embed="rId2"/>
          <a:stretch>
            <a:fillRect/>
          </a:stretch>
        </p:blipFill>
        <p:spPr>
          <a:xfrm>
            <a:off x="277702" y="3435315"/>
            <a:ext cx="8600725" cy="2723113"/>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102</a:t>
            </a:fld>
            <a:endParaRPr lang="en-US" dirty="0"/>
          </a:p>
        </p:txBody>
      </p:sp>
      <p:pic>
        <p:nvPicPr>
          <p:cNvPr id="6" name="Picture 5"/>
          <p:cNvPicPr>
            <a:picLocks noChangeAspect="1"/>
          </p:cNvPicPr>
          <p:nvPr/>
        </p:nvPicPr>
        <p:blipFill>
          <a:blip r:embed="rId3"/>
          <a:stretch>
            <a:fillRect/>
          </a:stretch>
        </p:blipFill>
        <p:spPr>
          <a:xfrm>
            <a:off x="2015813" y="1787338"/>
            <a:ext cx="4889276" cy="1412681"/>
          </a:xfrm>
          <a:prstGeom prst="rect">
            <a:avLst/>
          </a:prstGeom>
          <a:ln w="15875">
            <a:solidFill>
              <a:schemeClr val="bg1"/>
            </a:solidFill>
          </a:ln>
        </p:spPr>
      </p:pic>
    </p:spTree>
    <p:extLst>
      <p:ext uri="{BB962C8B-B14F-4D97-AF65-F5344CB8AC3E}">
        <p14:creationId xmlns:p14="http://schemas.microsoft.com/office/powerpoint/2010/main" val="6088214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254318"/>
            <a:ext cx="4754880" cy="1143000"/>
          </a:xfrm>
        </p:spPr>
        <p:txBody>
          <a:bodyPr/>
          <a:lstStyle/>
          <a:p>
            <a:r>
              <a:rPr lang="en-US" dirty="0" smtClean="0"/>
              <a:t>Fringe Benefits</a:t>
            </a:r>
            <a:endParaRPr lang="en-US" dirty="0"/>
          </a:p>
        </p:txBody>
      </p:sp>
      <p:sp>
        <p:nvSpPr>
          <p:cNvPr id="3" name="Content Placeholder 2"/>
          <p:cNvSpPr>
            <a:spLocks noGrp="1"/>
          </p:cNvSpPr>
          <p:nvPr>
            <p:ph idx="1"/>
          </p:nvPr>
        </p:nvSpPr>
        <p:spPr>
          <a:xfrm>
            <a:off x="457200" y="1549400"/>
            <a:ext cx="8229600" cy="4942840"/>
          </a:xfrm>
        </p:spPr>
        <p:txBody>
          <a:bodyPr/>
          <a:lstStyle/>
          <a:p>
            <a:r>
              <a:rPr lang="en-US" sz="2400" dirty="0" smtClean="0"/>
              <a:t>Refers </a:t>
            </a:r>
            <a:r>
              <a:rPr lang="en-US" sz="2400" dirty="0"/>
              <a:t>to the allowances and services provided by employers to their employees as compensation in addition to regular salaries and </a:t>
            </a:r>
            <a:r>
              <a:rPr lang="en-US" sz="2400" dirty="0" smtClean="0"/>
              <a:t>wages</a:t>
            </a:r>
          </a:p>
          <a:p>
            <a:r>
              <a:rPr lang="en-US" sz="2400" dirty="0" smtClean="0"/>
              <a:t>Should </a:t>
            </a:r>
            <a:r>
              <a:rPr lang="en-US" sz="2400" dirty="0"/>
              <a:t>be based on actual known costs or an established </a:t>
            </a:r>
            <a:r>
              <a:rPr lang="en-US" sz="2400" dirty="0" smtClean="0"/>
              <a:t>formula  </a:t>
            </a:r>
          </a:p>
          <a:p>
            <a:r>
              <a:rPr lang="en-US" sz="2400" dirty="0" smtClean="0"/>
              <a:t>For salaried </a:t>
            </a:r>
            <a:r>
              <a:rPr lang="en-US" sz="2400" dirty="0"/>
              <a:t>personnel listed in </a:t>
            </a:r>
            <a:r>
              <a:rPr lang="en-US" sz="2400" dirty="0" smtClean="0"/>
              <a:t>Personnel and </a:t>
            </a:r>
            <a:r>
              <a:rPr lang="en-US" sz="2400" dirty="0"/>
              <a:t>only for the percentage of time devoted to the </a:t>
            </a:r>
            <a:r>
              <a:rPr lang="en-US" sz="2400" dirty="0" smtClean="0"/>
              <a:t>project </a:t>
            </a:r>
          </a:p>
          <a:p>
            <a:r>
              <a:rPr lang="en-US" sz="2400" dirty="0"/>
              <a:t> What to include</a:t>
            </a:r>
            <a:r>
              <a:rPr lang="en-US" sz="2400" dirty="0" smtClean="0"/>
              <a:t>:</a:t>
            </a:r>
          </a:p>
          <a:p>
            <a:pPr lvl="1"/>
            <a:r>
              <a:rPr lang="en-US" sz="2000" dirty="0" smtClean="0"/>
              <a:t>Item Name</a:t>
            </a:r>
          </a:p>
          <a:p>
            <a:pPr lvl="1"/>
            <a:r>
              <a:rPr lang="en-US" sz="2000" dirty="0" smtClean="0"/>
              <a:t>Description</a:t>
            </a:r>
            <a:endParaRPr lang="en-US" sz="2000" dirty="0"/>
          </a:p>
          <a:p>
            <a:pPr lvl="2"/>
            <a:r>
              <a:rPr lang="en-US" sz="1800" dirty="0">
                <a:solidFill>
                  <a:srgbClr val="FFFFCC"/>
                </a:solidFill>
              </a:rPr>
              <a:t>Identify the organization’s fringe benefit </a:t>
            </a:r>
            <a:r>
              <a:rPr lang="en-US" sz="1800" dirty="0" smtClean="0">
                <a:solidFill>
                  <a:srgbClr val="FFFFCC"/>
                </a:solidFill>
              </a:rPr>
              <a:t>rate for the position(s)</a:t>
            </a:r>
            <a:endParaRPr lang="en-US" sz="1800" dirty="0">
              <a:solidFill>
                <a:srgbClr val="FFFFCC"/>
              </a:solidFill>
            </a:endParaRPr>
          </a:p>
          <a:p>
            <a:pPr lvl="2"/>
            <a:r>
              <a:rPr lang="en-US" sz="1800" dirty="0">
                <a:solidFill>
                  <a:srgbClr val="FFFFCC"/>
                </a:solidFill>
              </a:rPr>
              <a:t>Explain the base for the calculation for each position </a:t>
            </a:r>
            <a:r>
              <a:rPr lang="en-US" sz="1800" dirty="0" smtClean="0">
                <a:solidFill>
                  <a:srgbClr val="FFFFCC"/>
                </a:solidFill>
              </a:rPr>
              <a:t>identified</a:t>
            </a:r>
          </a:p>
          <a:p>
            <a:pPr lvl="1"/>
            <a:r>
              <a:rPr lang="en-US" sz="2000" dirty="0" smtClean="0"/>
              <a:t>Cost</a:t>
            </a:r>
            <a:endParaRPr lang="en-US" sz="2000" dirty="0"/>
          </a:p>
          <a:p>
            <a:endParaRPr lang="en-US" sz="2400" dirty="0" smtClean="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103</a:t>
            </a:fld>
            <a:endParaRPr lang="en-US" dirty="0"/>
          </a:p>
        </p:txBody>
      </p:sp>
    </p:spTree>
    <p:extLst>
      <p:ext uri="{BB962C8B-B14F-4D97-AF65-F5344CB8AC3E}">
        <p14:creationId xmlns:p14="http://schemas.microsoft.com/office/powerpoint/2010/main" val="19683867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Fringe Benefits</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19488" y="2346594"/>
            <a:ext cx="8526848" cy="2820317"/>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104</a:t>
            </a:fld>
            <a:endParaRPr lang="en-US" dirty="0"/>
          </a:p>
        </p:txBody>
      </p:sp>
    </p:spTree>
    <p:extLst>
      <p:ext uri="{BB962C8B-B14F-4D97-AF65-F5344CB8AC3E}">
        <p14:creationId xmlns:p14="http://schemas.microsoft.com/office/powerpoint/2010/main" val="29530962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254318"/>
            <a:ext cx="4754880" cy="1143000"/>
          </a:xfrm>
        </p:spPr>
        <p:txBody>
          <a:bodyPr/>
          <a:lstStyle/>
          <a:p>
            <a:r>
              <a:rPr lang="en-US" dirty="0" smtClean="0"/>
              <a:t>Travel</a:t>
            </a:r>
            <a:endParaRPr lang="en-US" dirty="0"/>
          </a:p>
        </p:txBody>
      </p:sp>
      <p:sp>
        <p:nvSpPr>
          <p:cNvPr id="3" name="Content Placeholder 2"/>
          <p:cNvSpPr>
            <a:spLocks noGrp="1"/>
          </p:cNvSpPr>
          <p:nvPr>
            <p:ph idx="1"/>
          </p:nvPr>
        </p:nvSpPr>
        <p:spPr>
          <a:xfrm>
            <a:off x="457200" y="1483298"/>
            <a:ext cx="8229600" cy="5093771"/>
          </a:xfrm>
        </p:spPr>
        <p:txBody>
          <a:bodyPr/>
          <a:lstStyle/>
          <a:p>
            <a:r>
              <a:rPr lang="en-US" sz="2400" dirty="0"/>
              <a:t>R</a:t>
            </a:r>
            <a:r>
              <a:rPr lang="en-US" sz="2400" dirty="0" smtClean="0"/>
              <a:t>efers </a:t>
            </a:r>
            <a:r>
              <a:rPr lang="en-US" sz="2400" dirty="0"/>
              <a:t>to the expenses for transportation, lodging, subsistence, and related items incurred by employees who are in travel status on official business of the </a:t>
            </a:r>
            <a:r>
              <a:rPr lang="en-US" sz="2400" dirty="0" smtClean="0"/>
              <a:t>recipient </a:t>
            </a:r>
          </a:p>
          <a:p>
            <a:r>
              <a:rPr lang="en-US" sz="2400" dirty="0" smtClean="0"/>
              <a:t>Does </a:t>
            </a:r>
            <a:r>
              <a:rPr lang="en-US" sz="2400" dirty="0"/>
              <a:t>not include travel expenses of a contractor or </a:t>
            </a:r>
            <a:r>
              <a:rPr lang="en-US" sz="2400" dirty="0" err="1" smtClean="0"/>
              <a:t>subrecipient</a:t>
            </a:r>
            <a:endParaRPr lang="en-US" sz="2400" dirty="0" smtClean="0"/>
          </a:p>
          <a:p>
            <a:r>
              <a:rPr lang="en-US" sz="2400" dirty="0" smtClean="0"/>
              <a:t>Example of </a:t>
            </a:r>
            <a:r>
              <a:rPr lang="en-US" sz="2400" dirty="0"/>
              <a:t>w</a:t>
            </a:r>
            <a:r>
              <a:rPr lang="en-US" sz="2400" dirty="0" smtClean="0"/>
              <a:t>hat </a:t>
            </a:r>
            <a:r>
              <a:rPr lang="en-US" sz="2400" dirty="0"/>
              <a:t>to include for each trip</a:t>
            </a:r>
            <a:r>
              <a:rPr lang="en-US" sz="2400" dirty="0" smtClean="0"/>
              <a:t>:</a:t>
            </a:r>
          </a:p>
          <a:p>
            <a:pPr lvl="1"/>
            <a:r>
              <a:rPr lang="en-US" sz="2400" dirty="0" smtClean="0"/>
              <a:t>Purpose/Destination</a:t>
            </a:r>
          </a:p>
          <a:p>
            <a:pPr lvl="1"/>
            <a:r>
              <a:rPr lang="en-US" sz="2400" dirty="0" smtClean="0"/>
              <a:t>Description, including</a:t>
            </a:r>
            <a:endParaRPr lang="en-US" sz="2400" dirty="0"/>
          </a:p>
          <a:p>
            <a:pPr lvl="2"/>
            <a:r>
              <a:rPr lang="en-US" dirty="0" smtClean="0">
                <a:solidFill>
                  <a:srgbClr val="FFFFCC"/>
                </a:solidFill>
              </a:rPr>
              <a:t>Travelers and justification for each</a:t>
            </a:r>
          </a:p>
          <a:p>
            <a:pPr lvl="2"/>
            <a:r>
              <a:rPr lang="en-US" dirty="0" smtClean="0">
                <a:solidFill>
                  <a:srgbClr val="FFFFCC"/>
                </a:solidFill>
              </a:rPr>
              <a:t>Expenses included (e.g., transportation, subsistence)</a:t>
            </a:r>
          </a:p>
          <a:p>
            <a:pPr lvl="2"/>
            <a:r>
              <a:rPr lang="en-US" dirty="0" smtClean="0">
                <a:solidFill>
                  <a:srgbClr val="FFFFCC"/>
                </a:solidFill>
              </a:rPr>
              <a:t>Number of trips (if multiple)</a:t>
            </a:r>
            <a:endParaRPr lang="en-US" sz="1800" dirty="0">
              <a:solidFill>
                <a:srgbClr val="FFFFCC"/>
              </a:solidFill>
            </a:endParaRPr>
          </a:p>
          <a:p>
            <a:pPr lvl="1"/>
            <a:r>
              <a:rPr lang="en-US" sz="2400" dirty="0"/>
              <a:t>C</a:t>
            </a:r>
            <a:r>
              <a:rPr lang="en-US" sz="2400" dirty="0" smtClean="0"/>
              <a:t>ost</a:t>
            </a:r>
            <a:endParaRPr lang="en-US" sz="2400"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105</a:t>
            </a:fld>
            <a:endParaRPr lang="en-US" dirty="0"/>
          </a:p>
        </p:txBody>
      </p:sp>
    </p:spTree>
    <p:extLst>
      <p:ext uri="{BB962C8B-B14F-4D97-AF65-F5344CB8AC3E}">
        <p14:creationId xmlns:p14="http://schemas.microsoft.com/office/powerpoint/2010/main" val="39805184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t>
            </a:r>
            <a:endParaRPr lang="en-US" dirty="0"/>
          </a:p>
        </p:txBody>
      </p:sp>
      <p:pic>
        <p:nvPicPr>
          <p:cNvPr id="5" name="Content Placeholder 4"/>
          <p:cNvPicPr>
            <a:picLocks noGrp="1" noChangeAspect="1"/>
          </p:cNvPicPr>
          <p:nvPr>
            <p:ph idx="1"/>
          </p:nvPr>
        </p:nvPicPr>
        <p:blipFill>
          <a:blip r:embed="rId3"/>
          <a:stretch>
            <a:fillRect/>
          </a:stretch>
        </p:blipFill>
        <p:spPr>
          <a:xfrm>
            <a:off x="472886" y="2490171"/>
            <a:ext cx="8296541" cy="2560846"/>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106</a:t>
            </a:fld>
            <a:endParaRPr lang="en-US" dirty="0"/>
          </a:p>
        </p:txBody>
      </p:sp>
    </p:spTree>
    <p:extLst>
      <p:ext uri="{BB962C8B-B14F-4D97-AF65-F5344CB8AC3E}">
        <p14:creationId xmlns:p14="http://schemas.microsoft.com/office/powerpoint/2010/main" val="11886169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20" y="244158"/>
            <a:ext cx="4185920" cy="1143000"/>
          </a:xfrm>
        </p:spPr>
        <p:txBody>
          <a:bodyPr/>
          <a:lstStyle/>
          <a:p>
            <a:r>
              <a:rPr lang="en-US" dirty="0" smtClean="0"/>
              <a:t>Construction</a:t>
            </a:r>
            <a:endParaRPr lang="en-US" dirty="0"/>
          </a:p>
        </p:txBody>
      </p:sp>
      <p:sp>
        <p:nvSpPr>
          <p:cNvPr id="3" name="Content Placeholder 2"/>
          <p:cNvSpPr>
            <a:spLocks noGrp="1"/>
          </p:cNvSpPr>
          <p:nvPr>
            <p:ph idx="1"/>
          </p:nvPr>
        </p:nvSpPr>
        <p:spPr>
          <a:xfrm>
            <a:off x="457200" y="1488990"/>
            <a:ext cx="8229600" cy="5233086"/>
          </a:xfrm>
        </p:spPr>
        <p:txBody>
          <a:bodyPr/>
          <a:lstStyle/>
          <a:p>
            <a:r>
              <a:rPr lang="en-US" dirty="0"/>
              <a:t>“Construction” </a:t>
            </a:r>
            <a:r>
              <a:rPr lang="en-US" dirty="0" smtClean="0"/>
              <a:t>includes</a:t>
            </a:r>
          </a:p>
          <a:p>
            <a:pPr lvl="1"/>
            <a:r>
              <a:rPr lang="en-US" sz="2400" dirty="0"/>
              <a:t>Traditional construction (structures, etc.)</a:t>
            </a:r>
          </a:p>
          <a:p>
            <a:pPr lvl="1"/>
            <a:r>
              <a:rPr lang="en-US" sz="2400" dirty="0"/>
              <a:t>Any project involving or requiring engineering and design or similar technical documentation </a:t>
            </a:r>
            <a:r>
              <a:rPr lang="en-US" sz="2400" dirty="0" smtClean="0"/>
              <a:t>(where “turning dirt” actually takes place; does not include planning alone)</a:t>
            </a:r>
            <a:endParaRPr lang="en-US" sz="2400" dirty="0"/>
          </a:p>
          <a:p>
            <a:pPr lvl="1"/>
            <a:r>
              <a:rPr lang="en-US" sz="2400" dirty="0"/>
              <a:t>Land Acquisition</a:t>
            </a:r>
          </a:p>
          <a:p>
            <a:r>
              <a:rPr lang="en-US" dirty="0" smtClean="0"/>
              <a:t>Additional budget categories required</a:t>
            </a:r>
          </a:p>
          <a:p>
            <a:pPr lvl="1"/>
            <a:r>
              <a:rPr lang="en-US" sz="2400" dirty="0"/>
              <a:t>I</a:t>
            </a:r>
            <a:r>
              <a:rPr lang="en-US" sz="2400" dirty="0" smtClean="0"/>
              <a:t>nclude information from </a:t>
            </a:r>
            <a:r>
              <a:rPr lang="en-US" sz="2400" dirty="0"/>
              <a:t>both </a:t>
            </a:r>
            <a:endParaRPr lang="en-US" sz="2400" dirty="0" smtClean="0"/>
          </a:p>
          <a:p>
            <a:pPr lvl="2"/>
            <a:r>
              <a:rPr lang="en-US" dirty="0" smtClean="0">
                <a:solidFill>
                  <a:schemeClr val="tx1"/>
                </a:solidFill>
              </a:rPr>
              <a:t>SF-424A </a:t>
            </a:r>
            <a:r>
              <a:rPr lang="en-US" dirty="0">
                <a:solidFill>
                  <a:schemeClr val="tx1"/>
                </a:solidFill>
              </a:rPr>
              <a:t>Budget Information for </a:t>
            </a:r>
            <a:r>
              <a:rPr lang="en-US" dirty="0" smtClean="0">
                <a:solidFill>
                  <a:schemeClr val="tx1"/>
                </a:solidFill>
              </a:rPr>
              <a:t>Non-construction</a:t>
            </a:r>
            <a:endParaRPr lang="en-US" dirty="0">
              <a:solidFill>
                <a:schemeClr val="tx1"/>
              </a:solidFill>
            </a:endParaRPr>
          </a:p>
          <a:p>
            <a:pPr lvl="2"/>
            <a:r>
              <a:rPr lang="en-US" dirty="0">
                <a:solidFill>
                  <a:schemeClr val="tx1"/>
                </a:solidFill>
              </a:rPr>
              <a:t>SF-424C Budget Information for </a:t>
            </a:r>
            <a:r>
              <a:rPr lang="en-US" dirty="0" smtClean="0">
                <a:solidFill>
                  <a:schemeClr val="tx1"/>
                </a:solidFill>
              </a:rPr>
              <a:t>Construction</a:t>
            </a:r>
          </a:p>
          <a:p>
            <a:pPr lvl="0"/>
            <a:r>
              <a:rPr lang="en-US" dirty="0"/>
              <a:t>Include contractual construction </a:t>
            </a:r>
            <a:r>
              <a:rPr lang="en-US" dirty="0" smtClean="0"/>
              <a:t>costs here</a:t>
            </a:r>
            <a:endParaRPr lang="en-US" dirty="0"/>
          </a:p>
          <a:p>
            <a:pPr lvl="2"/>
            <a:endParaRPr lang="en-US" dirty="0"/>
          </a:p>
          <a:p>
            <a:pPr lvl="1"/>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107</a:t>
            </a:fld>
            <a:endParaRPr lang="en-US" dirty="0"/>
          </a:p>
        </p:txBody>
      </p:sp>
    </p:spTree>
    <p:extLst>
      <p:ext uri="{BB962C8B-B14F-4D97-AF65-F5344CB8AC3E}">
        <p14:creationId xmlns:p14="http://schemas.microsoft.com/office/powerpoint/2010/main" val="5850027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399" y="244158"/>
            <a:ext cx="7575485" cy="1143000"/>
          </a:xfrm>
        </p:spPr>
        <p:txBody>
          <a:bodyPr/>
          <a:lstStyle/>
          <a:p>
            <a:r>
              <a:rPr lang="en-US" sz="4000" dirty="0" smtClean="0"/>
              <a:t>Construction Budget Object Categories*</a:t>
            </a:r>
            <a:endParaRPr lang="en-US" sz="4000" dirty="0"/>
          </a:p>
        </p:txBody>
      </p:sp>
      <p:sp>
        <p:nvSpPr>
          <p:cNvPr id="3" name="Content Placeholder 2"/>
          <p:cNvSpPr>
            <a:spLocks noGrp="1"/>
          </p:cNvSpPr>
          <p:nvPr>
            <p:ph idx="1"/>
          </p:nvPr>
        </p:nvSpPr>
        <p:spPr>
          <a:xfrm>
            <a:off x="487680" y="1630680"/>
            <a:ext cx="7132320" cy="5135880"/>
          </a:xfrm>
        </p:spPr>
        <p:txBody>
          <a:bodyPr/>
          <a:lstStyle/>
          <a:p>
            <a:r>
              <a:rPr lang="en-US" sz="2200" dirty="0" smtClean="0"/>
              <a:t>Construction management/legal </a:t>
            </a:r>
            <a:r>
              <a:rPr lang="en-US" sz="2200" dirty="0"/>
              <a:t>e</a:t>
            </a:r>
            <a:r>
              <a:rPr lang="en-US" sz="2200" dirty="0" smtClean="0"/>
              <a:t>xpenses</a:t>
            </a:r>
          </a:p>
          <a:p>
            <a:r>
              <a:rPr lang="en-US" sz="2200" dirty="0" smtClean="0"/>
              <a:t>Land, structures, rights-of-way, appraisals, etc. (including easements)</a:t>
            </a:r>
          </a:p>
          <a:p>
            <a:r>
              <a:rPr lang="en-US" sz="2200" dirty="0" smtClean="0"/>
              <a:t>Relocation expenses and payments</a:t>
            </a:r>
          </a:p>
          <a:p>
            <a:r>
              <a:rPr lang="en-US" sz="2200" dirty="0" smtClean="0"/>
              <a:t>Architectural and engineering fees</a:t>
            </a:r>
          </a:p>
          <a:p>
            <a:r>
              <a:rPr lang="en-US" sz="2200" dirty="0" smtClean="0"/>
              <a:t>Other architectural and engineering fees</a:t>
            </a:r>
          </a:p>
          <a:p>
            <a:r>
              <a:rPr lang="en-US" sz="2200" dirty="0" smtClean="0"/>
              <a:t>Project inspection fees</a:t>
            </a:r>
          </a:p>
          <a:p>
            <a:r>
              <a:rPr lang="en-US" sz="2200" dirty="0" smtClean="0"/>
              <a:t>Site work</a:t>
            </a:r>
          </a:p>
          <a:p>
            <a:r>
              <a:rPr lang="en-US" sz="2200" dirty="0" smtClean="0"/>
              <a:t>Demolition and removal</a:t>
            </a:r>
          </a:p>
          <a:p>
            <a:r>
              <a:rPr lang="en-US" sz="2200" dirty="0" smtClean="0"/>
              <a:t>Construction</a:t>
            </a:r>
          </a:p>
          <a:p>
            <a:r>
              <a:rPr lang="en-US" sz="2200" dirty="0" smtClean="0"/>
              <a:t>Equipment</a:t>
            </a:r>
          </a:p>
          <a:p>
            <a:r>
              <a:rPr lang="en-US" sz="2200" dirty="0" smtClean="0"/>
              <a:t>Miscellaneous</a:t>
            </a:r>
          </a:p>
        </p:txBody>
      </p:sp>
      <p:sp>
        <p:nvSpPr>
          <p:cNvPr id="7" name="Slide Number Placeholder 6"/>
          <p:cNvSpPr>
            <a:spLocks noGrp="1"/>
          </p:cNvSpPr>
          <p:nvPr>
            <p:ph type="sldNum" sz="quarter" idx="12"/>
          </p:nvPr>
        </p:nvSpPr>
        <p:spPr/>
        <p:txBody>
          <a:bodyPr/>
          <a:lstStyle/>
          <a:p>
            <a:pPr>
              <a:defRPr/>
            </a:pPr>
            <a:fld id="{23E9205B-5CEE-144D-9AC5-6B4298FD56D3}" type="slidenum">
              <a:rPr lang="en-US" smtClean="0"/>
              <a:pPr>
                <a:defRPr/>
              </a:pPr>
              <a:t>108</a:t>
            </a:fld>
            <a:endParaRPr lang="en-US" dirty="0"/>
          </a:p>
        </p:txBody>
      </p:sp>
      <p:sp>
        <p:nvSpPr>
          <p:cNvPr id="6" name="TextBox 5"/>
          <p:cNvSpPr txBox="1"/>
          <p:nvPr/>
        </p:nvSpPr>
        <p:spPr>
          <a:xfrm>
            <a:off x="3251200" y="6126599"/>
            <a:ext cx="5892800" cy="367923"/>
          </a:xfrm>
          <a:prstGeom prst="rect">
            <a:avLst/>
          </a:prstGeom>
          <a:noFill/>
        </p:spPr>
        <p:txBody>
          <a:bodyPr wrap="square" rtlCol="0">
            <a:spAutoFit/>
          </a:bodyPr>
          <a:lstStyle/>
          <a:p>
            <a:r>
              <a:rPr lang="en-US" i="1" dirty="0" smtClean="0"/>
              <a:t>* From SF-424C </a:t>
            </a:r>
            <a:r>
              <a:rPr lang="en-US" i="1" dirty="0"/>
              <a:t>Budget Information for </a:t>
            </a:r>
            <a:r>
              <a:rPr lang="en-US" i="1" dirty="0" smtClean="0"/>
              <a:t>Construction Projects</a:t>
            </a:r>
            <a:endParaRPr lang="en-US" i="1" dirty="0"/>
          </a:p>
        </p:txBody>
      </p:sp>
      <p:sp>
        <p:nvSpPr>
          <p:cNvPr id="5" name="TextBox 4"/>
          <p:cNvSpPr txBox="1"/>
          <p:nvPr/>
        </p:nvSpPr>
        <p:spPr>
          <a:xfrm>
            <a:off x="5283364" y="4324579"/>
            <a:ext cx="3161842" cy="1323439"/>
          </a:xfrm>
          <a:prstGeom prst="rect">
            <a:avLst/>
          </a:prstGeom>
          <a:solidFill>
            <a:schemeClr val="accent1"/>
          </a:solidFill>
          <a:ln>
            <a:solidFill>
              <a:srgbClr val="000000"/>
            </a:solidFill>
          </a:ln>
        </p:spPr>
        <p:txBody>
          <a:bodyPr wrap="square" rtlCol="0">
            <a:spAutoFit/>
          </a:bodyPr>
          <a:lstStyle/>
          <a:p>
            <a:r>
              <a:rPr lang="en-US" sz="2000" dirty="0" smtClean="0"/>
              <a:t>Expand the Construction Category on the RAAMS Budget Page to see these additional object categories.  </a:t>
            </a:r>
            <a:endParaRPr lang="en-US" sz="2000" dirty="0"/>
          </a:p>
        </p:txBody>
      </p:sp>
    </p:spTree>
    <p:extLst>
      <p:ext uri="{BB962C8B-B14F-4D97-AF65-F5344CB8AC3E}">
        <p14:creationId xmlns:p14="http://schemas.microsoft.com/office/powerpoint/2010/main" val="36973289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Budget in RAAMS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109</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71923" y="1705336"/>
            <a:ext cx="7924558" cy="4653900"/>
          </a:xfrm>
          <a:ln w="19050">
            <a:solidFill>
              <a:schemeClr val="bg1"/>
            </a:solidFill>
          </a:ln>
        </p:spPr>
      </p:pic>
    </p:spTree>
    <p:extLst>
      <p:ext uri="{BB962C8B-B14F-4D97-AF65-F5344CB8AC3E}">
        <p14:creationId xmlns:p14="http://schemas.microsoft.com/office/powerpoint/2010/main" val="504930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5" y="252605"/>
            <a:ext cx="8372819" cy="1143000"/>
          </a:xfrm>
        </p:spPr>
        <p:txBody>
          <a:bodyPr/>
          <a:lstStyle/>
          <a:p>
            <a:r>
              <a:rPr lang="en-US" sz="4000" dirty="0" smtClean="0"/>
              <a:t>Risk Assessments by Federal Recipients</a:t>
            </a:r>
            <a:endParaRPr lang="en-US" sz="4000" dirty="0"/>
          </a:p>
        </p:txBody>
      </p:sp>
      <p:sp>
        <p:nvSpPr>
          <p:cNvPr id="3" name="Content Placeholder 2"/>
          <p:cNvSpPr>
            <a:spLocks noGrp="1"/>
          </p:cNvSpPr>
          <p:nvPr>
            <p:ph idx="1"/>
          </p:nvPr>
        </p:nvSpPr>
        <p:spPr>
          <a:xfrm>
            <a:off x="394138" y="1936531"/>
            <a:ext cx="8526342" cy="4240749"/>
          </a:xfrm>
        </p:spPr>
        <p:txBody>
          <a:bodyPr/>
          <a:lstStyle/>
          <a:p>
            <a:pPr marL="0" indent="0">
              <a:buNone/>
            </a:pPr>
            <a:r>
              <a:rPr lang="en-US" dirty="0" smtClean="0"/>
              <a:t>Under 2 CFR 200.205, prior to making a Federal award, agencies must:</a:t>
            </a:r>
          </a:p>
          <a:p>
            <a:r>
              <a:rPr lang="en-US" dirty="0" smtClean="0">
                <a:solidFill>
                  <a:srgbClr val="FFFFCC"/>
                </a:solidFill>
              </a:rPr>
              <a:t>Review information available through SAM, FAPIIS, “Do Not Pay”</a:t>
            </a:r>
          </a:p>
          <a:p>
            <a:r>
              <a:rPr lang="en-US" dirty="0" smtClean="0">
                <a:solidFill>
                  <a:srgbClr val="FFFFCC"/>
                </a:solidFill>
              </a:rPr>
              <a:t>Have a framework for evaluating the risks posed by applicants before they receive federal awards</a:t>
            </a:r>
          </a:p>
          <a:p>
            <a:endParaRPr lang="en-US" dirty="0" smtClean="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11</a:t>
            </a:fld>
            <a:endParaRPr lang="en-US" dirty="0"/>
          </a:p>
        </p:txBody>
      </p:sp>
    </p:spTree>
    <p:extLst>
      <p:ext uri="{BB962C8B-B14F-4D97-AF65-F5344CB8AC3E}">
        <p14:creationId xmlns:p14="http://schemas.microsoft.com/office/powerpoint/2010/main" val="42639752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Budget Example</a:t>
            </a:r>
            <a:endParaRPr lang="en-US" dirty="0"/>
          </a:p>
        </p:txBody>
      </p:sp>
      <p:pic>
        <p:nvPicPr>
          <p:cNvPr id="5" name="Content Placeholder 4"/>
          <p:cNvPicPr>
            <a:picLocks noGrp="1" noChangeAspect="1"/>
          </p:cNvPicPr>
          <p:nvPr>
            <p:ph idx="1"/>
          </p:nvPr>
        </p:nvPicPr>
        <p:blipFill>
          <a:blip r:embed="rId2"/>
          <a:stretch>
            <a:fillRect/>
          </a:stretch>
        </p:blipFill>
        <p:spPr>
          <a:xfrm>
            <a:off x="257973" y="2403955"/>
            <a:ext cx="8571792" cy="2564652"/>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110</a:t>
            </a:fld>
            <a:endParaRPr lang="en-US" dirty="0"/>
          </a:p>
        </p:txBody>
      </p:sp>
    </p:spTree>
    <p:extLst>
      <p:ext uri="{BB962C8B-B14F-4D97-AF65-F5344CB8AC3E}">
        <p14:creationId xmlns:p14="http://schemas.microsoft.com/office/powerpoint/2010/main" val="1878408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254318"/>
            <a:ext cx="4754880" cy="1143000"/>
          </a:xfrm>
        </p:spPr>
        <p:txBody>
          <a:bodyPr/>
          <a:lstStyle/>
          <a:p>
            <a:r>
              <a:rPr lang="en-US" dirty="0" smtClean="0"/>
              <a:t>Equipment</a:t>
            </a:r>
            <a:endParaRPr lang="en-US" sz="3600" dirty="0"/>
          </a:p>
        </p:txBody>
      </p:sp>
      <p:sp>
        <p:nvSpPr>
          <p:cNvPr id="3" name="Content Placeholder 2"/>
          <p:cNvSpPr>
            <a:spLocks noGrp="1"/>
          </p:cNvSpPr>
          <p:nvPr>
            <p:ph idx="1"/>
          </p:nvPr>
        </p:nvSpPr>
        <p:spPr>
          <a:xfrm>
            <a:off x="0" y="1438822"/>
            <a:ext cx="9144000" cy="4942840"/>
          </a:xfrm>
        </p:spPr>
        <p:txBody>
          <a:bodyPr/>
          <a:lstStyle/>
          <a:p>
            <a:r>
              <a:rPr lang="en-US" sz="2800" dirty="0"/>
              <a:t>R</a:t>
            </a:r>
            <a:r>
              <a:rPr lang="en-US" sz="2800" dirty="0" smtClean="0"/>
              <a:t>efers </a:t>
            </a:r>
            <a:r>
              <a:rPr lang="en-US" sz="2800" dirty="0"/>
              <a:t>to tangible personal property </a:t>
            </a:r>
            <a:r>
              <a:rPr lang="en-US" sz="2800" dirty="0" smtClean="0"/>
              <a:t>(including </a:t>
            </a:r>
            <a:r>
              <a:rPr lang="en-US" sz="2800" dirty="0"/>
              <a:t>information technology systems) to be procured by the </a:t>
            </a:r>
            <a:r>
              <a:rPr lang="en-US" sz="2800" dirty="0" smtClean="0"/>
              <a:t>recipient </a:t>
            </a:r>
            <a:r>
              <a:rPr lang="en-US" sz="2800" dirty="0"/>
              <a:t>organization </a:t>
            </a:r>
            <a:r>
              <a:rPr lang="en-US" sz="2800" dirty="0" smtClean="0"/>
              <a:t>that has: </a:t>
            </a:r>
          </a:p>
          <a:p>
            <a:pPr lvl="1"/>
            <a:r>
              <a:rPr lang="en-US" sz="2400" dirty="0" smtClean="0"/>
              <a:t>a </a:t>
            </a:r>
            <a:r>
              <a:rPr lang="en-US" sz="2400" dirty="0"/>
              <a:t>useful life of more than one </a:t>
            </a:r>
            <a:r>
              <a:rPr lang="en-US" sz="2400" dirty="0" smtClean="0"/>
              <a:t>year, </a:t>
            </a:r>
            <a:r>
              <a:rPr lang="en-US" sz="2400" dirty="0"/>
              <a:t>and </a:t>
            </a:r>
            <a:endParaRPr lang="en-US" sz="2400" dirty="0" smtClean="0"/>
          </a:p>
          <a:p>
            <a:pPr lvl="1"/>
            <a:r>
              <a:rPr lang="en-US" sz="2400" dirty="0" smtClean="0"/>
              <a:t>a </a:t>
            </a:r>
            <a:r>
              <a:rPr lang="en-US" sz="2400" dirty="0"/>
              <a:t>per-unit acquisition cost which equals or exceeds the lesser of the capitalization level established by the </a:t>
            </a:r>
            <a:r>
              <a:rPr lang="en-US" sz="2400" dirty="0" smtClean="0"/>
              <a:t>recipient </a:t>
            </a:r>
            <a:r>
              <a:rPr lang="en-US" sz="2400" dirty="0"/>
              <a:t>for financial statement purposes, or $</a:t>
            </a:r>
            <a:r>
              <a:rPr lang="en-US" sz="2400" dirty="0" smtClean="0"/>
              <a:t>5,000</a:t>
            </a:r>
          </a:p>
          <a:p>
            <a:r>
              <a:rPr lang="en-US" sz="2800" dirty="0"/>
              <a:t> </a:t>
            </a:r>
            <a:r>
              <a:rPr lang="en-US" sz="2800" dirty="0" smtClean="0"/>
              <a:t>What to include:</a:t>
            </a:r>
            <a:endParaRPr lang="en-US" sz="2800" dirty="0"/>
          </a:p>
          <a:p>
            <a:pPr lvl="1"/>
            <a:r>
              <a:rPr lang="en-US" sz="2400" dirty="0" smtClean="0"/>
              <a:t>Item name</a:t>
            </a:r>
          </a:p>
          <a:p>
            <a:pPr lvl="1"/>
            <a:r>
              <a:rPr lang="en-US" sz="2400" dirty="0" smtClean="0"/>
              <a:t>Brief Description including brief justification and procurement method</a:t>
            </a:r>
            <a:endParaRPr lang="en-US" sz="2400" dirty="0"/>
          </a:p>
          <a:p>
            <a:pPr lvl="1"/>
            <a:r>
              <a:rPr lang="en-US" sz="2400" dirty="0"/>
              <a:t>Estimated unit cost for each item </a:t>
            </a:r>
            <a:r>
              <a:rPr lang="en-US" sz="2400" dirty="0" smtClean="0"/>
              <a:t>and Quantity </a:t>
            </a:r>
          </a:p>
          <a:p>
            <a:pPr marL="457200" lvl="1" indent="0">
              <a:spcBef>
                <a:spcPts val="0"/>
              </a:spcBef>
              <a:buNone/>
            </a:pPr>
            <a:r>
              <a:rPr lang="en-US" sz="1800" dirty="0" smtClean="0">
                <a:solidFill>
                  <a:srgbClr val="FFFFCC"/>
                </a:solidFill>
              </a:rPr>
              <a:t>                                                                 </a:t>
            </a:r>
            <a:r>
              <a:rPr lang="en-US" sz="1800" dirty="0" smtClean="0">
                <a:solidFill>
                  <a:schemeClr val="tx1"/>
                </a:solidFill>
              </a:rPr>
              <a:t>(</a:t>
            </a:r>
            <a:r>
              <a:rPr lang="en-US" sz="1800" i="1" dirty="0" smtClean="0">
                <a:solidFill>
                  <a:schemeClr val="tx1"/>
                </a:solidFill>
              </a:rPr>
              <a:t>Procurement</a:t>
            </a:r>
            <a:r>
              <a:rPr lang="en-US" sz="1800" dirty="0" smtClean="0">
                <a:solidFill>
                  <a:schemeClr val="tx1"/>
                </a:solidFill>
              </a:rPr>
              <a:t> </a:t>
            </a:r>
            <a:r>
              <a:rPr lang="en-US" sz="1800" i="1" dirty="0" smtClean="0">
                <a:solidFill>
                  <a:schemeClr val="tx1"/>
                </a:solidFill>
              </a:rPr>
              <a:t>Standards </a:t>
            </a:r>
            <a:r>
              <a:rPr lang="en-US" sz="1800" i="1" dirty="0">
                <a:solidFill>
                  <a:schemeClr val="tx1"/>
                </a:solidFill>
              </a:rPr>
              <a:t>2 CFR 200.317 - 200.326</a:t>
            </a:r>
            <a:r>
              <a:rPr lang="en-US" sz="1800" dirty="0">
                <a:solidFill>
                  <a:schemeClr val="tx1"/>
                </a:solidFill>
              </a:rPr>
              <a:t>)</a:t>
            </a:r>
            <a:endParaRPr lang="en-US" sz="2400" dirty="0">
              <a:solidFill>
                <a:schemeClr val="tx1"/>
              </a:solidFill>
            </a:endParaRPr>
          </a:p>
          <a:p>
            <a:endParaRPr lang="en-US" sz="2800"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111</a:t>
            </a:fld>
            <a:endParaRPr lang="en-US" dirty="0"/>
          </a:p>
        </p:txBody>
      </p:sp>
    </p:spTree>
    <p:extLst>
      <p:ext uri="{BB962C8B-B14F-4D97-AF65-F5344CB8AC3E}">
        <p14:creationId xmlns:p14="http://schemas.microsoft.com/office/powerpoint/2010/main" val="12402140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pic>
        <p:nvPicPr>
          <p:cNvPr id="5" name="Content Placeholder 4"/>
          <p:cNvPicPr>
            <a:picLocks noGrp="1" noChangeAspect="1"/>
          </p:cNvPicPr>
          <p:nvPr>
            <p:ph idx="1"/>
          </p:nvPr>
        </p:nvPicPr>
        <p:blipFill>
          <a:blip r:embed="rId3"/>
          <a:stretch>
            <a:fillRect/>
          </a:stretch>
        </p:blipFill>
        <p:spPr>
          <a:xfrm>
            <a:off x="239200" y="1937716"/>
            <a:ext cx="8644159" cy="2645301"/>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112</a:t>
            </a:fld>
            <a:endParaRPr lang="en-US" dirty="0"/>
          </a:p>
        </p:txBody>
      </p:sp>
      <p:sp>
        <p:nvSpPr>
          <p:cNvPr id="6" name="TextBox 5"/>
          <p:cNvSpPr txBox="1"/>
          <p:nvPr/>
        </p:nvSpPr>
        <p:spPr>
          <a:xfrm>
            <a:off x="1784733" y="5150324"/>
            <a:ext cx="5816906" cy="830997"/>
          </a:xfrm>
          <a:prstGeom prst="rect">
            <a:avLst/>
          </a:prstGeom>
          <a:noFill/>
        </p:spPr>
        <p:txBody>
          <a:bodyPr wrap="square" rtlCol="0">
            <a:spAutoFit/>
          </a:bodyPr>
          <a:lstStyle/>
          <a:p>
            <a:r>
              <a:rPr lang="en-US" sz="2400" i="1" dirty="0" smtClean="0"/>
              <a:t>An identical format is used for the next two categories – Supplies and Other Direct Costs</a:t>
            </a:r>
            <a:endParaRPr lang="en-US" sz="2400" i="1" dirty="0"/>
          </a:p>
        </p:txBody>
      </p:sp>
    </p:spTree>
    <p:extLst>
      <p:ext uri="{BB962C8B-B14F-4D97-AF65-F5344CB8AC3E}">
        <p14:creationId xmlns:p14="http://schemas.microsoft.com/office/powerpoint/2010/main" val="8585984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254318"/>
            <a:ext cx="5943600" cy="1143000"/>
          </a:xfrm>
        </p:spPr>
        <p:txBody>
          <a:bodyPr/>
          <a:lstStyle/>
          <a:p>
            <a:r>
              <a:rPr lang="en-US" dirty="0" smtClean="0"/>
              <a:t>Supplies</a:t>
            </a:r>
            <a:endParaRPr lang="en-US" sz="2800" dirty="0"/>
          </a:p>
        </p:txBody>
      </p:sp>
      <p:sp>
        <p:nvSpPr>
          <p:cNvPr id="3" name="Content Placeholder 2"/>
          <p:cNvSpPr>
            <a:spLocks noGrp="1"/>
          </p:cNvSpPr>
          <p:nvPr>
            <p:ph idx="1"/>
          </p:nvPr>
        </p:nvSpPr>
        <p:spPr>
          <a:xfrm>
            <a:off x="290765" y="1616848"/>
            <a:ext cx="8707120" cy="4404360"/>
          </a:xfrm>
        </p:spPr>
        <p:txBody>
          <a:bodyPr/>
          <a:lstStyle/>
          <a:p>
            <a:r>
              <a:rPr lang="en-US" sz="2800" dirty="0" smtClean="0"/>
              <a:t>Refers to all tangible personal property other than those classified as equipment to be procured by the recipient</a:t>
            </a:r>
          </a:p>
          <a:p>
            <a:r>
              <a:rPr lang="en-US" sz="2800" dirty="0" smtClean="0"/>
              <a:t>Generally, include any materials that are expendable or consumed during the course of the project </a:t>
            </a:r>
          </a:p>
          <a:p>
            <a:r>
              <a:rPr lang="en-US" sz="2800" dirty="0" smtClean="0"/>
              <a:t>Itemize by nature of expense</a:t>
            </a:r>
          </a:p>
          <a:p>
            <a:r>
              <a:rPr lang="en-US" sz="2800" dirty="0"/>
              <a:t>What to include:</a:t>
            </a:r>
          </a:p>
          <a:p>
            <a:pPr lvl="1"/>
            <a:r>
              <a:rPr lang="en-US" sz="2400" dirty="0"/>
              <a:t>Item name</a:t>
            </a:r>
          </a:p>
          <a:p>
            <a:pPr lvl="1"/>
            <a:r>
              <a:rPr lang="en-US" sz="2400" dirty="0"/>
              <a:t>Brief Description including brief justification and procurement method</a:t>
            </a:r>
          </a:p>
          <a:p>
            <a:pPr lvl="1"/>
            <a:r>
              <a:rPr lang="en-US" sz="2400" dirty="0"/>
              <a:t>Estimated unit cost for each item and Quantity </a:t>
            </a:r>
          </a:p>
          <a:p>
            <a:pPr marL="457200" lvl="1" indent="0">
              <a:buNone/>
            </a:pPr>
            <a:r>
              <a:rPr lang="en-US" sz="1800" dirty="0">
                <a:solidFill>
                  <a:srgbClr val="FFFFCC"/>
                </a:solidFill>
              </a:rPr>
              <a:t>                                                                 (</a:t>
            </a:r>
            <a:r>
              <a:rPr lang="en-US" sz="1800" i="1" dirty="0">
                <a:solidFill>
                  <a:srgbClr val="FFFFCC"/>
                </a:solidFill>
              </a:rPr>
              <a:t>Procurement</a:t>
            </a:r>
            <a:r>
              <a:rPr lang="en-US" sz="1800" dirty="0">
                <a:solidFill>
                  <a:srgbClr val="FFFFCC"/>
                </a:solidFill>
              </a:rPr>
              <a:t> </a:t>
            </a:r>
            <a:r>
              <a:rPr lang="en-US" sz="1800" i="1" dirty="0">
                <a:solidFill>
                  <a:srgbClr val="FFFFCC"/>
                </a:solidFill>
              </a:rPr>
              <a:t>Standards 2 CFR 200.317 - 200.326</a:t>
            </a:r>
            <a:r>
              <a:rPr lang="en-US" sz="1800" dirty="0">
                <a:solidFill>
                  <a:srgbClr val="FFFFCC"/>
                </a:solidFill>
              </a:rPr>
              <a:t>)</a:t>
            </a:r>
            <a:endParaRPr lang="en-US" sz="2400" dirty="0">
              <a:solidFill>
                <a:srgbClr val="FFFFCC"/>
              </a:solidFill>
            </a:endParaRP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113</a:t>
            </a:fld>
            <a:endParaRPr lang="en-US" dirty="0"/>
          </a:p>
        </p:txBody>
      </p:sp>
    </p:spTree>
    <p:extLst>
      <p:ext uri="{BB962C8B-B14F-4D97-AF65-F5344CB8AC3E}">
        <p14:creationId xmlns:p14="http://schemas.microsoft.com/office/powerpoint/2010/main" val="9707762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254318"/>
            <a:ext cx="5943600" cy="1143000"/>
          </a:xfrm>
        </p:spPr>
        <p:txBody>
          <a:bodyPr/>
          <a:lstStyle/>
          <a:p>
            <a:r>
              <a:rPr lang="en-US" dirty="0" smtClean="0"/>
              <a:t>Other Direct Costs</a:t>
            </a:r>
            <a:endParaRPr lang="en-US" sz="2800" dirty="0"/>
          </a:p>
        </p:txBody>
      </p:sp>
      <p:sp>
        <p:nvSpPr>
          <p:cNvPr id="3" name="Content Placeholder 2"/>
          <p:cNvSpPr>
            <a:spLocks noGrp="1"/>
          </p:cNvSpPr>
          <p:nvPr>
            <p:ph idx="1"/>
          </p:nvPr>
        </p:nvSpPr>
        <p:spPr>
          <a:xfrm>
            <a:off x="0" y="1579034"/>
            <a:ext cx="9221118" cy="5019474"/>
          </a:xfrm>
        </p:spPr>
        <p:txBody>
          <a:bodyPr/>
          <a:lstStyle/>
          <a:p>
            <a:r>
              <a:rPr lang="en-US" sz="2800" dirty="0" smtClean="0"/>
              <a:t>Refers </a:t>
            </a:r>
            <a:r>
              <a:rPr lang="en-US" sz="2800" dirty="0"/>
              <a:t>to direct costs that do not fit any of the other line item categories, such as rent for buildings used to conduct award activities, utilities and/or leased equipment, transportation expenses, tuition for training, etc. </a:t>
            </a:r>
            <a:endParaRPr lang="en-US" sz="2800" dirty="0" smtClean="0"/>
          </a:p>
          <a:p>
            <a:r>
              <a:rPr lang="en-US" sz="2800" dirty="0" smtClean="0"/>
              <a:t>If applicable, include Indirect facilities costs here</a:t>
            </a:r>
          </a:p>
          <a:p>
            <a:r>
              <a:rPr lang="en-US" sz="2800" dirty="0" smtClean="0"/>
              <a:t>Itemize by nature of expense</a:t>
            </a:r>
          </a:p>
          <a:p>
            <a:r>
              <a:rPr lang="en-US" sz="2800" dirty="0"/>
              <a:t>What to include:</a:t>
            </a:r>
          </a:p>
          <a:p>
            <a:pPr lvl="1"/>
            <a:r>
              <a:rPr lang="en-US" sz="2400" dirty="0"/>
              <a:t>Item name</a:t>
            </a:r>
          </a:p>
          <a:p>
            <a:pPr lvl="1"/>
            <a:r>
              <a:rPr lang="en-US" sz="2400" dirty="0"/>
              <a:t>Brief Description including brief justification and procurement method</a:t>
            </a:r>
          </a:p>
          <a:p>
            <a:pPr lvl="1"/>
            <a:r>
              <a:rPr lang="en-US" sz="2400" dirty="0"/>
              <a:t>Estimated unit cost for each item and Quantity </a:t>
            </a:r>
          </a:p>
          <a:p>
            <a:pPr lvl="1"/>
            <a:endParaRPr lang="en-US" sz="2000" dirty="0"/>
          </a:p>
          <a:p>
            <a:endParaRPr lang="en-US" sz="2400"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114</a:t>
            </a:fld>
            <a:endParaRPr lang="en-US" dirty="0"/>
          </a:p>
        </p:txBody>
      </p:sp>
    </p:spTree>
    <p:extLst>
      <p:ext uri="{BB962C8B-B14F-4D97-AF65-F5344CB8AC3E}">
        <p14:creationId xmlns:p14="http://schemas.microsoft.com/office/powerpoint/2010/main" val="41600919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920" y="254318"/>
            <a:ext cx="7349658" cy="1143000"/>
          </a:xfrm>
        </p:spPr>
        <p:txBody>
          <a:bodyPr/>
          <a:lstStyle/>
          <a:p>
            <a:r>
              <a:rPr lang="en-US" dirty="0"/>
              <a:t>Subrecipients and Contractors</a:t>
            </a:r>
          </a:p>
        </p:txBody>
      </p:sp>
      <p:sp>
        <p:nvSpPr>
          <p:cNvPr id="3" name="Content Placeholder 2"/>
          <p:cNvSpPr>
            <a:spLocks noGrp="1"/>
          </p:cNvSpPr>
          <p:nvPr>
            <p:ph idx="1"/>
          </p:nvPr>
        </p:nvSpPr>
        <p:spPr/>
        <p:txBody>
          <a:bodyPr/>
          <a:lstStyle/>
          <a:p>
            <a:r>
              <a:rPr lang="en-US" dirty="0" smtClean="0"/>
              <a:t>Refers </a:t>
            </a:r>
            <a:r>
              <a:rPr lang="en-US" dirty="0"/>
              <a:t>to </a:t>
            </a:r>
            <a:endParaRPr lang="en-US" dirty="0" smtClean="0"/>
          </a:p>
          <a:p>
            <a:pPr lvl="1"/>
            <a:r>
              <a:rPr lang="en-US" dirty="0" smtClean="0"/>
              <a:t>Subawards to carry out all or a portion of the project or program</a:t>
            </a:r>
          </a:p>
          <a:p>
            <a:pPr lvl="1"/>
            <a:r>
              <a:rPr lang="en-US" dirty="0" smtClean="0"/>
              <a:t>Contractual purchases </a:t>
            </a:r>
            <a:r>
              <a:rPr lang="en-US" dirty="0"/>
              <a:t>of property or services needed to carry out the project or program under a Federal </a:t>
            </a:r>
            <a:r>
              <a:rPr lang="en-US" dirty="0" smtClean="0"/>
              <a:t>award </a:t>
            </a:r>
          </a:p>
          <a:p>
            <a:r>
              <a:rPr lang="en-US" dirty="0" smtClean="0"/>
              <a:t>Different requirements in 2 CRF Part 200 for subrecipients and contractors </a:t>
            </a:r>
          </a:p>
          <a:p>
            <a:pPr marL="457200" lvl="1" indent="0">
              <a:buNone/>
            </a:pP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115</a:t>
            </a:fld>
            <a:endParaRPr lang="en-US" dirty="0"/>
          </a:p>
        </p:txBody>
      </p:sp>
    </p:spTree>
    <p:extLst>
      <p:ext uri="{BB962C8B-B14F-4D97-AF65-F5344CB8AC3E}">
        <p14:creationId xmlns:p14="http://schemas.microsoft.com/office/powerpoint/2010/main" val="16977286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360" y="254318"/>
            <a:ext cx="8229600" cy="1143000"/>
          </a:xfrm>
        </p:spPr>
        <p:txBody>
          <a:bodyPr/>
          <a:lstStyle/>
          <a:p>
            <a:r>
              <a:rPr lang="en-US" dirty="0" smtClean="0"/>
              <a:t>Subrecipients vs. Contractors</a:t>
            </a:r>
            <a:endParaRPr lang="en-US" dirty="0"/>
          </a:p>
        </p:txBody>
      </p:sp>
      <p:sp>
        <p:nvSpPr>
          <p:cNvPr id="3" name="Content Placeholder 2"/>
          <p:cNvSpPr>
            <a:spLocks noGrp="1"/>
          </p:cNvSpPr>
          <p:nvPr>
            <p:ph idx="1"/>
          </p:nvPr>
        </p:nvSpPr>
        <p:spPr>
          <a:xfrm>
            <a:off x="457200" y="1600200"/>
            <a:ext cx="8229600" cy="4892675"/>
          </a:xfrm>
        </p:spPr>
        <p:txBody>
          <a:bodyPr/>
          <a:lstStyle/>
          <a:p>
            <a:r>
              <a:rPr lang="en-US" dirty="0" smtClean="0"/>
              <a:t>Recipient to make case-by-case determination for each agreement </a:t>
            </a:r>
            <a:r>
              <a:rPr lang="en-US" sz="2800" dirty="0" smtClean="0"/>
              <a:t>(</a:t>
            </a:r>
            <a:r>
              <a:rPr lang="en-US" sz="2800" i="1" dirty="0" smtClean="0"/>
              <a:t>2 CFR 200.330 </a:t>
            </a:r>
            <a:r>
              <a:rPr lang="en-US" sz="2800" i="1" dirty="0" err="1" smtClean="0"/>
              <a:t>Subrecipient</a:t>
            </a:r>
            <a:r>
              <a:rPr lang="en-US" sz="2800" i="1" dirty="0" smtClean="0"/>
              <a:t> and contractor determinations</a:t>
            </a:r>
            <a:r>
              <a:rPr lang="en-US" sz="2800" dirty="0" smtClean="0"/>
              <a:t>)</a:t>
            </a:r>
          </a:p>
          <a:p>
            <a:pPr marL="0" indent="0">
              <a:buNone/>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6857558"/>
              </p:ext>
            </p:extLst>
          </p:nvPr>
        </p:nvGraphicFramePr>
        <p:xfrm>
          <a:off x="969962" y="3290095"/>
          <a:ext cx="7168198" cy="3038949"/>
        </p:xfrm>
        <a:graphic>
          <a:graphicData uri="http://schemas.openxmlformats.org/drawingml/2006/table">
            <a:tbl>
              <a:tblPr firstRow="1" firstCol="1" bandRow="1">
                <a:tableStyleId>{5C22544A-7EE6-4342-B048-85BDC9FD1C3A}</a:tableStyleId>
              </a:tblPr>
              <a:tblGrid>
                <a:gridCol w="3583629"/>
                <a:gridCol w="3584569"/>
              </a:tblGrid>
              <a:tr h="337661">
                <a:tc>
                  <a:txBody>
                    <a:bodyPr/>
                    <a:lstStyle/>
                    <a:p>
                      <a:pPr marL="0" marR="0" algn="ctr">
                        <a:spcBef>
                          <a:spcPts val="300"/>
                        </a:spcBef>
                        <a:spcAft>
                          <a:spcPts val="300"/>
                        </a:spcAft>
                      </a:pPr>
                      <a:r>
                        <a:rPr lang="en-US" sz="2000" dirty="0" err="1">
                          <a:solidFill>
                            <a:schemeClr val="bg1"/>
                          </a:solidFill>
                          <a:effectLst/>
                        </a:rPr>
                        <a:t>Subrecipient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75000"/>
                      </a:schemeClr>
                    </a:solidFill>
                  </a:tcPr>
                </a:tc>
                <a:tc>
                  <a:txBody>
                    <a:bodyPr/>
                    <a:lstStyle/>
                    <a:p>
                      <a:pPr marL="0" marR="0" algn="ctr">
                        <a:spcBef>
                          <a:spcPts val="300"/>
                        </a:spcBef>
                        <a:spcAft>
                          <a:spcPts val="300"/>
                        </a:spcAft>
                      </a:pPr>
                      <a:r>
                        <a:rPr lang="en-US" sz="2000" dirty="0">
                          <a:solidFill>
                            <a:schemeClr val="bg1"/>
                          </a:solidFill>
                          <a:effectLst/>
                        </a:rPr>
                        <a:t>Contractor</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75000"/>
                      </a:schemeClr>
                    </a:solidFill>
                  </a:tcPr>
                </a:tc>
              </a:tr>
              <a:tr h="675322">
                <a:tc>
                  <a:txBody>
                    <a:bodyPr/>
                    <a:lstStyle/>
                    <a:p>
                      <a:pPr marL="0" marR="0" algn="ctr">
                        <a:spcBef>
                          <a:spcPts val="300"/>
                        </a:spcBef>
                        <a:spcAft>
                          <a:spcPts val="300"/>
                        </a:spcAft>
                      </a:pPr>
                      <a:r>
                        <a:rPr lang="en-US" sz="1800" b="0" dirty="0">
                          <a:effectLst/>
                        </a:rPr>
                        <a:t>Programmatic decision-making responsibilities</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spcBef>
                          <a:spcPts val="300"/>
                        </a:spcBef>
                        <a:spcAft>
                          <a:spcPts val="300"/>
                        </a:spcAft>
                      </a:pPr>
                      <a:r>
                        <a:rPr lang="en-US" sz="1800" dirty="0">
                          <a:effectLst/>
                        </a:rPr>
                        <a:t>Provides goods &amp; services as part of normal business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675322">
                <a:tc>
                  <a:txBody>
                    <a:bodyPr/>
                    <a:lstStyle/>
                    <a:p>
                      <a:pPr marL="0" marR="0" algn="ctr">
                        <a:spcBef>
                          <a:spcPts val="300"/>
                        </a:spcBef>
                        <a:spcAft>
                          <a:spcPts val="300"/>
                        </a:spcAft>
                      </a:pPr>
                      <a:r>
                        <a:rPr lang="en-US" sz="1800" b="0" dirty="0">
                          <a:effectLst/>
                        </a:rPr>
                        <a:t>Performance is measured against program objectives</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spcBef>
                          <a:spcPts val="300"/>
                        </a:spcBef>
                        <a:spcAft>
                          <a:spcPts val="300"/>
                        </a:spcAft>
                      </a:pPr>
                      <a:r>
                        <a:rPr lang="en-US" sz="1800" dirty="0">
                          <a:effectLst/>
                        </a:rPr>
                        <a:t>Goods &amp; services are ancillary to programmatic activities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675322">
                <a:tc>
                  <a:txBody>
                    <a:bodyPr/>
                    <a:lstStyle/>
                    <a:p>
                      <a:pPr marL="0" marR="0" algn="ctr">
                        <a:spcBef>
                          <a:spcPts val="300"/>
                        </a:spcBef>
                        <a:spcAft>
                          <a:spcPts val="300"/>
                        </a:spcAft>
                      </a:pPr>
                      <a:r>
                        <a:rPr lang="en-US" sz="1800" b="0" dirty="0">
                          <a:effectLst/>
                        </a:rPr>
                        <a:t>Responsible for Federal compliance requirements</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spcBef>
                          <a:spcPts val="300"/>
                        </a:spcBef>
                        <a:spcAft>
                          <a:spcPts val="300"/>
                        </a:spcAft>
                      </a:pPr>
                      <a:r>
                        <a:rPr lang="en-US" sz="1800" dirty="0">
                          <a:effectLst/>
                        </a:rPr>
                        <a:t>Operates in a competitive environment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675322">
                <a:tc>
                  <a:txBody>
                    <a:bodyPr/>
                    <a:lstStyle/>
                    <a:p>
                      <a:pPr marL="0" marR="0" algn="ctr">
                        <a:spcBef>
                          <a:spcPts val="300"/>
                        </a:spcBef>
                        <a:spcAft>
                          <a:spcPts val="300"/>
                        </a:spcAft>
                      </a:pPr>
                      <a:r>
                        <a:rPr lang="en-US" sz="1800" b="0" dirty="0">
                          <a:effectLst/>
                        </a:rPr>
                        <a:t>Mechanism = </a:t>
                      </a:r>
                      <a:r>
                        <a:rPr lang="en-US" sz="1800" b="0" dirty="0" err="1">
                          <a:effectLst/>
                        </a:rPr>
                        <a:t>Subaward</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spcBef>
                          <a:spcPts val="300"/>
                        </a:spcBef>
                        <a:spcAft>
                          <a:spcPts val="300"/>
                        </a:spcAft>
                      </a:pPr>
                      <a:r>
                        <a:rPr lang="en-US" sz="1800" dirty="0">
                          <a:effectLst/>
                        </a:rPr>
                        <a:t>Mechanism = Contract/Purchase Order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bl>
          </a:graphicData>
        </a:graphic>
      </p:graphicFrame>
      <p:sp>
        <p:nvSpPr>
          <p:cNvPr id="8" name="Slide Number Placeholder 7"/>
          <p:cNvSpPr>
            <a:spLocks noGrp="1"/>
          </p:cNvSpPr>
          <p:nvPr>
            <p:ph type="sldNum" sz="quarter" idx="12"/>
          </p:nvPr>
        </p:nvSpPr>
        <p:spPr/>
        <p:txBody>
          <a:bodyPr/>
          <a:lstStyle/>
          <a:p>
            <a:pPr>
              <a:defRPr/>
            </a:pPr>
            <a:fld id="{23E9205B-5CEE-144D-9AC5-6B4298FD56D3}" type="slidenum">
              <a:rPr lang="en-US" smtClean="0"/>
              <a:pPr>
                <a:defRPr/>
              </a:pPr>
              <a:t>116</a:t>
            </a:fld>
            <a:endParaRPr lang="en-US" dirty="0"/>
          </a:p>
        </p:txBody>
      </p:sp>
    </p:spTree>
    <p:extLst>
      <p:ext uri="{BB962C8B-B14F-4D97-AF65-F5344CB8AC3E}">
        <p14:creationId xmlns:p14="http://schemas.microsoft.com/office/powerpoint/2010/main" val="25010457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Subrecipients and Contractors</a:t>
            </a:r>
            <a:endParaRPr lang="en-US" dirty="0"/>
          </a:p>
        </p:txBody>
      </p:sp>
      <p:sp>
        <p:nvSpPr>
          <p:cNvPr id="3" name="Content Placeholder 2"/>
          <p:cNvSpPr>
            <a:spLocks noGrp="1"/>
          </p:cNvSpPr>
          <p:nvPr>
            <p:ph sz="half" idx="1"/>
          </p:nvPr>
        </p:nvSpPr>
        <p:spPr>
          <a:xfrm>
            <a:off x="107091" y="1526058"/>
            <a:ext cx="4674973" cy="5863281"/>
          </a:xfrm>
        </p:spPr>
        <p:txBody>
          <a:bodyPr/>
          <a:lstStyle/>
          <a:p>
            <a:pPr marL="0" indent="0">
              <a:buNone/>
            </a:pPr>
            <a:r>
              <a:rPr lang="en-US" sz="3200" dirty="0" smtClean="0"/>
              <a:t>What to include in RAAMS Budget:</a:t>
            </a:r>
          </a:p>
          <a:p>
            <a:r>
              <a:rPr lang="en-US" dirty="0" smtClean="0">
                <a:solidFill>
                  <a:srgbClr val="FFFF99"/>
                </a:solidFill>
              </a:rPr>
              <a:t>Name of contractor or </a:t>
            </a:r>
            <a:r>
              <a:rPr lang="en-US" dirty="0" err="1" smtClean="0">
                <a:solidFill>
                  <a:srgbClr val="FFFF99"/>
                </a:solidFill>
              </a:rPr>
              <a:t>subrecipient</a:t>
            </a:r>
            <a:r>
              <a:rPr lang="en-US" dirty="0" smtClean="0">
                <a:solidFill>
                  <a:srgbClr val="FFFF99"/>
                </a:solidFill>
              </a:rPr>
              <a:t> if known </a:t>
            </a:r>
          </a:p>
          <a:p>
            <a:pPr lvl="1"/>
            <a:r>
              <a:rPr lang="en-US" dirty="0" smtClean="0">
                <a:solidFill>
                  <a:srgbClr val="FFFFCC"/>
                </a:solidFill>
              </a:rPr>
              <a:t>If not known, indicate TBD</a:t>
            </a:r>
          </a:p>
          <a:p>
            <a:pPr lvl="1"/>
            <a:r>
              <a:rPr lang="en-US" dirty="0" smtClean="0">
                <a:solidFill>
                  <a:srgbClr val="FFFFCC"/>
                </a:solidFill>
              </a:rPr>
              <a:t>For subrecipients, organization must be associated with application in RAAMS</a:t>
            </a:r>
          </a:p>
          <a:p>
            <a:r>
              <a:rPr lang="en-US" dirty="0" smtClean="0">
                <a:solidFill>
                  <a:srgbClr val="FFFF99"/>
                </a:solidFill>
              </a:rPr>
              <a:t>Brief scope of work</a:t>
            </a:r>
          </a:p>
          <a:p>
            <a:pPr>
              <a:spcBef>
                <a:spcPts val="0"/>
              </a:spcBef>
            </a:pPr>
            <a:r>
              <a:rPr lang="en-US" dirty="0" smtClean="0">
                <a:solidFill>
                  <a:srgbClr val="FFFF99"/>
                </a:solidFill>
              </a:rPr>
              <a:t>Cost</a:t>
            </a:r>
            <a:r>
              <a:rPr lang="en-US" sz="3600" dirty="0" smtClean="0"/>
              <a:t>	</a:t>
            </a:r>
          </a:p>
          <a:p>
            <a:endParaRPr lang="en-US" sz="2400" dirty="0"/>
          </a:p>
          <a:p>
            <a:pPr lvl="2"/>
            <a:endParaRPr lang="en-US" dirty="0"/>
          </a:p>
          <a:p>
            <a:pPr lvl="1"/>
            <a:endParaRPr lang="en-US" dirty="0" smtClean="0"/>
          </a:p>
        </p:txBody>
      </p:sp>
      <p:sp>
        <p:nvSpPr>
          <p:cNvPr id="5" name="Content Placeholder 4"/>
          <p:cNvSpPr>
            <a:spLocks noGrp="1"/>
          </p:cNvSpPr>
          <p:nvPr>
            <p:ph sz="half" idx="2"/>
          </p:nvPr>
        </p:nvSpPr>
        <p:spPr>
          <a:xfrm>
            <a:off x="4782064" y="1526058"/>
            <a:ext cx="4234674" cy="5109520"/>
          </a:xfrm>
        </p:spPr>
        <p:txBody>
          <a:bodyPr/>
          <a:lstStyle/>
          <a:p>
            <a:pPr marL="0" lvl="0" indent="0">
              <a:spcBef>
                <a:spcPts val="600"/>
              </a:spcBef>
              <a:buNone/>
            </a:pPr>
            <a:r>
              <a:rPr lang="en-US" sz="3200" dirty="0">
                <a:solidFill>
                  <a:schemeClr val="accent6">
                    <a:lumMod val="75000"/>
                  </a:schemeClr>
                </a:solidFill>
              </a:rPr>
              <a:t>What to include in </a:t>
            </a:r>
            <a:r>
              <a:rPr lang="en-US" sz="3200" dirty="0" smtClean="0">
                <a:solidFill>
                  <a:schemeClr val="accent6">
                    <a:lumMod val="75000"/>
                  </a:schemeClr>
                </a:solidFill>
              </a:rPr>
              <a:t>Budget Narrative:</a:t>
            </a:r>
            <a:endParaRPr lang="en-US" sz="3200" dirty="0">
              <a:solidFill>
                <a:schemeClr val="accent6">
                  <a:lumMod val="75000"/>
                </a:schemeClr>
              </a:solidFill>
            </a:endParaRPr>
          </a:p>
          <a:p>
            <a:pPr>
              <a:spcBef>
                <a:spcPts val="600"/>
              </a:spcBef>
            </a:pPr>
            <a:r>
              <a:rPr lang="en-US" dirty="0">
                <a:solidFill>
                  <a:schemeClr val="accent6"/>
                </a:solidFill>
              </a:rPr>
              <a:t>Name of contractor or </a:t>
            </a:r>
            <a:r>
              <a:rPr lang="en-US" dirty="0" err="1">
                <a:solidFill>
                  <a:schemeClr val="accent6"/>
                </a:solidFill>
              </a:rPr>
              <a:t>subrecipient</a:t>
            </a:r>
            <a:r>
              <a:rPr lang="en-US" dirty="0">
                <a:solidFill>
                  <a:schemeClr val="accent6"/>
                </a:solidFill>
              </a:rPr>
              <a:t> if known </a:t>
            </a:r>
          </a:p>
          <a:p>
            <a:pPr>
              <a:spcBef>
                <a:spcPts val="600"/>
              </a:spcBef>
            </a:pPr>
            <a:r>
              <a:rPr lang="en-US" dirty="0" smtClean="0">
                <a:solidFill>
                  <a:schemeClr val="accent6"/>
                </a:solidFill>
              </a:rPr>
              <a:t>DUNS Number</a:t>
            </a:r>
          </a:p>
          <a:p>
            <a:pPr>
              <a:spcBef>
                <a:spcPts val="600"/>
              </a:spcBef>
            </a:pPr>
            <a:r>
              <a:rPr lang="en-US" dirty="0" smtClean="0">
                <a:solidFill>
                  <a:schemeClr val="accent6"/>
                </a:solidFill>
              </a:rPr>
              <a:t>Detailed </a:t>
            </a:r>
            <a:r>
              <a:rPr lang="en-US" dirty="0">
                <a:solidFill>
                  <a:schemeClr val="accent6"/>
                </a:solidFill>
              </a:rPr>
              <a:t>scope of work</a:t>
            </a:r>
          </a:p>
          <a:p>
            <a:pPr>
              <a:spcBef>
                <a:spcPts val="600"/>
              </a:spcBef>
            </a:pPr>
            <a:r>
              <a:rPr lang="en-US" dirty="0">
                <a:solidFill>
                  <a:schemeClr val="accent6"/>
                </a:solidFill>
              </a:rPr>
              <a:t>Period of </a:t>
            </a:r>
            <a:r>
              <a:rPr lang="en-US" dirty="0" smtClean="0">
                <a:solidFill>
                  <a:schemeClr val="accent6"/>
                </a:solidFill>
              </a:rPr>
              <a:t>performance</a:t>
            </a:r>
          </a:p>
          <a:p>
            <a:pPr>
              <a:spcBef>
                <a:spcPts val="600"/>
              </a:spcBef>
            </a:pPr>
            <a:r>
              <a:rPr lang="en-US" dirty="0" smtClean="0">
                <a:solidFill>
                  <a:schemeClr val="accent6"/>
                </a:solidFill>
              </a:rPr>
              <a:t>Detailed support of costs</a:t>
            </a:r>
            <a:endParaRPr lang="en-US" dirty="0">
              <a:solidFill>
                <a:schemeClr val="accent6"/>
              </a:solidFill>
            </a:endParaRPr>
          </a:p>
          <a:p>
            <a:pPr>
              <a:spcBef>
                <a:spcPts val="600"/>
              </a:spcBef>
            </a:pPr>
            <a:r>
              <a:rPr lang="en-US" dirty="0">
                <a:solidFill>
                  <a:schemeClr val="accent6"/>
                </a:solidFill>
              </a:rPr>
              <a:t>Method of selection</a:t>
            </a:r>
          </a:p>
          <a:p>
            <a:pPr>
              <a:spcBef>
                <a:spcPts val="600"/>
              </a:spcBef>
            </a:pPr>
            <a:r>
              <a:rPr lang="en-US" dirty="0">
                <a:solidFill>
                  <a:schemeClr val="accent6"/>
                </a:solidFill>
              </a:rPr>
              <a:t>M</a:t>
            </a:r>
            <a:r>
              <a:rPr lang="en-US" dirty="0" smtClean="0">
                <a:solidFill>
                  <a:schemeClr val="accent6"/>
                </a:solidFill>
              </a:rPr>
              <a:t>onitoring strategy</a:t>
            </a: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117</a:t>
            </a:fld>
            <a:endParaRPr lang="en-US" dirty="0"/>
          </a:p>
        </p:txBody>
      </p:sp>
    </p:spTree>
    <p:extLst>
      <p:ext uri="{BB962C8B-B14F-4D97-AF65-F5344CB8AC3E}">
        <p14:creationId xmlns:p14="http://schemas.microsoft.com/office/powerpoint/2010/main" val="748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Contractors	</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118</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239617" y="2397210"/>
            <a:ext cx="8758268" cy="2669060"/>
          </a:xfrm>
          <a:ln w="15875">
            <a:solidFill>
              <a:schemeClr val="bg1"/>
            </a:solidFill>
          </a:ln>
        </p:spPr>
      </p:pic>
    </p:spTree>
    <p:extLst>
      <p:ext uri="{BB962C8B-B14F-4D97-AF65-F5344CB8AC3E}">
        <p14:creationId xmlns:p14="http://schemas.microsoft.com/office/powerpoint/2010/main" val="25075221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Subrecipients</a:t>
            </a:r>
            <a:endParaRPr lang="en-US" dirty="0"/>
          </a:p>
        </p:txBody>
      </p:sp>
      <p:pic>
        <p:nvPicPr>
          <p:cNvPr id="5" name="Content Placeholder 4"/>
          <p:cNvPicPr>
            <a:picLocks noGrp="1" noChangeAspect="1"/>
          </p:cNvPicPr>
          <p:nvPr>
            <p:ph idx="1"/>
          </p:nvPr>
        </p:nvPicPr>
        <p:blipFill>
          <a:blip r:embed="rId2"/>
          <a:stretch>
            <a:fillRect/>
          </a:stretch>
        </p:blipFill>
        <p:spPr>
          <a:xfrm>
            <a:off x="221097" y="2442045"/>
            <a:ext cx="8738713" cy="2790969"/>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119</a:t>
            </a:fld>
            <a:endParaRPr lang="en-US" dirty="0"/>
          </a:p>
        </p:txBody>
      </p:sp>
    </p:spTree>
    <p:extLst>
      <p:ext uri="{BB962C8B-B14F-4D97-AF65-F5344CB8AC3E}">
        <p14:creationId xmlns:p14="http://schemas.microsoft.com/office/powerpoint/2010/main" val="372536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Recipient Guidance Manual</a:t>
            </a:r>
            <a:endParaRPr lang="en-US" dirty="0"/>
          </a:p>
        </p:txBody>
      </p:sp>
      <p:sp>
        <p:nvSpPr>
          <p:cNvPr id="5" name="Slide Number Placeholder 4"/>
          <p:cNvSpPr>
            <a:spLocks noGrp="1"/>
          </p:cNvSpPr>
          <p:nvPr>
            <p:ph type="sldNum" sz="quarter" idx="12"/>
          </p:nvPr>
        </p:nvSpPr>
        <p:spPr/>
        <p:txBody>
          <a:bodyPr/>
          <a:lstStyle/>
          <a:p>
            <a:pPr>
              <a:defRPr/>
            </a:pPr>
            <a:fld id="{23E9205B-5CEE-144D-9AC5-6B4298FD56D3}" type="slidenum">
              <a:rPr lang="en-US" smtClean="0"/>
              <a:pPr>
                <a:defRPr/>
              </a:pPr>
              <a:t>12</a:t>
            </a:fld>
            <a:endParaRPr lang="en-US" dirty="0"/>
          </a:p>
        </p:txBody>
      </p:sp>
      <p:sp>
        <p:nvSpPr>
          <p:cNvPr id="3" name="Content Placeholder 2"/>
          <p:cNvSpPr>
            <a:spLocks noGrp="1"/>
          </p:cNvSpPr>
          <p:nvPr>
            <p:ph idx="1"/>
          </p:nvPr>
        </p:nvSpPr>
        <p:spPr>
          <a:xfrm>
            <a:off x="452306" y="1868928"/>
            <a:ext cx="8229600" cy="4525963"/>
          </a:xfrm>
        </p:spPr>
        <p:txBody>
          <a:bodyPr/>
          <a:lstStyle/>
          <a:p>
            <a:endParaRPr lang="en-US" dirty="0"/>
          </a:p>
          <a:p>
            <a:endParaRPr lang="en-US" dirty="0" smtClean="0"/>
          </a:p>
          <a:p>
            <a:endParaRPr lang="en-US" dirty="0"/>
          </a:p>
          <a:p>
            <a:endParaRPr lang="en-US" dirty="0" smtClean="0"/>
          </a:p>
          <a:p>
            <a:endParaRPr lang="en-US" dirty="0"/>
          </a:p>
          <a:p>
            <a:endParaRPr lang="en-US" dirty="0" smtClean="0"/>
          </a:p>
          <a:p>
            <a:pPr marL="0" indent="0" algn="ctr">
              <a:buNone/>
            </a:pPr>
            <a:r>
              <a:rPr lang="en-US" sz="2800" dirty="0"/>
              <a:t>Available </a:t>
            </a:r>
            <a:r>
              <a:rPr lang="en-US" sz="2800" dirty="0" smtClean="0"/>
              <a:t>here -</a:t>
            </a:r>
          </a:p>
          <a:p>
            <a:pPr marL="0" indent="0" algn="ctr">
              <a:buNone/>
            </a:pPr>
            <a:r>
              <a:rPr lang="en-US" sz="2800" dirty="0" smtClean="0"/>
              <a:t> </a:t>
            </a:r>
            <a:r>
              <a:rPr lang="en-US" sz="2800" dirty="0" smtClean="0">
                <a:hlinkClick r:id="rId3"/>
              </a:rPr>
              <a:t>www.restorethegulf.gov/gcerc-grants-office</a:t>
            </a:r>
            <a:endParaRPr lang="en-US" sz="2800" dirty="0"/>
          </a:p>
          <a:p>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136" y="1670623"/>
            <a:ext cx="8482376" cy="3657600"/>
          </a:xfrm>
          <a:prstGeom prst="rect">
            <a:avLst/>
          </a:prstGeom>
        </p:spPr>
      </p:pic>
    </p:spTree>
    <p:extLst>
      <p:ext uri="{BB962C8B-B14F-4D97-AF65-F5344CB8AC3E}">
        <p14:creationId xmlns:p14="http://schemas.microsoft.com/office/powerpoint/2010/main" val="6106656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Subrecipients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Must include </a:t>
            </a:r>
            <a:r>
              <a:rPr lang="en-US" dirty="0"/>
              <a:t>detailed budget(s) on the Upload Page</a:t>
            </a:r>
          </a:p>
          <a:p>
            <a:pPr>
              <a:buFont typeface="Arial" panose="020B0604020202020204" pitchFamily="34" charset="0"/>
              <a:buChar char="•"/>
            </a:pPr>
            <a:r>
              <a:rPr lang="en-US" dirty="0" err="1" smtClean="0"/>
              <a:t>Subrecipient</a:t>
            </a:r>
            <a:r>
              <a:rPr lang="en-US" dirty="0" smtClean="0"/>
              <a:t> </a:t>
            </a:r>
            <a:r>
              <a:rPr lang="en-US" dirty="0"/>
              <a:t>i</a:t>
            </a:r>
            <a:r>
              <a:rPr lang="en-US" dirty="0" smtClean="0"/>
              <a:t>ndirect </a:t>
            </a:r>
            <a:r>
              <a:rPr lang="en-US" dirty="0"/>
              <a:t>costs not subject to Administrative Cost Cap </a:t>
            </a:r>
          </a:p>
          <a:p>
            <a:pPr>
              <a:buFont typeface="Arial" panose="020B0604020202020204" pitchFamily="34" charset="0"/>
              <a:buChar char="•"/>
            </a:pPr>
            <a:r>
              <a:rPr lang="en-US" dirty="0"/>
              <a:t>If charging indirect costs, upload NICRA</a:t>
            </a:r>
          </a:p>
          <a:p>
            <a:pPr>
              <a:buFont typeface="Arial" panose="020B0604020202020204" pitchFamily="34" charset="0"/>
              <a:buChar char="•"/>
            </a:pPr>
            <a:r>
              <a:rPr lang="en-US" dirty="0"/>
              <a:t>Post-award submittal of </a:t>
            </a:r>
            <a:r>
              <a:rPr lang="en-US" dirty="0" smtClean="0"/>
              <a:t>subrecipients required when selected after application submittal</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120</a:t>
            </a:fld>
            <a:endParaRPr lang="en-US" dirty="0"/>
          </a:p>
        </p:txBody>
      </p:sp>
    </p:spTree>
    <p:extLst>
      <p:ext uri="{BB962C8B-B14F-4D97-AF65-F5344CB8AC3E}">
        <p14:creationId xmlns:p14="http://schemas.microsoft.com/office/powerpoint/2010/main" val="17749469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244158"/>
            <a:ext cx="7132320" cy="1143000"/>
          </a:xfrm>
        </p:spPr>
        <p:txBody>
          <a:bodyPr/>
          <a:lstStyle/>
          <a:p>
            <a:r>
              <a:rPr lang="en-US" dirty="0" smtClean="0"/>
              <a:t>Indirect Costs </a:t>
            </a:r>
            <a:r>
              <a:rPr lang="en-US" sz="2400" dirty="0" smtClean="0"/>
              <a:t>(</a:t>
            </a:r>
            <a:r>
              <a:rPr lang="en-US" sz="2400" i="1" dirty="0" smtClean="0"/>
              <a:t>2 CFR 200.414</a:t>
            </a:r>
            <a:r>
              <a:rPr lang="en-US" sz="2400" dirty="0" smtClean="0"/>
              <a:t>)</a:t>
            </a:r>
            <a:endParaRPr lang="en-US" sz="4000" dirty="0"/>
          </a:p>
        </p:txBody>
      </p:sp>
      <p:sp>
        <p:nvSpPr>
          <p:cNvPr id="3" name="Content Placeholder 2"/>
          <p:cNvSpPr>
            <a:spLocks noGrp="1"/>
          </p:cNvSpPr>
          <p:nvPr>
            <p:ph idx="1"/>
          </p:nvPr>
        </p:nvSpPr>
        <p:spPr>
          <a:xfrm>
            <a:off x="457200" y="1600200"/>
            <a:ext cx="8229600" cy="5109072"/>
          </a:xfrm>
        </p:spPr>
        <p:txBody>
          <a:bodyPr/>
          <a:lstStyle/>
          <a:p>
            <a:r>
              <a:rPr lang="en-US" sz="2400" dirty="0" smtClean="0"/>
              <a:t>Costs </a:t>
            </a:r>
            <a:r>
              <a:rPr lang="en-US" sz="2400" dirty="0"/>
              <a:t>incurred for a common or joint purpose benefiting more than one cost objective, and not readily assignable to the cost objectives specifically benefited without effort disproportionate to the results </a:t>
            </a:r>
            <a:r>
              <a:rPr lang="en-US" sz="2400" dirty="0" smtClean="0"/>
              <a:t>achieved</a:t>
            </a:r>
          </a:p>
          <a:p>
            <a:r>
              <a:rPr lang="en-US" sz="2400" dirty="0" smtClean="0"/>
              <a:t>Estimate of shared </a:t>
            </a:r>
            <a:r>
              <a:rPr lang="en-US" sz="2400" dirty="0"/>
              <a:t>overhead </a:t>
            </a:r>
            <a:r>
              <a:rPr lang="en-US" sz="2400" dirty="0" smtClean="0"/>
              <a:t>(G&amp;A) costs</a:t>
            </a:r>
            <a:endParaRPr lang="en-US" sz="2400" dirty="0"/>
          </a:p>
          <a:p>
            <a:r>
              <a:rPr lang="en-US" sz="2400" dirty="0" smtClean="0"/>
              <a:t>What to include: </a:t>
            </a:r>
          </a:p>
          <a:p>
            <a:pPr lvl="1"/>
            <a:r>
              <a:rPr lang="en-US" sz="2000" dirty="0" smtClean="0"/>
              <a:t>Explanation of the organization’s Negotiated Indirect Cost Rate Agreement (NICRA) or overhead calculations including </a:t>
            </a:r>
          </a:p>
          <a:p>
            <a:pPr lvl="2"/>
            <a:r>
              <a:rPr lang="en-US" sz="1600" dirty="0" smtClean="0"/>
              <a:t>rate and </a:t>
            </a:r>
          </a:p>
          <a:p>
            <a:pPr lvl="2"/>
            <a:r>
              <a:rPr lang="en-US" sz="1600" dirty="0" smtClean="0"/>
              <a:t>basis for the cost calculation</a:t>
            </a:r>
          </a:p>
          <a:p>
            <a:pPr lvl="1"/>
            <a:r>
              <a:rPr lang="en-US" sz="2000" dirty="0"/>
              <a:t>E</a:t>
            </a:r>
            <a:r>
              <a:rPr lang="en-US" sz="2000" dirty="0" smtClean="0"/>
              <a:t>xpiration date if applicable</a:t>
            </a:r>
          </a:p>
          <a:p>
            <a:pPr lvl="1"/>
            <a:r>
              <a:rPr lang="en-US" sz="2000" dirty="0" smtClean="0"/>
              <a:t>Type of rate (fixed, provisional, </a:t>
            </a:r>
            <a:r>
              <a:rPr lang="en-US" sz="2000" i="1" dirty="0" smtClean="0"/>
              <a:t>de </a:t>
            </a:r>
            <a:r>
              <a:rPr lang="en-US" sz="2000" i="1" dirty="0" err="1" smtClean="0"/>
              <a:t>minimus</a:t>
            </a:r>
            <a:r>
              <a:rPr lang="en-US" sz="2000" dirty="0" smtClean="0"/>
              <a:t>)</a:t>
            </a:r>
          </a:p>
          <a:p>
            <a:pPr lvl="1"/>
            <a:r>
              <a:rPr lang="en-US" sz="2000" dirty="0" smtClean="0"/>
              <a:t>Total indirect or overhead costs requested</a:t>
            </a:r>
            <a:endParaRPr lang="en-US" sz="2000" dirty="0"/>
          </a:p>
        </p:txBody>
      </p:sp>
      <p:sp>
        <p:nvSpPr>
          <p:cNvPr id="8" name="Slide Number Placeholder 7"/>
          <p:cNvSpPr>
            <a:spLocks noGrp="1"/>
          </p:cNvSpPr>
          <p:nvPr>
            <p:ph type="sldNum" sz="quarter" idx="12"/>
          </p:nvPr>
        </p:nvSpPr>
        <p:spPr/>
        <p:txBody>
          <a:bodyPr/>
          <a:lstStyle/>
          <a:p>
            <a:pPr>
              <a:defRPr/>
            </a:pPr>
            <a:fld id="{23E9205B-5CEE-144D-9AC5-6B4298FD56D3}" type="slidenum">
              <a:rPr lang="en-US" smtClean="0"/>
              <a:pPr>
                <a:defRPr/>
              </a:pPr>
              <a:t>121</a:t>
            </a:fld>
            <a:endParaRPr lang="en-US" dirty="0"/>
          </a:p>
        </p:txBody>
      </p:sp>
    </p:spTree>
    <p:extLst>
      <p:ext uri="{BB962C8B-B14F-4D97-AF65-F5344CB8AC3E}">
        <p14:creationId xmlns:p14="http://schemas.microsoft.com/office/powerpoint/2010/main" val="22832292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244158"/>
            <a:ext cx="7589520" cy="1143000"/>
          </a:xfrm>
        </p:spPr>
        <p:txBody>
          <a:bodyPr/>
          <a:lstStyle/>
          <a:p>
            <a:r>
              <a:rPr lang="en-US" dirty="0" smtClean="0"/>
              <a:t>Indirect &amp; Overhead Cost Limitation </a:t>
            </a:r>
            <a:endParaRPr lang="en-US" sz="4000" dirty="0"/>
          </a:p>
        </p:txBody>
      </p:sp>
      <p:sp>
        <p:nvSpPr>
          <p:cNvPr id="3" name="Content Placeholder 2"/>
          <p:cNvSpPr>
            <a:spLocks noGrp="1"/>
          </p:cNvSpPr>
          <p:nvPr>
            <p:ph idx="1"/>
          </p:nvPr>
        </p:nvSpPr>
        <p:spPr>
          <a:xfrm>
            <a:off x="254000" y="1518920"/>
            <a:ext cx="8585200" cy="5044440"/>
          </a:xfrm>
        </p:spPr>
        <p:txBody>
          <a:bodyPr/>
          <a:lstStyle/>
          <a:p>
            <a:r>
              <a:rPr lang="en-US" sz="2400" dirty="0" smtClean="0"/>
              <a:t>Recipient Administrative </a:t>
            </a:r>
            <a:r>
              <a:rPr lang="en-US" sz="2400" dirty="0"/>
              <a:t>Costs capped under </a:t>
            </a:r>
            <a:r>
              <a:rPr lang="en-US" sz="2400" dirty="0" smtClean="0"/>
              <a:t>33 </a:t>
            </a:r>
            <a:r>
              <a:rPr lang="en-US" sz="2400" dirty="0"/>
              <a:t>U.S.C</a:t>
            </a:r>
            <a:r>
              <a:rPr lang="en-US" sz="2400" dirty="0" smtClean="0"/>
              <a:t>.§1321(t</a:t>
            </a:r>
            <a:r>
              <a:rPr lang="en-US" sz="2400" dirty="0"/>
              <a:t>)(1)(B)(iii)(I) and 31 C.F.R</a:t>
            </a:r>
            <a:r>
              <a:rPr lang="en-US" sz="2400" dirty="0" smtClean="0"/>
              <a:t>.§34.204</a:t>
            </a:r>
          </a:p>
          <a:p>
            <a:r>
              <a:rPr lang="en-US" sz="2400" dirty="0" smtClean="0"/>
              <a:t>Not </a:t>
            </a:r>
            <a:r>
              <a:rPr lang="en-US" sz="2400" dirty="0"/>
              <a:t>more than three percent of the amounts received by a </a:t>
            </a:r>
            <a:r>
              <a:rPr lang="en-US" sz="2400" dirty="0" smtClean="0"/>
              <a:t>recipient </a:t>
            </a:r>
            <a:r>
              <a:rPr lang="en-US" sz="2400" dirty="0"/>
              <a:t>from the RESTORE Council </a:t>
            </a:r>
            <a:r>
              <a:rPr lang="en-US" sz="2400" dirty="0" smtClean="0"/>
              <a:t>may </a:t>
            </a:r>
            <a:r>
              <a:rPr lang="en-US" sz="2400" dirty="0"/>
              <a:t>be used for administrative </a:t>
            </a:r>
            <a:r>
              <a:rPr lang="en-US" sz="2400" dirty="0" smtClean="0"/>
              <a:t>costs</a:t>
            </a:r>
          </a:p>
          <a:p>
            <a:r>
              <a:rPr lang="en-US" sz="2400" dirty="0" smtClean="0"/>
              <a:t>Administrative costs defined by Treasury Regulations</a:t>
            </a:r>
          </a:p>
          <a:p>
            <a:r>
              <a:rPr lang="en-US" sz="2400" dirty="0" smtClean="0"/>
              <a:t>Subject to 3% cap:</a:t>
            </a:r>
          </a:p>
          <a:p>
            <a:pPr lvl="1"/>
            <a:r>
              <a:rPr lang="en-US" sz="2400" dirty="0" smtClean="0"/>
              <a:t>Grant </a:t>
            </a:r>
            <a:r>
              <a:rPr lang="en-US" sz="2400" dirty="0"/>
              <a:t>recipients </a:t>
            </a:r>
            <a:r>
              <a:rPr lang="en-US" sz="2400" dirty="0" smtClean="0"/>
              <a:t>- indirect </a:t>
            </a:r>
            <a:r>
              <a:rPr lang="en-US" sz="2400" dirty="0"/>
              <a:t>costs </a:t>
            </a:r>
            <a:r>
              <a:rPr lang="en-US" sz="2400" dirty="0" smtClean="0"/>
              <a:t>under </a:t>
            </a:r>
            <a:r>
              <a:rPr lang="en-US" sz="2400" dirty="0"/>
              <a:t>an approved </a:t>
            </a:r>
            <a:r>
              <a:rPr lang="en-US" sz="2400" dirty="0" smtClean="0"/>
              <a:t>NICRA </a:t>
            </a:r>
          </a:p>
          <a:p>
            <a:pPr lvl="1"/>
            <a:r>
              <a:rPr lang="en-US" sz="2400" dirty="0" smtClean="0">
                <a:solidFill>
                  <a:srgbClr val="FFFF99"/>
                </a:solidFill>
              </a:rPr>
              <a:t>Federal IAA servicing agencies - </a:t>
            </a:r>
            <a:r>
              <a:rPr lang="en-US" sz="2400" smtClean="0">
                <a:solidFill>
                  <a:srgbClr val="FFFF99"/>
                </a:solidFill>
              </a:rPr>
              <a:t>overhead and/or </a:t>
            </a:r>
            <a:r>
              <a:rPr lang="en-US" sz="2400" dirty="0" smtClean="0">
                <a:solidFill>
                  <a:srgbClr val="FFFF99"/>
                </a:solidFill>
              </a:rPr>
              <a:t>G&amp;A costs</a:t>
            </a:r>
          </a:p>
          <a:p>
            <a:r>
              <a:rPr lang="en-US" sz="2400" dirty="0" smtClean="0"/>
              <a:t>Indirect facilities costs excluded from administrative costs</a:t>
            </a:r>
          </a:p>
          <a:p>
            <a:r>
              <a:rPr lang="en-US" sz="2400" dirty="0" smtClean="0"/>
              <a:t>Instructions for calculating maximum allowable indirect and overhead costs available on the Grants Office webpage</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122</a:t>
            </a:fld>
            <a:endParaRPr lang="en-US" dirty="0"/>
          </a:p>
        </p:txBody>
      </p:sp>
    </p:spTree>
    <p:extLst>
      <p:ext uri="{BB962C8B-B14F-4D97-AF65-F5344CB8AC3E}">
        <p14:creationId xmlns:p14="http://schemas.microsoft.com/office/powerpoint/2010/main" val="39797503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&amp; Overhead Costs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123</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90066" y="2248930"/>
            <a:ext cx="8795462" cy="3472248"/>
          </a:xfrm>
          <a:ln w="19050">
            <a:solidFill>
              <a:schemeClr val="bg1"/>
            </a:solidFill>
          </a:ln>
        </p:spPr>
      </p:pic>
    </p:spTree>
    <p:extLst>
      <p:ext uri="{BB962C8B-B14F-4D97-AF65-F5344CB8AC3E}">
        <p14:creationId xmlns:p14="http://schemas.microsoft.com/office/powerpoint/2010/main" val="259311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680" y="254318"/>
            <a:ext cx="5476240" cy="1143000"/>
          </a:xfrm>
        </p:spPr>
        <p:txBody>
          <a:bodyPr/>
          <a:lstStyle/>
          <a:p>
            <a:r>
              <a:rPr lang="en-US" dirty="0" smtClean="0"/>
              <a:t>Co-Funding</a:t>
            </a:r>
            <a:endParaRPr lang="en-US" dirty="0"/>
          </a:p>
        </p:txBody>
      </p:sp>
      <p:sp>
        <p:nvSpPr>
          <p:cNvPr id="3" name="Content Placeholder 2"/>
          <p:cNvSpPr>
            <a:spLocks noGrp="1"/>
          </p:cNvSpPr>
          <p:nvPr>
            <p:ph idx="1"/>
          </p:nvPr>
        </p:nvSpPr>
        <p:spPr>
          <a:xfrm>
            <a:off x="294640" y="1518920"/>
            <a:ext cx="8229600" cy="4861560"/>
          </a:xfrm>
        </p:spPr>
        <p:txBody>
          <a:bodyPr/>
          <a:lstStyle/>
          <a:p>
            <a:r>
              <a:rPr lang="en-US" sz="2800" dirty="0" smtClean="0"/>
              <a:t>Definition </a:t>
            </a:r>
            <a:r>
              <a:rPr lang="en-US" sz="2800" dirty="0"/>
              <a:t>– Costs will be shared across funding from two or more sources to complete the project or </a:t>
            </a:r>
            <a:r>
              <a:rPr lang="en-US" sz="2800" dirty="0" smtClean="0"/>
              <a:t>program; the </a:t>
            </a:r>
            <a:r>
              <a:rPr lang="en-US" sz="2800" dirty="0"/>
              <a:t>leveraged funding from all sources is required in order to achieve the project or program </a:t>
            </a:r>
            <a:r>
              <a:rPr lang="en-US" sz="2800" dirty="0" smtClean="0"/>
              <a:t>objective </a:t>
            </a:r>
          </a:p>
          <a:p>
            <a:r>
              <a:rPr lang="en-US" sz="2800" dirty="0" smtClean="0"/>
              <a:t>Detailed budget required for each co-funding source</a:t>
            </a:r>
          </a:p>
          <a:p>
            <a:pPr lvl="1"/>
            <a:r>
              <a:rPr lang="en-US" sz="2400" dirty="0"/>
              <a:t>S</a:t>
            </a:r>
            <a:r>
              <a:rPr lang="en-US" sz="2400" dirty="0" smtClean="0"/>
              <a:t>ame budget categories (SF-424A and C)</a:t>
            </a:r>
            <a:endParaRPr lang="en-US" sz="1800" dirty="0"/>
          </a:p>
          <a:p>
            <a:r>
              <a:rPr lang="en-US" sz="2800" dirty="0" smtClean="0"/>
              <a:t>2 Step Process in RAAMS</a:t>
            </a:r>
          </a:p>
          <a:p>
            <a:pPr lvl="1"/>
            <a:r>
              <a:rPr lang="en-US" sz="2400" dirty="0" smtClean="0"/>
              <a:t>Add Co-Funding Line Item on Main Budget</a:t>
            </a:r>
            <a:endParaRPr lang="en-US" sz="2400" dirty="0"/>
          </a:p>
          <a:p>
            <a:pPr lvl="2"/>
            <a:r>
              <a:rPr lang="en-US" sz="2000" dirty="0" smtClean="0">
                <a:solidFill>
                  <a:srgbClr val="FFFFCC"/>
                </a:solidFill>
              </a:rPr>
              <a:t>RAAMS Creates Co-Funding Budget</a:t>
            </a:r>
          </a:p>
          <a:p>
            <a:pPr lvl="1"/>
            <a:r>
              <a:rPr lang="en-US" sz="2400" dirty="0" smtClean="0"/>
              <a:t>Enter Co-Funding Budget Details</a:t>
            </a:r>
          </a:p>
          <a:p>
            <a:pPr lvl="2"/>
            <a:endParaRPr lang="en-US" sz="3200" dirty="0" smtClean="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124</a:t>
            </a:fld>
            <a:endParaRPr lang="en-US" dirty="0"/>
          </a:p>
        </p:txBody>
      </p:sp>
    </p:spTree>
    <p:extLst>
      <p:ext uri="{BB962C8B-B14F-4D97-AF65-F5344CB8AC3E}">
        <p14:creationId xmlns:p14="http://schemas.microsoft.com/office/powerpoint/2010/main" val="675458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Co-Funding</a:t>
            </a:r>
            <a:endParaRPr lang="en-US" dirty="0"/>
          </a:p>
        </p:txBody>
      </p:sp>
      <p:pic>
        <p:nvPicPr>
          <p:cNvPr id="5" name="Content Placeholder 4"/>
          <p:cNvPicPr>
            <a:picLocks noGrp="1" noChangeAspect="1"/>
          </p:cNvPicPr>
          <p:nvPr>
            <p:ph idx="1"/>
          </p:nvPr>
        </p:nvPicPr>
        <p:blipFill>
          <a:blip r:embed="rId3"/>
          <a:stretch>
            <a:fillRect/>
          </a:stretch>
        </p:blipFill>
        <p:spPr>
          <a:xfrm>
            <a:off x="307535" y="2006932"/>
            <a:ext cx="8690350" cy="1654643"/>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125</a:t>
            </a:fld>
            <a:endParaRPr lang="en-US" dirty="0"/>
          </a:p>
        </p:txBody>
      </p:sp>
      <p:grpSp>
        <p:nvGrpSpPr>
          <p:cNvPr id="8" name="Group 7"/>
          <p:cNvGrpSpPr/>
          <p:nvPr/>
        </p:nvGrpSpPr>
        <p:grpSpPr>
          <a:xfrm>
            <a:off x="1819779" y="3920470"/>
            <a:ext cx="5269253" cy="1149037"/>
            <a:chOff x="1524000" y="4403464"/>
            <a:chExt cx="5269253" cy="1149037"/>
          </a:xfrm>
        </p:grpSpPr>
        <p:pic>
          <p:nvPicPr>
            <p:cNvPr id="6" name="Picture 5"/>
            <p:cNvPicPr>
              <a:picLocks noChangeAspect="1"/>
            </p:cNvPicPr>
            <p:nvPr/>
          </p:nvPicPr>
          <p:blipFill>
            <a:blip r:embed="rId4"/>
            <a:stretch>
              <a:fillRect/>
            </a:stretch>
          </p:blipFill>
          <p:spPr>
            <a:xfrm>
              <a:off x="1524000" y="4403464"/>
              <a:ext cx="5269253" cy="1149037"/>
            </a:xfrm>
            <a:prstGeom prst="rect">
              <a:avLst/>
            </a:prstGeom>
            <a:ln w="15875">
              <a:solidFill>
                <a:schemeClr val="bg1"/>
              </a:solidFill>
            </a:ln>
          </p:spPr>
        </p:pic>
        <p:pic>
          <p:nvPicPr>
            <p:cNvPr id="7" name="Picture 6"/>
            <p:cNvPicPr>
              <a:picLocks noChangeAspect="1"/>
            </p:cNvPicPr>
            <p:nvPr/>
          </p:nvPicPr>
          <p:blipFill>
            <a:blip r:embed="rId5"/>
            <a:stretch>
              <a:fillRect/>
            </a:stretch>
          </p:blipFill>
          <p:spPr>
            <a:xfrm>
              <a:off x="2697336" y="5135844"/>
              <a:ext cx="2656862" cy="211341"/>
            </a:xfrm>
            <a:prstGeom prst="rect">
              <a:avLst/>
            </a:prstGeom>
            <a:ln w="15875">
              <a:solidFill>
                <a:schemeClr val="bg1"/>
              </a:solidFill>
            </a:ln>
          </p:spPr>
        </p:pic>
      </p:grpSp>
      <p:sp>
        <p:nvSpPr>
          <p:cNvPr id="9" name="TextBox 8"/>
          <p:cNvSpPr txBox="1"/>
          <p:nvPr/>
        </p:nvSpPr>
        <p:spPr>
          <a:xfrm>
            <a:off x="307535" y="1642430"/>
            <a:ext cx="2236424" cy="369332"/>
          </a:xfrm>
          <a:prstGeom prst="rect">
            <a:avLst/>
          </a:prstGeom>
          <a:noFill/>
        </p:spPr>
        <p:txBody>
          <a:bodyPr wrap="square" rtlCol="0">
            <a:spAutoFit/>
          </a:bodyPr>
          <a:lstStyle/>
          <a:p>
            <a:r>
              <a:rPr lang="en-US" dirty="0" smtClean="0"/>
              <a:t>STEP 1:</a:t>
            </a:r>
            <a:endParaRPr lang="en-US" dirty="0"/>
          </a:p>
        </p:txBody>
      </p:sp>
      <p:sp>
        <p:nvSpPr>
          <p:cNvPr id="10" name="TextBox 9"/>
          <p:cNvSpPr txBox="1"/>
          <p:nvPr/>
        </p:nvSpPr>
        <p:spPr>
          <a:xfrm>
            <a:off x="541823" y="3956116"/>
            <a:ext cx="2236424" cy="369332"/>
          </a:xfrm>
          <a:prstGeom prst="rect">
            <a:avLst/>
          </a:prstGeom>
          <a:noFill/>
        </p:spPr>
        <p:txBody>
          <a:bodyPr wrap="square" rtlCol="0">
            <a:spAutoFit/>
          </a:bodyPr>
          <a:lstStyle/>
          <a:p>
            <a:r>
              <a:rPr lang="en-US" dirty="0" smtClean="0"/>
              <a:t>STEP 2:</a:t>
            </a:r>
            <a:endParaRPr lang="en-US" dirty="0"/>
          </a:p>
        </p:txBody>
      </p:sp>
      <p:sp>
        <p:nvSpPr>
          <p:cNvPr id="11" name="TextBox 10"/>
          <p:cNvSpPr txBox="1"/>
          <p:nvPr/>
        </p:nvSpPr>
        <p:spPr>
          <a:xfrm>
            <a:off x="541823" y="5386388"/>
            <a:ext cx="8059161" cy="830997"/>
          </a:xfrm>
          <a:prstGeom prst="rect">
            <a:avLst/>
          </a:prstGeom>
          <a:noFill/>
        </p:spPr>
        <p:txBody>
          <a:bodyPr wrap="square" rtlCol="0">
            <a:spAutoFit/>
          </a:bodyPr>
          <a:lstStyle/>
          <a:p>
            <a:r>
              <a:rPr lang="en-US" sz="2400" i="1" dirty="0" smtClean="0"/>
              <a:t>This process creates and displays a separate co-funding budget where data is entered for each applicable budget category.   </a:t>
            </a:r>
            <a:endParaRPr lang="en-US" sz="2400" i="1" dirty="0"/>
          </a:p>
        </p:txBody>
      </p:sp>
    </p:spTree>
    <p:extLst>
      <p:ext uri="{BB962C8B-B14F-4D97-AF65-F5344CB8AC3E}">
        <p14:creationId xmlns:p14="http://schemas.microsoft.com/office/powerpoint/2010/main" val="28242146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Co-Funding Budget</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221458" y="1733361"/>
            <a:ext cx="6709627" cy="4550404"/>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126</a:t>
            </a:fld>
            <a:endParaRPr lang="en-US" dirty="0"/>
          </a:p>
        </p:txBody>
      </p:sp>
      <p:pic>
        <p:nvPicPr>
          <p:cNvPr id="3" name="Picture 2"/>
          <p:cNvPicPr>
            <a:picLocks noChangeAspect="1"/>
          </p:cNvPicPr>
          <p:nvPr/>
        </p:nvPicPr>
        <p:blipFill>
          <a:blip r:embed="rId4"/>
          <a:stretch>
            <a:fillRect/>
          </a:stretch>
        </p:blipFill>
        <p:spPr>
          <a:xfrm>
            <a:off x="1890583" y="1370013"/>
            <a:ext cx="2871566" cy="1274333"/>
          </a:xfrm>
          <a:prstGeom prst="rect">
            <a:avLst/>
          </a:prstGeom>
        </p:spPr>
      </p:pic>
    </p:spTree>
    <p:extLst>
      <p:ext uri="{BB962C8B-B14F-4D97-AF65-F5344CB8AC3E}">
        <p14:creationId xmlns:p14="http://schemas.microsoft.com/office/powerpoint/2010/main" val="2873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680" y="244158"/>
            <a:ext cx="7010400" cy="1143000"/>
          </a:xfrm>
        </p:spPr>
        <p:txBody>
          <a:bodyPr/>
          <a:lstStyle/>
          <a:p>
            <a:r>
              <a:rPr lang="en-US" dirty="0" smtClean="0"/>
              <a:t>Program Income </a:t>
            </a:r>
            <a:r>
              <a:rPr lang="en-US" sz="2400" dirty="0">
                <a:solidFill>
                  <a:prstClr val="white"/>
                </a:solidFill>
              </a:rPr>
              <a:t>(</a:t>
            </a:r>
            <a:r>
              <a:rPr lang="en-US" sz="2400" i="1" dirty="0">
                <a:solidFill>
                  <a:prstClr val="white"/>
                </a:solidFill>
              </a:rPr>
              <a:t>2 CFR </a:t>
            </a:r>
            <a:r>
              <a:rPr lang="en-US" sz="2400" i="1" dirty="0" smtClean="0">
                <a:solidFill>
                  <a:prstClr val="white"/>
                </a:solidFill>
              </a:rPr>
              <a:t>200.307)</a:t>
            </a:r>
            <a:endParaRPr lang="en-US" dirty="0"/>
          </a:p>
        </p:txBody>
      </p:sp>
      <p:sp>
        <p:nvSpPr>
          <p:cNvPr id="3" name="Content Placeholder 2"/>
          <p:cNvSpPr>
            <a:spLocks noGrp="1"/>
          </p:cNvSpPr>
          <p:nvPr>
            <p:ph idx="1"/>
          </p:nvPr>
        </p:nvSpPr>
        <p:spPr>
          <a:xfrm>
            <a:off x="457200" y="1526058"/>
            <a:ext cx="8229600" cy="4892675"/>
          </a:xfrm>
        </p:spPr>
        <p:txBody>
          <a:bodyPr/>
          <a:lstStyle/>
          <a:p>
            <a:r>
              <a:rPr lang="en-US" sz="2400" dirty="0" smtClean="0"/>
              <a:t>Gross </a:t>
            </a:r>
            <a:r>
              <a:rPr lang="en-US" sz="2400" dirty="0"/>
              <a:t>income earned by the recipient that is directly generated by a supported activity or earned as a result of the </a:t>
            </a:r>
            <a:r>
              <a:rPr lang="en-US" sz="2400" dirty="0" smtClean="0"/>
              <a:t>award during the award period</a:t>
            </a:r>
          </a:p>
          <a:p>
            <a:r>
              <a:rPr lang="en-US" sz="2400" dirty="0" smtClean="0"/>
              <a:t>Recommended </a:t>
            </a:r>
            <a:r>
              <a:rPr lang="en-US" sz="2400" dirty="0"/>
              <a:t>that </a:t>
            </a:r>
            <a:r>
              <a:rPr lang="en-US" sz="2400" dirty="0" smtClean="0"/>
              <a:t>recipients </a:t>
            </a:r>
            <a:r>
              <a:rPr lang="en-US" sz="2400" dirty="0"/>
              <a:t>carefully consider whether any program income may be generated or earned during the award period and disclose any such anticipated income in the </a:t>
            </a:r>
            <a:r>
              <a:rPr lang="en-US" sz="2400" dirty="0" smtClean="0"/>
              <a:t>application</a:t>
            </a:r>
          </a:p>
          <a:p>
            <a:r>
              <a:rPr lang="en-US" sz="2400" dirty="0" smtClean="0"/>
              <a:t>What </a:t>
            </a:r>
            <a:r>
              <a:rPr lang="en-US" sz="2400" dirty="0"/>
              <a:t>to </a:t>
            </a:r>
            <a:r>
              <a:rPr lang="en-US" sz="2400" dirty="0" smtClean="0"/>
              <a:t>include:</a:t>
            </a:r>
          </a:p>
          <a:p>
            <a:pPr lvl="1"/>
            <a:r>
              <a:rPr lang="en-US" sz="2000" dirty="0"/>
              <a:t>S</a:t>
            </a:r>
            <a:r>
              <a:rPr lang="en-US" sz="2000" dirty="0" smtClean="0"/>
              <a:t>ource </a:t>
            </a:r>
            <a:r>
              <a:rPr lang="en-US" sz="2000" dirty="0"/>
              <a:t>of program income (e.g., rental fees, usage fees, sale of equipment, etc</a:t>
            </a:r>
            <a:r>
              <a:rPr lang="en-US" sz="2000" dirty="0" smtClean="0"/>
              <a:t>.)</a:t>
            </a:r>
          </a:p>
          <a:p>
            <a:pPr lvl="1"/>
            <a:r>
              <a:rPr lang="en-US" sz="2000" dirty="0" smtClean="0"/>
              <a:t>Description of program income</a:t>
            </a:r>
            <a:endParaRPr lang="en-US" sz="2000" dirty="0"/>
          </a:p>
          <a:p>
            <a:pPr lvl="1"/>
            <a:r>
              <a:rPr lang="en-US" sz="2000" dirty="0"/>
              <a:t>Estimated amount that </a:t>
            </a:r>
            <a:r>
              <a:rPr lang="en-US" sz="2000" dirty="0" smtClean="0"/>
              <a:t>may be generated</a:t>
            </a:r>
            <a:endParaRPr lang="en-US" sz="2000" dirty="0"/>
          </a:p>
          <a:p>
            <a:r>
              <a:rPr lang="en-US" sz="2400" dirty="0" smtClean="0">
                <a:solidFill>
                  <a:schemeClr val="accent6">
                    <a:lumMod val="75000"/>
                  </a:schemeClr>
                </a:solidFill>
              </a:rPr>
              <a:t>In Budget Narrative, explain how income will be used</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127</a:t>
            </a:fld>
            <a:endParaRPr lang="en-US" dirty="0"/>
          </a:p>
        </p:txBody>
      </p:sp>
    </p:spTree>
    <p:extLst>
      <p:ext uri="{BB962C8B-B14F-4D97-AF65-F5344CB8AC3E}">
        <p14:creationId xmlns:p14="http://schemas.microsoft.com/office/powerpoint/2010/main" val="25559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Income</a:t>
            </a:r>
            <a:endParaRPr lang="en-US" dirty="0"/>
          </a:p>
        </p:txBody>
      </p:sp>
      <p:pic>
        <p:nvPicPr>
          <p:cNvPr id="5" name="Content Placeholder 4"/>
          <p:cNvPicPr>
            <a:picLocks noGrp="1" noChangeAspect="1"/>
          </p:cNvPicPr>
          <p:nvPr>
            <p:ph idx="1"/>
          </p:nvPr>
        </p:nvPicPr>
        <p:blipFill>
          <a:blip r:embed="rId2"/>
          <a:stretch>
            <a:fillRect/>
          </a:stretch>
        </p:blipFill>
        <p:spPr>
          <a:xfrm>
            <a:off x="156982" y="2326935"/>
            <a:ext cx="8851920" cy="2773874"/>
          </a:xfrm>
          <a:prstGeom prst="rect">
            <a:avLst/>
          </a:prstGeo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128</a:t>
            </a:fld>
            <a:endParaRPr lang="en-US" dirty="0"/>
          </a:p>
        </p:txBody>
      </p:sp>
    </p:spTree>
    <p:extLst>
      <p:ext uri="{BB962C8B-B14F-4D97-AF65-F5344CB8AC3E}">
        <p14:creationId xmlns:p14="http://schemas.microsoft.com/office/powerpoint/2010/main" val="2549798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160" y="223838"/>
            <a:ext cx="5923280" cy="1143000"/>
          </a:xfrm>
        </p:spPr>
        <p:txBody>
          <a:bodyPr/>
          <a:lstStyle/>
          <a:p>
            <a:r>
              <a:rPr lang="en-US" dirty="0" smtClean="0"/>
              <a:t>Cash Forecasting</a:t>
            </a:r>
            <a:endParaRPr lang="en-US" dirty="0"/>
          </a:p>
        </p:txBody>
      </p:sp>
      <p:sp>
        <p:nvSpPr>
          <p:cNvPr id="3" name="Content Placeholder 2"/>
          <p:cNvSpPr>
            <a:spLocks noGrp="1"/>
          </p:cNvSpPr>
          <p:nvPr>
            <p:ph idx="1"/>
          </p:nvPr>
        </p:nvSpPr>
        <p:spPr>
          <a:xfrm>
            <a:off x="381000" y="1529080"/>
            <a:ext cx="8229600" cy="4953000"/>
          </a:xfrm>
        </p:spPr>
        <p:txBody>
          <a:bodyPr/>
          <a:lstStyle/>
          <a:p>
            <a:r>
              <a:rPr lang="en-US" dirty="0" smtClean="0"/>
              <a:t>Forecast anticipated cash requirements (draws) throughout the life of the award</a:t>
            </a:r>
          </a:p>
          <a:p>
            <a:r>
              <a:rPr lang="en-US" dirty="0" smtClean="0"/>
              <a:t>Semi-annual forecast based on Federal fiscal year</a:t>
            </a:r>
          </a:p>
          <a:p>
            <a:pPr lvl="1"/>
            <a:r>
              <a:rPr lang="en-US" dirty="0" smtClean="0"/>
              <a:t>Oct 1 to Mar 30</a:t>
            </a:r>
          </a:p>
          <a:p>
            <a:pPr lvl="1"/>
            <a:r>
              <a:rPr lang="en-US" dirty="0" smtClean="0"/>
              <a:t>Apr 1 to Sept 30</a:t>
            </a:r>
          </a:p>
          <a:p>
            <a:r>
              <a:rPr lang="en-US" dirty="0" smtClean="0"/>
              <a:t>Total Forecast must enter amount requested</a:t>
            </a:r>
          </a:p>
          <a:p>
            <a:r>
              <a:rPr lang="en-US" dirty="0" smtClean="0"/>
              <a:t>Entered directly into RAAMS</a:t>
            </a:r>
          </a:p>
          <a:p>
            <a:r>
              <a:rPr lang="en-US" dirty="0" smtClean="0"/>
              <a:t>Updated with semi-annual reporting</a:t>
            </a:r>
          </a:p>
          <a:p>
            <a:pPr marL="0" indent="0">
              <a:buNone/>
            </a:pPr>
            <a:endParaRPr lang="en-US" dirty="0" smtClean="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129</a:t>
            </a:fld>
            <a:endParaRPr lang="en-US" dirty="0"/>
          </a:p>
        </p:txBody>
      </p:sp>
    </p:spTree>
    <p:extLst>
      <p:ext uri="{BB962C8B-B14F-4D97-AF65-F5344CB8AC3E}">
        <p14:creationId xmlns:p14="http://schemas.microsoft.com/office/powerpoint/2010/main" val="193579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Recipient Guidance Manual </a:t>
            </a:r>
            <a:endParaRPr lang="en-US" dirty="0"/>
          </a:p>
        </p:txBody>
      </p:sp>
      <p:sp>
        <p:nvSpPr>
          <p:cNvPr id="3" name="Content Placeholder 2"/>
          <p:cNvSpPr>
            <a:spLocks noGrp="1"/>
          </p:cNvSpPr>
          <p:nvPr>
            <p:ph idx="1"/>
          </p:nvPr>
        </p:nvSpPr>
        <p:spPr>
          <a:xfrm>
            <a:off x="457200" y="1600200"/>
            <a:ext cx="8229600" cy="4983480"/>
          </a:xfrm>
        </p:spPr>
        <p:txBody>
          <a:bodyPr/>
          <a:lstStyle/>
          <a:p>
            <a:r>
              <a:rPr lang="en-US" sz="2800" dirty="0" smtClean="0"/>
              <a:t>Background</a:t>
            </a:r>
          </a:p>
          <a:p>
            <a:pPr lvl="1"/>
            <a:r>
              <a:rPr lang="en-US" sz="2400" dirty="0" smtClean="0"/>
              <a:t>2 CFR Part 200</a:t>
            </a:r>
          </a:p>
          <a:p>
            <a:pPr lvl="1"/>
            <a:r>
              <a:rPr lang="en-US" sz="2400" dirty="0" smtClean="0"/>
              <a:t>RESTORE Act</a:t>
            </a:r>
          </a:p>
          <a:p>
            <a:pPr lvl="1"/>
            <a:r>
              <a:rPr lang="en-US" sz="2400" dirty="0" smtClean="0"/>
              <a:t>Treasury Rules</a:t>
            </a:r>
          </a:p>
          <a:p>
            <a:r>
              <a:rPr lang="en-US" sz="2800" dirty="0" smtClean="0"/>
              <a:t>Applies to </a:t>
            </a:r>
          </a:p>
          <a:p>
            <a:pPr lvl="1"/>
            <a:r>
              <a:rPr lang="en-US" sz="2400" dirty="0" smtClean="0"/>
              <a:t>Grants</a:t>
            </a:r>
          </a:p>
          <a:p>
            <a:pPr lvl="1"/>
            <a:r>
              <a:rPr lang="en-US" sz="2400" dirty="0" smtClean="0"/>
              <a:t>Interagency Agreements (IAAs)</a:t>
            </a:r>
          </a:p>
          <a:p>
            <a:pPr marL="346075" indent="-288925"/>
            <a:r>
              <a:rPr lang="en-US" sz="2800" dirty="0"/>
              <a:t>Covers entire life cycle of </a:t>
            </a:r>
            <a:r>
              <a:rPr lang="en-US" sz="2800" dirty="0" smtClean="0"/>
              <a:t>award/agreement</a:t>
            </a:r>
          </a:p>
          <a:p>
            <a:pPr marL="346075" indent="-288925"/>
            <a:r>
              <a:rPr lang="en-US" sz="2800" dirty="0" smtClean="0"/>
              <a:t>Both Council Programs - Buckets 2 (FPL) &amp; 3 (SEP)</a:t>
            </a:r>
          </a:p>
          <a:p>
            <a:pPr marL="346075" indent="-288925"/>
            <a:r>
              <a:rPr lang="en-US" sz="2800" dirty="0" smtClean="0"/>
              <a:t>Does not provide detailed RAAMS instructions</a:t>
            </a:r>
            <a:endParaRPr lang="en-US" sz="2800" dirty="0"/>
          </a:p>
          <a:p>
            <a:pPr marL="457200" lvl="1" indent="0">
              <a:buNone/>
            </a:pP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13</a:t>
            </a:fld>
            <a:endParaRPr lang="en-US" dirty="0"/>
          </a:p>
        </p:txBody>
      </p:sp>
    </p:spTree>
    <p:extLst>
      <p:ext uri="{BB962C8B-B14F-4D97-AF65-F5344CB8AC3E}">
        <p14:creationId xmlns:p14="http://schemas.microsoft.com/office/powerpoint/2010/main" val="44389439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Forecasting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74056" y="1864710"/>
            <a:ext cx="8473629" cy="4293719"/>
          </a:xfr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130</a:t>
            </a:fld>
            <a:endParaRPr lang="en-US" dirty="0"/>
          </a:p>
        </p:txBody>
      </p:sp>
    </p:spTree>
    <p:extLst>
      <p:ext uri="{BB962C8B-B14F-4D97-AF65-F5344CB8AC3E}">
        <p14:creationId xmlns:p14="http://schemas.microsoft.com/office/powerpoint/2010/main" val="1154067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a:xfrm>
            <a:off x="1524000" y="227013"/>
            <a:ext cx="7620002" cy="1143000"/>
          </a:xfrm>
        </p:spPr>
        <p:txBody>
          <a:bodyPr/>
          <a:lstStyle/>
          <a:p>
            <a:r>
              <a:rPr lang="en-US" sz="4000" dirty="0" smtClean="0"/>
              <a:t>Uploading Supporting Documentation</a:t>
            </a:r>
            <a:endParaRPr lang="en-US" sz="4000" dirty="0"/>
          </a:p>
        </p:txBody>
      </p:sp>
      <p:sp>
        <p:nvSpPr>
          <p:cNvPr id="4" name="Content Placeholder 3"/>
          <p:cNvSpPr>
            <a:spLocks noGrp="1"/>
          </p:cNvSpPr>
          <p:nvPr>
            <p:ph sz="half" idx="1"/>
          </p:nvPr>
        </p:nvSpPr>
        <p:spPr>
          <a:xfrm>
            <a:off x="181778" y="1819714"/>
            <a:ext cx="3817345" cy="4525963"/>
          </a:xfrm>
        </p:spPr>
        <p:txBody>
          <a:bodyPr>
            <a:normAutofit fontScale="92500" lnSpcReduction="20000"/>
          </a:bodyPr>
          <a:lstStyle/>
          <a:p>
            <a:r>
              <a:rPr lang="en-US" dirty="0" smtClean="0"/>
              <a:t>Various required and supporting documents</a:t>
            </a:r>
          </a:p>
          <a:p>
            <a:r>
              <a:rPr lang="en-US" dirty="0" smtClean="0"/>
              <a:t>Environmental Compliance </a:t>
            </a:r>
          </a:p>
          <a:p>
            <a:r>
              <a:rPr lang="en-US" dirty="0" smtClean="0"/>
              <a:t>GIS</a:t>
            </a:r>
          </a:p>
          <a:p>
            <a:pPr lvl="1"/>
            <a:r>
              <a:rPr lang="en-US" dirty="0" smtClean="0"/>
              <a:t>Map(s)</a:t>
            </a:r>
          </a:p>
          <a:p>
            <a:pPr lvl="1"/>
            <a:r>
              <a:rPr lang="en-US" dirty="0" smtClean="0"/>
              <a:t>Shapefiles</a:t>
            </a:r>
          </a:p>
          <a:p>
            <a:r>
              <a:rPr lang="en-US" dirty="0" smtClean="0"/>
              <a:t>Data Plans</a:t>
            </a:r>
          </a:p>
          <a:p>
            <a:r>
              <a:rPr lang="en-US" dirty="0" smtClean="0"/>
              <a:t>Project-Specific Uploads</a:t>
            </a:r>
          </a:p>
          <a:p>
            <a:pPr lvl="1" indent="-342900"/>
            <a:r>
              <a:rPr lang="en-US" dirty="0" err="1" smtClean="0"/>
              <a:t>Subrecipient</a:t>
            </a:r>
            <a:r>
              <a:rPr lang="en-US" dirty="0" smtClean="0"/>
              <a:t> Budgets</a:t>
            </a:r>
          </a:p>
          <a:p>
            <a:pPr lvl="1" indent="-342900"/>
            <a:r>
              <a:rPr lang="en-US" dirty="0"/>
              <a:t>L</a:t>
            </a:r>
            <a:r>
              <a:rPr lang="en-US" dirty="0" smtClean="0"/>
              <a:t>and Acquisition</a:t>
            </a:r>
          </a:p>
          <a:p>
            <a:pPr lvl="1" indent="-342900"/>
            <a:r>
              <a:rPr lang="en-US" dirty="0" smtClean="0"/>
              <a:t>Engineering &amp; Design</a:t>
            </a:r>
          </a:p>
        </p:txBody>
      </p:sp>
      <p:sp>
        <p:nvSpPr>
          <p:cNvPr id="2" name="Slide Number Placeholder 1"/>
          <p:cNvSpPr>
            <a:spLocks noGrp="1"/>
          </p:cNvSpPr>
          <p:nvPr>
            <p:ph type="sldNum" sz="quarter" idx="12"/>
          </p:nvPr>
        </p:nvSpPr>
        <p:spPr/>
        <p:txBody>
          <a:bodyPr/>
          <a:lstStyle/>
          <a:p>
            <a:fld id="{79C0348D-2E22-4494-BDED-8CB248A6FED9}" type="slidenum">
              <a:rPr lang="en-US" smtClean="0"/>
              <a:pPr/>
              <a:t>131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16066643"/>
              </p:ext>
            </p:extLst>
          </p:nvPr>
        </p:nvGraphicFramePr>
        <p:xfrm>
          <a:off x="4048551" y="1473456"/>
          <a:ext cx="4913313" cy="5036212"/>
        </p:xfrm>
        <a:graphic>
          <a:graphicData uri="http://schemas.openxmlformats.org/drawingml/2006/table">
            <a:tbl>
              <a:tblPr firstRow="1" firstCol="1" bandRow="1">
                <a:tableStyleId>{5C22544A-7EE6-4342-B048-85BDC9FD1C3A}</a:tableStyleId>
              </a:tblPr>
              <a:tblGrid>
                <a:gridCol w="1224387"/>
                <a:gridCol w="3688926"/>
              </a:tblGrid>
              <a:tr h="272341">
                <a:tc>
                  <a:txBody>
                    <a:bodyPr/>
                    <a:lstStyle/>
                    <a:p>
                      <a:pPr marL="0" marR="0">
                        <a:lnSpc>
                          <a:spcPct val="107000"/>
                        </a:lnSpc>
                        <a:spcBef>
                          <a:spcPts val="0"/>
                        </a:spcBef>
                        <a:spcAft>
                          <a:spcPts val="0"/>
                        </a:spcAft>
                      </a:pPr>
                      <a:r>
                        <a:rPr lang="en-US" sz="1600" dirty="0">
                          <a:effectLst/>
                        </a:rPr>
                        <a:t>Check if Attached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Type of Document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4017">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Organizational Self-Assessment and Attachments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Executive Summary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Project/Program Narrative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Budget Narrative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Detailed budgets for subrecipients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Data Information Sharing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Monitoring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Reference 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257">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Environmental Compliance Documentation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Subrecipient/Contractor Information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1953">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Negotiated Indirect Cost Rate Agreement(s) – applicant and/or subrecipients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Staff Resumes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a:effectLst/>
                          <a:sym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Project Map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081">
                <a:tc>
                  <a:txBody>
                    <a:bodyPr/>
                    <a:lstStyle/>
                    <a:p>
                      <a:pPr marL="0" marR="0" algn="ctr">
                        <a:lnSpc>
                          <a:spcPct val="107000"/>
                        </a:lnSpc>
                        <a:spcBef>
                          <a:spcPts val="0"/>
                        </a:spcBef>
                        <a:spcAft>
                          <a:spcPts val="0"/>
                        </a:spcAft>
                      </a:pPr>
                      <a:r>
                        <a:rPr lang="en-US" sz="1100" dirty="0">
                          <a:effectLst/>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GIS Shapefiles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64285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898" y="215996"/>
            <a:ext cx="8192877" cy="1143000"/>
          </a:xfrm>
        </p:spPr>
        <p:txBody>
          <a:bodyPr/>
          <a:lstStyle/>
          <a:p>
            <a:r>
              <a:rPr lang="en-US" sz="4000" dirty="0" smtClean="0"/>
              <a:t>Required Narrative Uploads Reminder</a:t>
            </a:r>
            <a:endParaRPr lang="en-US" sz="4000" dirty="0"/>
          </a:p>
        </p:txBody>
      </p:sp>
      <p:sp>
        <p:nvSpPr>
          <p:cNvPr id="6" name="Content Placeholder 5"/>
          <p:cNvSpPr>
            <a:spLocks noGrp="1"/>
          </p:cNvSpPr>
          <p:nvPr>
            <p:ph idx="1"/>
          </p:nvPr>
        </p:nvSpPr>
        <p:spPr>
          <a:xfrm>
            <a:off x="457200" y="1600200"/>
            <a:ext cx="8229600" cy="4745516"/>
          </a:xfrm>
        </p:spPr>
        <p:txBody>
          <a:bodyPr/>
          <a:lstStyle/>
          <a:p>
            <a:r>
              <a:rPr lang="en-US" sz="2800" dirty="0" smtClean="0"/>
              <a:t>Executive Summary</a:t>
            </a:r>
          </a:p>
          <a:p>
            <a:r>
              <a:rPr lang="en-US" sz="2800" dirty="0" smtClean="0"/>
              <a:t>Technical/Project Narrative</a:t>
            </a:r>
          </a:p>
          <a:p>
            <a:pPr lvl="1"/>
            <a:r>
              <a:rPr lang="en-US" sz="2400" dirty="0" smtClean="0"/>
              <a:t>No page limit</a:t>
            </a:r>
          </a:p>
          <a:p>
            <a:pPr lvl="1"/>
            <a:r>
              <a:rPr lang="en-US" sz="2400" dirty="0" smtClean="0"/>
              <a:t>Very detailed</a:t>
            </a:r>
          </a:p>
          <a:p>
            <a:pPr lvl="1"/>
            <a:r>
              <a:rPr lang="en-US" sz="2400" dirty="0" smtClean="0"/>
              <a:t>Describes methodology / approach</a:t>
            </a:r>
          </a:p>
          <a:p>
            <a:r>
              <a:rPr lang="en-US" sz="2800" dirty="0" smtClean="0"/>
              <a:t>Budget Narrative </a:t>
            </a:r>
          </a:p>
          <a:p>
            <a:pPr lvl="1"/>
            <a:r>
              <a:rPr lang="en-US" sz="2400" dirty="0" smtClean="0"/>
              <a:t>No page limit</a:t>
            </a:r>
          </a:p>
          <a:p>
            <a:pPr lvl="1"/>
            <a:r>
              <a:rPr lang="en-US" sz="2400" dirty="0" smtClean="0"/>
              <a:t>Very detailed</a:t>
            </a:r>
          </a:p>
          <a:p>
            <a:pPr lvl="1"/>
            <a:r>
              <a:rPr lang="en-US" sz="2400" dirty="0" smtClean="0"/>
              <a:t>Supports and justifies budget</a:t>
            </a:r>
          </a:p>
          <a:p>
            <a:endParaRPr lang="en-US" dirty="0"/>
          </a:p>
        </p:txBody>
      </p:sp>
      <p:sp>
        <p:nvSpPr>
          <p:cNvPr id="5" name="Slide Number Placeholder 4"/>
          <p:cNvSpPr>
            <a:spLocks noGrp="1"/>
          </p:cNvSpPr>
          <p:nvPr>
            <p:ph type="sldNum" sz="quarter" idx="12"/>
          </p:nvPr>
        </p:nvSpPr>
        <p:spPr/>
        <p:txBody>
          <a:bodyPr/>
          <a:lstStyle/>
          <a:p>
            <a:pPr>
              <a:defRPr/>
            </a:pPr>
            <a:fld id="{B1CD3F9A-BD20-D14F-9415-353F30627106}" type="slidenum">
              <a:rPr lang="en-US" smtClean="0"/>
              <a:pPr>
                <a:defRPr/>
              </a:pPr>
              <a:t>132</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6068" y="3800569"/>
            <a:ext cx="3341817" cy="2372690"/>
          </a:xfrm>
          <a:prstGeom prst="rect">
            <a:avLst/>
          </a:prstGeom>
        </p:spPr>
      </p:pic>
    </p:spTree>
    <p:extLst>
      <p:ext uri="{BB962C8B-B14F-4D97-AF65-F5344CB8AC3E}">
        <p14:creationId xmlns:p14="http://schemas.microsoft.com/office/powerpoint/2010/main" val="295194791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10" y="211576"/>
            <a:ext cx="7049468" cy="1143000"/>
          </a:xfrm>
        </p:spPr>
        <p:txBody>
          <a:bodyPr/>
          <a:lstStyle/>
          <a:p>
            <a:r>
              <a:rPr lang="en-US" dirty="0" smtClean="0"/>
              <a:t>Certifications Upload Reminder</a:t>
            </a:r>
            <a:endParaRPr lang="en-US" dirty="0"/>
          </a:p>
        </p:txBody>
      </p:sp>
      <p:sp>
        <p:nvSpPr>
          <p:cNvPr id="3" name="Content Placeholder 2"/>
          <p:cNvSpPr>
            <a:spLocks noGrp="1"/>
          </p:cNvSpPr>
          <p:nvPr>
            <p:ph idx="1"/>
          </p:nvPr>
        </p:nvSpPr>
        <p:spPr/>
        <p:txBody>
          <a:bodyPr/>
          <a:lstStyle/>
          <a:p>
            <a:r>
              <a:rPr lang="en-US" sz="3600" dirty="0"/>
              <a:t>Signed by </a:t>
            </a:r>
            <a:r>
              <a:rPr lang="en-US" sz="3600" dirty="0" smtClean="0"/>
              <a:t>Agency Responsible Official</a:t>
            </a:r>
          </a:p>
          <a:p>
            <a:r>
              <a:rPr lang="en-US" sz="3600" dirty="0" smtClean="0"/>
              <a:t>Council Certifications Form</a:t>
            </a:r>
          </a:p>
          <a:p>
            <a:r>
              <a:rPr lang="en-US" dirty="0"/>
              <a:t>Assurances</a:t>
            </a:r>
          </a:p>
          <a:p>
            <a:pPr lvl="1"/>
            <a:r>
              <a:rPr lang="en-US" dirty="0"/>
              <a:t>Construction Projects (SF-424D</a:t>
            </a:r>
            <a:r>
              <a:rPr lang="en-US" dirty="0" smtClean="0"/>
              <a:t>) or</a:t>
            </a:r>
            <a:endParaRPr lang="en-US" dirty="0"/>
          </a:p>
          <a:p>
            <a:pPr lvl="1"/>
            <a:r>
              <a:rPr lang="en-US" dirty="0"/>
              <a:t>Non-construction Projects (SF-424B)</a:t>
            </a:r>
          </a:p>
          <a:p>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133</a:t>
            </a:fld>
            <a:endParaRPr lang="en-US" dirty="0"/>
          </a:p>
        </p:txBody>
      </p:sp>
      <p:sp>
        <p:nvSpPr>
          <p:cNvPr id="4" name="TextBox 3"/>
          <p:cNvSpPr txBox="1"/>
          <p:nvPr/>
        </p:nvSpPr>
        <p:spPr>
          <a:xfrm>
            <a:off x="557132" y="4629059"/>
            <a:ext cx="8179246" cy="1680460"/>
          </a:xfrm>
          <a:prstGeom prst="rect">
            <a:avLst/>
          </a:prstGeom>
          <a:solidFill>
            <a:schemeClr val="accent1"/>
          </a:solidFill>
          <a:ln>
            <a:solidFill>
              <a:srgbClr val="000000"/>
            </a:solidFill>
          </a:ln>
        </p:spPr>
        <p:txBody>
          <a:bodyPr wrap="square" rtlCol="0">
            <a:spAutoFit/>
          </a:bodyPr>
          <a:lstStyle/>
          <a:p>
            <a:pPr lvl="0">
              <a:spcBef>
                <a:spcPct val="20000"/>
              </a:spcBef>
            </a:pPr>
            <a:r>
              <a:rPr lang="en-US" sz="2400" dirty="0" smtClean="0">
                <a:solidFill>
                  <a:srgbClr val="FFFF66"/>
                </a:solidFill>
                <a:latin typeface="Calibri"/>
              </a:rPr>
              <a:t>“Construction” Reminder</a:t>
            </a:r>
            <a:endParaRPr lang="en-US" sz="2400" dirty="0">
              <a:solidFill>
                <a:srgbClr val="FFFF66"/>
              </a:solidFill>
              <a:latin typeface="Calibri"/>
            </a:endParaRPr>
          </a:p>
          <a:p>
            <a:pPr marL="742950" lvl="1" indent="-285750">
              <a:spcBef>
                <a:spcPct val="20000"/>
              </a:spcBef>
              <a:buFont typeface="Arial" charset="0"/>
              <a:buChar char="–"/>
            </a:pPr>
            <a:r>
              <a:rPr lang="en-US" dirty="0">
                <a:latin typeface="Calibri"/>
                <a:cs typeface="+mn-cs"/>
              </a:rPr>
              <a:t>Includes any project involving or requiring engineering and design or other similar technical </a:t>
            </a:r>
            <a:r>
              <a:rPr lang="en-US" dirty="0" smtClean="0">
                <a:latin typeface="Calibri"/>
                <a:cs typeface="+mn-cs"/>
              </a:rPr>
              <a:t>documentation (with exception of planning only)</a:t>
            </a:r>
            <a:endParaRPr lang="en-US" dirty="0">
              <a:latin typeface="Calibri"/>
              <a:cs typeface="+mn-cs"/>
            </a:endParaRPr>
          </a:p>
          <a:p>
            <a:pPr marL="742950" lvl="1" indent="-285750">
              <a:spcBef>
                <a:spcPct val="20000"/>
              </a:spcBef>
              <a:buFont typeface="Arial" charset="0"/>
              <a:buChar char="–"/>
            </a:pPr>
            <a:r>
              <a:rPr lang="en-US" dirty="0">
                <a:latin typeface="Calibri"/>
                <a:cs typeface="+mn-cs"/>
              </a:rPr>
              <a:t>For purposes of the SF-424 forms and application budget, also includes land acquisition</a:t>
            </a:r>
          </a:p>
        </p:txBody>
      </p:sp>
    </p:spTree>
    <p:extLst>
      <p:ext uri="{BB962C8B-B14F-4D97-AF65-F5344CB8AC3E}">
        <p14:creationId xmlns:p14="http://schemas.microsoft.com/office/powerpoint/2010/main" val="35411411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Uploads Page</a:t>
            </a:r>
            <a:endParaRPr lang="en-US" dirty="0"/>
          </a:p>
        </p:txBody>
      </p:sp>
      <p:sp>
        <p:nvSpPr>
          <p:cNvPr id="5" name="Slide Number Placeholder 4"/>
          <p:cNvSpPr>
            <a:spLocks noGrp="1"/>
          </p:cNvSpPr>
          <p:nvPr>
            <p:ph type="sldNum" sz="quarter" idx="12"/>
          </p:nvPr>
        </p:nvSpPr>
        <p:spPr/>
        <p:txBody>
          <a:bodyPr/>
          <a:lstStyle/>
          <a:p>
            <a:pPr>
              <a:defRPr/>
            </a:pPr>
            <a:fld id="{B1CD3F9A-BD20-D14F-9415-353F30627106}" type="slidenum">
              <a:rPr lang="en-US" smtClean="0"/>
              <a:pPr>
                <a:defRPr/>
              </a:pPr>
              <a:t>134</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67" y="1842208"/>
            <a:ext cx="8889914" cy="4286747"/>
          </a:xfrm>
          <a:prstGeom prst="rect">
            <a:avLst/>
          </a:prstGeom>
          <a:ln w="19050">
            <a:solidFill>
              <a:schemeClr val="bg1"/>
            </a:solidFill>
          </a:ln>
        </p:spPr>
      </p:pic>
    </p:spTree>
    <p:extLst>
      <p:ext uri="{BB962C8B-B14F-4D97-AF65-F5344CB8AC3E}">
        <p14:creationId xmlns:p14="http://schemas.microsoft.com/office/powerpoint/2010/main" val="256337390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Signature</a:t>
            </a:r>
            <a:endParaRPr lang="en-US" dirty="0"/>
          </a:p>
        </p:txBody>
      </p:sp>
      <p:sp>
        <p:nvSpPr>
          <p:cNvPr id="3" name="Content Placeholder 2"/>
          <p:cNvSpPr>
            <a:spLocks noGrp="1"/>
          </p:cNvSpPr>
          <p:nvPr>
            <p:ph idx="1"/>
          </p:nvPr>
        </p:nvSpPr>
        <p:spPr>
          <a:xfrm>
            <a:off x="457201" y="1798504"/>
            <a:ext cx="8229600" cy="2619260"/>
          </a:xfrm>
        </p:spPr>
        <p:txBody>
          <a:bodyPr/>
          <a:lstStyle/>
          <a:p>
            <a:r>
              <a:rPr lang="en-US" sz="2800" dirty="0" smtClean="0"/>
              <a:t>Can be completed only by person </a:t>
            </a:r>
          </a:p>
          <a:p>
            <a:pPr lvl="1"/>
            <a:r>
              <a:rPr lang="en-US" sz="2400" dirty="0"/>
              <a:t>W</a:t>
            </a:r>
            <a:r>
              <a:rPr lang="en-US" sz="2400" dirty="0" smtClean="0"/>
              <a:t>ho initiated application (Primary Contact)</a:t>
            </a:r>
          </a:p>
          <a:p>
            <a:pPr lvl="1"/>
            <a:r>
              <a:rPr lang="en-US" sz="2400" dirty="0" smtClean="0"/>
              <a:t>Authorized to submit on behalf of agency</a:t>
            </a:r>
          </a:p>
          <a:p>
            <a:r>
              <a:rPr lang="en-US" sz="2800" dirty="0" smtClean="0"/>
              <a:t>Indicate have read and agree to statement</a:t>
            </a:r>
            <a:endParaRPr lang="en-US" sz="2800"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135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0065" y="3874069"/>
            <a:ext cx="8785937" cy="2353739"/>
          </a:xfrm>
          <a:prstGeom prst="rect">
            <a:avLst/>
          </a:prstGeom>
        </p:spPr>
      </p:pic>
      <p:sp>
        <p:nvSpPr>
          <p:cNvPr id="7" name="Rectangle 6"/>
          <p:cNvSpPr/>
          <p:nvPr/>
        </p:nvSpPr>
        <p:spPr>
          <a:xfrm>
            <a:off x="3984861" y="4235113"/>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1407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Validate</a:t>
            </a:r>
            <a:endParaRPr lang="en-US" dirty="0"/>
          </a:p>
        </p:txBody>
      </p:sp>
      <p:sp>
        <p:nvSpPr>
          <p:cNvPr id="3" name="Content Placeholder 2"/>
          <p:cNvSpPr>
            <a:spLocks noGrp="1"/>
          </p:cNvSpPr>
          <p:nvPr>
            <p:ph idx="1"/>
          </p:nvPr>
        </p:nvSpPr>
        <p:spPr>
          <a:xfrm>
            <a:off x="490250" y="1668462"/>
            <a:ext cx="8229600" cy="4525963"/>
          </a:xfrm>
        </p:spPr>
        <p:txBody>
          <a:bodyPr/>
          <a:lstStyle/>
          <a:p>
            <a:r>
              <a:rPr lang="en-US" dirty="0" smtClean="0"/>
              <a:t>Opportunity to review data requirements and determine if required information may be missing</a:t>
            </a:r>
          </a:p>
          <a:p>
            <a:r>
              <a:rPr lang="en-US" dirty="0" smtClean="0"/>
              <a:t>Validation Summary for Each Page</a:t>
            </a:r>
          </a:p>
          <a:p>
            <a:pPr lvl="1"/>
            <a:r>
              <a:rPr lang="en-US" dirty="0" smtClean="0"/>
              <a:t>Pass</a:t>
            </a:r>
          </a:p>
          <a:p>
            <a:pPr lvl="1"/>
            <a:r>
              <a:rPr lang="en-US" dirty="0" smtClean="0"/>
              <a:t>Warning </a:t>
            </a:r>
          </a:p>
          <a:p>
            <a:pPr lvl="1"/>
            <a:r>
              <a:rPr lang="en-US" dirty="0" smtClean="0"/>
              <a:t>Stop</a:t>
            </a:r>
          </a:p>
          <a:p>
            <a:r>
              <a:rPr lang="en-US" dirty="0" smtClean="0"/>
              <a:t>Can create and view pdf of application</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136</a:t>
            </a:fld>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1152" y="4217316"/>
            <a:ext cx="2710150" cy="865672"/>
          </a:xfrm>
          <a:prstGeom prst="rect">
            <a:avLst/>
          </a:prstGeom>
          <a:ln w="15875">
            <a:solidFill>
              <a:schemeClr val="bg1"/>
            </a:solidFill>
          </a:ln>
        </p:spPr>
      </p:pic>
    </p:spTree>
    <p:extLst>
      <p:ext uri="{BB962C8B-B14F-4D97-AF65-F5344CB8AC3E}">
        <p14:creationId xmlns:p14="http://schemas.microsoft.com/office/powerpoint/2010/main" val="210129218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Validate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137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3802" y="1405969"/>
            <a:ext cx="5789418" cy="5210476"/>
          </a:xfrm>
          <a:prstGeom prst="rect">
            <a:avLst/>
          </a:prstGeom>
          <a:ln w="19050">
            <a:solidFill>
              <a:schemeClr val="bg1"/>
            </a:solidFill>
          </a:ln>
        </p:spPr>
      </p:pic>
    </p:spTree>
    <p:extLst>
      <p:ext uri="{BB962C8B-B14F-4D97-AF65-F5344CB8AC3E}">
        <p14:creationId xmlns:p14="http://schemas.microsoft.com/office/powerpoint/2010/main" val="24126458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532"/>
          <a:stretch/>
        </p:blipFill>
        <p:spPr>
          <a:xfrm>
            <a:off x="155525" y="2619462"/>
            <a:ext cx="8842360" cy="2992198"/>
          </a:xfrm>
          <a:ln w="19050">
            <a:solidFill>
              <a:schemeClr val="bg1"/>
            </a:solidFill>
          </a:ln>
        </p:spPr>
      </p:pic>
      <p:sp>
        <p:nvSpPr>
          <p:cNvPr id="2" name="Title 1"/>
          <p:cNvSpPr>
            <a:spLocks noGrp="1"/>
          </p:cNvSpPr>
          <p:nvPr>
            <p:ph type="title"/>
          </p:nvPr>
        </p:nvSpPr>
        <p:spPr>
          <a:xfrm>
            <a:off x="1344057" y="227013"/>
            <a:ext cx="8130449" cy="1143000"/>
          </a:xfrm>
        </p:spPr>
        <p:txBody>
          <a:bodyPr/>
          <a:lstStyle/>
          <a:p>
            <a:r>
              <a:rPr lang="en-US" dirty="0" smtClean="0"/>
              <a:t>Review and Validate – Summary PDF</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138</a:t>
            </a:fld>
            <a:endParaRPr lang="en-US" dirty="0"/>
          </a:p>
        </p:txBody>
      </p:sp>
      <p:sp>
        <p:nvSpPr>
          <p:cNvPr id="6" name="Oval 5"/>
          <p:cNvSpPr/>
          <p:nvPr/>
        </p:nvSpPr>
        <p:spPr>
          <a:xfrm>
            <a:off x="1067850" y="4927012"/>
            <a:ext cx="1026406" cy="296342"/>
          </a:xfrm>
          <a:prstGeom prst="ellipse">
            <a:avLst/>
          </a:prstGeom>
          <a:noFill/>
          <a:ln w="31750">
            <a:solidFill>
              <a:schemeClr val="bg2">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52236" y="3878981"/>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a:t>
            </a:r>
            <a:endParaRPr lang="en-US" dirty="0"/>
          </a:p>
        </p:txBody>
      </p:sp>
      <p:sp>
        <p:nvSpPr>
          <p:cNvPr id="3" name="Content Placeholder 2"/>
          <p:cNvSpPr>
            <a:spLocks noGrp="1"/>
          </p:cNvSpPr>
          <p:nvPr>
            <p:ph idx="1"/>
          </p:nvPr>
        </p:nvSpPr>
        <p:spPr/>
        <p:txBody>
          <a:bodyPr/>
          <a:lstStyle/>
          <a:p>
            <a:r>
              <a:rPr lang="en-US" dirty="0" smtClean="0"/>
              <a:t>On Review and Validate Page</a:t>
            </a:r>
          </a:p>
          <a:p>
            <a:r>
              <a:rPr lang="en-US" dirty="0" smtClean="0"/>
              <a:t>Available when validation status for all required application elements is complete</a:t>
            </a:r>
          </a:p>
          <a:p>
            <a:r>
              <a:rPr lang="en-US" dirty="0" smtClean="0"/>
              <a:t>Only person who initiated application task can submit that task</a:t>
            </a:r>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139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56028" y="3958836"/>
            <a:ext cx="2793235" cy="1744755"/>
          </a:xfrm>
          <a:prstGeom prst="rect">
            <a:avLst/>
          </a:prstGeom>
          <a:ln>
            <a:solidFill>
              <a:schemeClr val="bg1"/>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9274" y="5093313"/>
            <a:ext cx="1446754" cy="996653"/>
          </a:xfrm>
          <a:prstGeom prst="rect">
            <a:avLst/>
          </a:prstGeom>
        </p:spPr>
      </p:pic>
    </p:spTree>
    <p:extLst>
      <p:ext uri="{BB962C8B-B14F-4D97-AF65-F5344CB8AC3E}">
        <p14:creationId xmlns:p14="http://schemas.microsoft.com/office/powerpoint/2010/main" val="862407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3838"/>
            <a:ext cx="8229600" cy="1143000"/>
          </a:xfrm>
        </p:spPr>
        <p:txBody>
          <a:bodyPr/>
          <a:lstStyle/>
          <a:p>
            <a:r>
              <a:rPr lang="en-US" dirty="0" smtClean="0"/>
              <a:t>Recipient Guidance Manual</a:t>
            </a:r>
            <a:endParaRPr lang="en-US" dirty="0"/>
          </a:p>
        </p:txBody>
      </p:sp>
      <p:sp>
        <p:nvSpPr>
          <p:cNvPr id="3" name="Content Placeholder 2"/>
          <p:cNvSpPr>
            <a:spLocks noGrp="1"/>
          </p:cNvSpPr>
          <p:nvPr>
            <p:ph idx="1"/>
          </p:nvPr>
        </p:nvSpPr>
        <p:spPr>
          <a:xfrm>
            <a:off x="457200" y="1600200"/>
            <a:ext cx="8524240" cy="4525963"/>
          </a:xfrm>
        </p:spPr>
        <p:txBody>
          <a:bodyPr/>
          <a:lstStyle/>
          <a:p>
            <a:pPr>
              <a:spcAft>
                <a:spcPts val="1200"/>
              </a:spcAft>
            </a:pPr>
            <a:r>
              <a:rPr lang="en-US" dirty="0"/>
              <a:t>Part </a:t>
            </a:r>
            <a:r>
              <a:rPr lang="en-US" dirty="0" smtClean="0"/>
              <a:t>I - Proposal </a:t>
            </a:r>
            <a:r>
              <a:rPr lang="en-US" dirty="0"/>
              <a:t>Guide: Council-Selected </a:t>
            </a:r>
            <a:r>
              <a:rPr lang="en-US" dirty="0" smtClean="0"/>
              <a:t>Restoration Component </a:t>
            </a:r>
            <a:r>
              <a:rPr lang="en-US" sz="2800" i="1" dirty="0" smtClean="0"/>
              <a:t>(Bucket 2)</a:t>
            </a:r>
            <a:endParaRPr lang="en-US" sz="2800" i="1" dirty="0"/>
          </a:p>
          <a:p>
            <a:r>
              <a:rPr lang="en-US" dirty="0"/>
              <a:t>Part </a:t>
            </a:r>
            <a:r>
              <a:rPr lang="en-US" dirty="0" smtClean="0"/>
              <a:t>II - Proposal </a:t>
            </a:r>
            <a:r>
              <a:rPr lang="en-US" dirty="0"/>
              <a:t>Guide: Spill Impact </a:t>
            </a:r>
            <a:r>
              <a:rPr lang="en-US" dirty="0" smtClean="0"/>
              <a:t>Component </a:t>
            </a:r>
            <a:br>
              <a:rPr lang="en-US" dirty="0" smtClean="0"/>
            </a:br>
            <a:r>
              <a:rPr lang="en-US" dirty="0" smtClean="0"/>
              <a:t>              </a:t>
            </a:r>
            <a:r>
              <a:rPr lang="en-US" sz="2800" i="1" dirty="0" smtClean="0"/>
              <a:t>(Bucket 3)</a:t>
            </a:r>
            <a:endParaRPr lang="en-US" sz="2800" i="1" dirty="0"/>
          </a:p>
          <a:p>
            <a:pPr>
              <a:spcAft>
                <a:spcPts val="1200"/>
              </a:spcAft>
            </a:pPr>
            <a:r>
              <a:rPr lang="en-US" dirty="0"/>
              <a:t>Part </a:t>
            </a:r>
            <a:r>
              <a:rPr lang="en-US" dirty="0" smtClean="0"/>
              <a:t>III - Application </a:t>
            </a:r>
            <a:r>
              <a:rPr lang="en-US" dirty="0"/>
              <a:t>Guide </a:t>
            </a:r>
            <a:r>
              <a:rPr lang="en-US" dirty="0" smtClean="0"/>
              <a:t/>
            </a:r>
            <a:br>
              <a:rPr lang="en-US" dirty="0" smtClean="0"/>
            </a:br>
            <a:r>
              <a:rPr lang="en-US" dirty="0" smtClean="0"/>
              <a:t>               </a:t>
            </a:r>
            <a:r>
              <a:rPr lang="en-US" sz="2800" i="1" dirty="0" smtClean="0"/>
              <a:t>(applies to both components)</a:t>
            </a:r>
            <a:endParaRPr lang="en-US" sz="2800" i="1" dirty="0"/>
          </a:p>
          <a:p>
            <a:r>
              <a:rPr lang="en-US" dirty="0"/>
              <a:t>Part </a:t>
            </a:r>
            <a:r>
              <a:rPr lang="en-US" dirty="0" smtClean="0"/>
              <a:t>IV - Award </a:t>
            </a:r>
            <a:r>
              <a:rPr lang="en-US" dirty="0"/>
              <a:t>and Administration </a:t>
            </a:r>
            <a:r>
              <a:rPr lang="en-US" dirty="0" smtClean="0"/>
              <a:t>Guide</a:t>
            </a:r>
            <a:br>
              <a:rPr lang="en-US" dirty="0" smtClean="0"/>
            </a:br>
            <a:r>
              <a:rPr lang="en-US" dirty="0" smtClean="0"/>
              <a:t>               </a:t>
            </a:r>
            <a:r>
              <a:rPr lang="en-US" sz="2800" i="1" dirty="0" smtClean="0"/>
              <a:t>(applies to both components)</a:t>
            </a:r>
            <a:endParaRPr lang="en-US" sz="2800" i="1"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14</a:t>
            </a:fld>
            <a:endParaRPr lang="en-US" dirty="0"/>
          </a:p>
        </p:txBody>
      </p:sp>
    </p:spTree>
    <p:extLst>
      <p:ext uri="{BB962C8B-B14F-4D97-AF65-F5344CB8AC3E}">
        <p14:creationId xmlns:p14="http://schemas.microsoft.com/office/powerpoint/2010/main" val="50649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000" fill="hold"/>
                                        <p:tgtEl>
                                          <p:spTgt spid="3">
                                            <p:txEl>
                                              <p:pRg st="2" end="2"/>
                                            </p:txEl>
                                          </p:spTgt>
                                        </p:tgtEl>
                                        <p:attrNameLst>
                                          <p:attrName>style.color</p:attrName>
                                        </p:attrNameLst>
                                      </p:cBhvr>
                                      <p:to>
                                        <p:clrVal>
                                          <a:schemeClr val="accent2"/>
                                        </p:clrVal>
                                      </p:to>
                                    </p:set>
                                    <p:set>
                                      <p:cBhvr>
                                        <p:cTn id="7" dur="2000" fill="hold"/>
                                        <p:tgtEl>
                                          <p:spTgt spid="3">
                                            <p:txEl>
                                              <p:pRg st="2" end="2"/>
                                            </p:txEl>
                                          </p:spTgt>
                                        </p:tgtEl>
                                        <p:attrNameLst>
                                          <p:attrName>fillcolor</p:attrName>
                                        </p:attrNameLst>
                                      </p:cBhvr>
                                      <p:to>
                                        <p:clrVal>
                                          <a:schemeClr val="accent2"/>
                                        </p:clrVal>
                                      </p:to>
                                    </p:set>
                                    <p:set>
                                      <p:cBhvr>
                                        <p:cTn id="8" dur="2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Grant/Agreement/Award File</a:t>
            </a:r>
            <a:endParaRPr lang="en-US" dirty="0"/>
          </a:p>
        </p:txBody>
      </p:sp>
      <p:pic>
        <p:nvPicPr>
          <p:cNvPr id="5" name="Content Placeholder 4"/>
          <p:cNvPicPr>
            <a:picLocks noGrp="1" noChangeAspect="1"/>
          </p:cNvPicPr>
          <p:nvPr>
            <p:ph sz="half" idx="1"/>
          </p:nvPr>
        </p:nvPicPr>
        <p:blipFill>
          <a:blip r:embed="rId2"/>
          <a:stretch>
            <a:fillRect/>
          </a:stretch>
        </p:blipFill>
        <p:spPr>
          <a:xfrm>
            <a:off x="4258019" y="2317712"/>
            <a:ext cx="4038600" cy="2826535"/>
          </a:xfrm>
          <a:prstGeom prst="rect">
            <a:avLst/>
          </a:prstGeom>
          <a:ln>
            <a:solidFill>
              <a:schemeClr val="bg1"/>
            </a:solidFill>
          </a:ln>
        </p:spPr>
      </p:pic>
      <p:sp>
        <p:nvSpPr>
          <p:cNvPr id="7" name="Content Placeholder 6"/>
          <p:cNvSpPr>
            <a:spLocks noGrp="1"/>
          </p:cNvSpPr>
          <p:nvPr>
            <p:ph sz="half" idx="2"/>
          </p:nvPr>
        </p:nvSpPr>
        <p:spPr>
          <a:xfrm>
            <a:off x="219419" y="1979688"/>
            <a:ext cx="4038600" cy="4277893"/>
          </a:xfrm>
        </p:spPr>
        <p:txBody>
          <a:bodyPr/>
          <a:lstStyle/>
          <a:p>
            <a:r>
              <a:rPr lang="en-US" dirty="0">
                <a:solidFill>
                  <a:srgbClr val="FFFF00"/>
                </a:solidFill>
              </a:rPr>
              <a:t>View Only</a:t>
            </a:r>
          </a:p>
          <a:p>
            <a:pPr lvl="1"/>
            <a:r>
              <a:rPr lang="en-US" dirty="0" smtClean="0"/>
              <a:t>Summary Information</a:t>
            </a:r>
          </a:p>
          <a:p>
            <a:pPr lvl="1"/>
            <a:r>
              <a:rPr lang="en-US" dirty="0" smtClean="0"/>
              <a:t>Tasks</a:t>
            </a:r>
          </a:p>
          <a:p>
            <a:pPr lvl="2"/>
            <a:r>
              <a:rPr lang="en-US" dirty="0" smtClean="0"/>
              <a:t>Past/Completed</a:t>
            </a:r>
          </a:p>
          <a:p>
            <a:pPr lvl="2"/>
            <a:r>
              <a:rPr lang="en-US" dirty="0" smtClean="0"/>
              <a:t>Future</a:t>
            </a:r>
          </a:p>
          <a:p>
            <a:pPr lvl="1"/>
            <a:r>
              <a:rPr lang="en-US" dirty="0" smtClean="0"/>
              <a:t>Award &amp; Amendment Information</a:t>
            </a:r>
          </a:p>
          <a:p>
            <a:pPr lvl="1"/>
            <a:r>
              <a:rPr lang="en-US" dirty="0" smtClean="0"/>
              <a:t>Project Documents</a:t>
            </a:r>
          </a:p>
          <a:p>
            <a:r>
              <a:rPr lang="en-US" dirty="0" smtClean="0"/>
              <a:t>Submit Requests</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140</a:t>
            </a:fld>
            <a:endParaRPr lang="en-US" dirty="0"/>
          </a:p>
        </p:txBody>
      </p:sp>
      <p:sp>
        <p:nvSpPr>
          <p:cNvPr id="6" name="Oval 5"/>
          <p:cNvSpPr/>
          <p:nvPr/>
        </p:nvSpPr>
        <p:spPr>
          <a:xfrm>
            <a:off x="5960126" y="2143289"/>
            <a:ext cx="1024568" cy="1156771"/>
          </a:xfrm>
          <a:prstGeom prst="ellipse">
            <a:avLst/>
          </a:prstGeom>
          <a:noFill/>
          <a:ln w="34925">
            <a:solidFill>
              <a:srgbClr val="C00000"/>
            </a:solidFill>
          </a:ln>
          <a:effectLst>
            <a:glow rad="101600">
              <a:srgbClr val="FFFF0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2695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Notification Emails	</a:t>
            </a:r>
            <a:endParaRPr lang="en-US" dirty="0"/>
          </a:p>
        </p:txBody>
      </p:sp>
      <p:sp>
        <p:nvSpPr>
          <p:cNvPr id="7" name="Content Placeholder 6"/>
          <p:cNvSpPr>
            <a:spLocks noGrp="1"/>
          </p:cNvSpPr>
          <p:nvPr>
            <p:ph idx="1"/>
          </p:nvPr>
        </p:nvSpPr>
        <p:spPr>
          <a:xfrm>
            <a:off x="446183" y="1864605"/>
            <a:ext cx="8229600" cy="4525963"/>
          </a:xfrm>
        </p:spPr>
        <p:txBody>
          <a:bodyPr/>
          <a:lstStyle/>
          <a:p>
            <a:r>
              <a:rPr lang="en-US" sz="2000" dirty="0"/>
              <a:t>New Account Confirmation </a:t>
            </a:r>
            <a:endParaRPr lang="en-US" sz="2000" dirty="0" smtClean="0"/>
          </a:p>
          <a:p>
            <a:r>
              <a:rPr lang="en-US" sz="2000" dirty="0" smtClean="0"/>
              <a:t>Application </a:t>
            </a:r>
            <a:r>
              <a:rPr lang="en-US" sz="2000" dirty="0"/>
              <a:t>for Funding Received </a:t>
            </a:r>
            <a:endParaRPr lang="en-US" sz="2000" dirty="0" smtClean="0"/>
          </a:p>
          <a:p>
            <a:r>
              <a:rPr lang="en-US" sz="2000" dirty="0"/>
              <a:t>Missing Information </a:t>
            </a:r>
          </a:p>
          <a:p>
            <a:r>
              <a:rPr lang="en-US" sz="2000" dirty="0"/>
              <a:t>Re-Submission Requested </a:t>
            </a:r>
          </a:p>
          <a:p>
            <a:r>
              <a:rPr lang="en-US" sz="2000" dirty="0" smtClean="0"/>
              <a:t>Award </a:t>
            </a:r>
            <a:r>
              <a:rPr lang="en-US" sz="2000" dirty="0"/>
              <a:t>Document Ready for Acceptance </a:t>
            </a:r>
            <a:endParaRPr lang="en-US" sz="2000" dirty="0" smtClean="0"/>
          </a:p>
          <a:p>
            <a:r>
              <a:rPr lang="en-US" sz="2000" dirty="0" smtClean="0"/>
              <a:t>Revision </a:t>
            </a:r>
            <a:r>
              <a:rPr lang="en-US" sz="2000" dirty="0"/>
              <a:t>Request Received </a:t>
            </a:r>
            <a:endParaRPr lang="en-US" sz="2000" dirty="0" smtClean="0"/>
          </a:p>
          <a:p>
            <a:r>
              <a:rPr lang="en-US" sz="2000" dirty="0" smtClean="0"/>
              <a:t>Review </a:t>
            </a:r>
            <a:r>
              <a:rPr lang="en-US" sz="2000" dirty="0"/>
              <a:t>of Revision Request Complete – Amendment Not Necessary </a:t>
            </a:r>
            <a:endParaRPr lang="en-US" sz="2000" dirty="0" smtClean="0"/>
          </a:p>
          <a:p>
            <a:r>
              <a:rPr lang="en-US" sz="2000" dirty="0" smtClean="0"/>
              <a:t>Review </a:t>
            </a:r>
            <a:r>
              <a:rPr lang="en-US" sz="2000" dirty="0"/>
              <a:t>of Revision Request Complete – Amendment </a:t>
            </a:r>
            <a:r>
              <a:rPr lang="en-US" sz="2000" dirty="0" smtClean="0"/>
              <a:t>Required</a:t>
            </a:r>
            <a:endParaRPr lang="en-US" sz="2000" dirty="0"/>
          </a:p>
          <a:p>
            <a:r>
              <a:rPr lang="en-US" sz="2000" dirty="0"/>
              <a:t>Amendment Ready for Acceptance </a:t>
            </a:r>
            <a:endParaRPr lang="en-US" sz="2000" dirty="0" smtClean="0"/>
          </a:p>
          <a:p>
            <a:r>
              <a:rPr lang="en-US" sz="2000" dirty="0" smtClean="0"/>
              <a:t>Upcoming Deadline </a:t>
            </a:r>
          </a:p>
          <a:p>
            <a:r>
              <a:rPr lang="en-US" sz="2000" dirty="0" smtClean="0"/>
              <a:t>Overdue Task</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B1CD3F9A-BD20-D14F-9415-353F30627106}" type="slidenum">
              <a:rPr lang="en-US" smtClean="0"/>
              <a:pPr>
                <a:defRPr/>
              </a:pPr>
              <a:t>141</a:t>
            </a:fld>
            <a:endParaRPr lang="en-US" dirty="0"/>
          </a:p>
        </p:txBody>
      </p:sp>
    </p:spTree>
    <p:extLst>
      <p:ext uri="{BB962C8B-B14F-4D97-AF65-F5344CB8AC3E}">
        <p14:creationId xmlns:p14="http://schemas.microsoft.com/office/powerpoint/2010/main" val="21790587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a:t>Typical Workflow</a:t>
            </a:r>
            <a:r>
              <a:rPr lang="en-US" dirty="0" smtClean="0"/>
              <a:t>*</a:t>
            </a:r>
            <a:endParaRPr lang="en-US" dirty="0"/>
          </a:p>
        </p:txBody>
      </p:sp>
      <p:sp>
        <p:nvSpPr>
          <p:cNvPr id="2" name="Slide Number Placeholder 1"/>
          <p:cNvSpPr>
            <a:spLocks noGrp="1"/>
          </p:cNvSpPr>
          <p:nvPr>
            <p:ph type="sldNum" sz="quarter" idx="12"/>
          </p:nvPr>
        </p:nvSpPr>
        <p:spPr>
          <a:xfrm>
            <a:off x="6934200" y="6581060"/>
            <a:ext cx="2133600" cy="365125"/>
          </a:xfrm>
        </p:spPr>
        <p:txBody>
          <a:bodyPr/>
          <a:lstStyle/>
          <a:p>
            <a:fld id="{79C0348D-2E22-4494-BDED-8CB248A6FED9}" type="slidenum">
              <a:rPr lang="en-US" smtClean="0"/>
              <a:pPr/>
              <a:t>142</a:t>
            </a:fld>
            <a:endParaRPr lang="en-US" dirty="0"/>
          </a:p>
        </p:txBody>
      </p:sp>
      <p:graphicFrame>
        <p:nvGraphicFramePr>
          <p:cNvPr id="14" name="Content Placeholder 3"/>
          <p:cNvGraphicFramePr>
            <a:graphicFrameLocks/>
          </p:cNvGraphicFramePr>
          <p:nvPr>
            <p:extLst>
              <p:ext uri="{D42A27DB-BD31-4B8C-83A1-F6EECF244321}">
                <p14:modId xmlns:p14="http://schemas.microsoft.com/office/powerpoint/2010/main" val="2229629949"/>
              </p:ext>
            </p:extLst>
          </p:nvPr>
        </p:nvGraphicFramePr>
        <p:xfrm>
          <a:off x="1343025" y="2875104"/>
          <a:ext cx="7724775" cy="256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ounded Rectangle 4"/>
          <p:cNvSpPr/>
          <p:nvPr/>
        </p:nvSpPr>
        <p:spPr>
          <a:xfrm>
            <a:off x="5181600" y="2110700"/>
            <a:ext cx="1175411" cy="682150"/>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500" dirty="0" smtClean="0">
                <a:solidFill>
                  <a:schemeClr val="bg2">
                    <a:lumMod val="50000"/>
                  </a:schemeClr>
                </a:solidFill>
              </a:rPr>
              <a:t>Authorized Signature</a:t>
            </a:r>
            <a:endParaRPr lang="en-US" sz="1500" kern="1200" dirty="0">
              <a:solidFill>
                <a:schemeClr val="bg2">
                  <a:lumMod val="50000"/>
                </a:schemeClr>
              </a:solidFill>
            </a:endParaRPr>
          </a:p>
        </p:txBody>
      </p:sp>
      <p:cxnSp>
        <p:nvCxnSpPr>
          <p:cNvPr id="18" name="Straight Arrow Connector 17"/>
          <p:cNvCxnSpPr/>
          <p:nvPr/>
        </p:nvCxnSpPr>
        <p:spPr>
          <a:xfrm flipV="1">
            <a:off x="5766619" y="2935996"/>
            <a:ext cx="24581" cy="1185334"/>
          </a:xfrm>
          <a:prstGeom prst="straightConnector1">
            <a:avLst/>
          </a:prstGeom>
          <a:ln>
            <a:solidFill>
              <a:srgbClr val="FFFF99"/>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66609" y="1819096"/>
            <a:ext cx="1478376" cy="323165"/>
          </a:xfrm>
          <a:prstGeom prst="rect">
            <a:avLst/>
          </a:prstGeom>
          <a:noFill/>
        </p:spPr>
        <p:txBody>
          <a:bodyPr wrap="square" rtlCol="0">
            <a:spAutoFit/>
          </a:bodyPr>
          <a:lstStyle/>
          <a:p>
            <a:r>
              <a:rPr lang="en-US" sz="1500" dirty="0" smtClean="0"/>
              <a:t>Signing Official</a:t>
            </a:r>
            <a:endParaRPr lang="en-US" sz="1500" dirty="0"/>
          </a:p>
        </p:txBody>
      </p:sp>
      <p:sp>
        <p:nvSpPr>
          <p:cNvPr id="6" name="TextBox 5"/>
          <p:cNvSpPr txBox="1"/>
          <p:nvPr/>
        </p:nvSpPr>
        <p:spPr>
          <a:xfrm>
            <a:off x="152400" y="3203991"/>
            <a:ext cx="1295400" cy="400110"/>
          </a:xfrm>
          <a:prstGeom prst="rect">
            <a:avLst/>
          </a:prstGeom>
          <a:noFill/>
        </p:spPr>
        <p:txBody>
          <a:bodyPr wrap="square" rtlCol="0">
            <a:spAutoFit/>
          </a:bodyPr>
          <a:lstStyle/>
          <a:p>
            <a:r>
              <a:rPr lang="en-US" sz="2000" dirty="0" smtClean="0">
                <a:solidFill>
                  <a:srgbClr val="FFFF99"/>
                </a:solidFill>
              </a:rPr>
              <a:t>Applicant</a:t>
            </a:r>
            <a:endParaRPr lang="en-US" sz="2000" dirty="0">
              <a:solidFill>
                <a:srgbClr val="FFFF99"/>
              </a:solidFill>
            </a:endParaRPr>
          </a:p>
        </p:txBody>
      </p:sp>
      <p:sp>
        <p:nvSpPr>
          <p:cNvPr id="22" name="TextBox 21"/>
          <p:cNvSpPr txBox="1"/>
          <p:nvPr/>
        </p:nvSpPr>
        <p:spPr>
          <a:xfrm>
            <a:off x="152400" y="4555070"/>
            <a:ext cx="1981200" cy="707886"/>
          </a:xfrm>
          <a:prstGeom prst="rect">
            <a:avLst/>
          </a:prstGeom>
          <a:noFill/>
        </p:spPr>
        <p:txBody>
          <a:bodyPr wrap="square" rtlCol="0">
            <a:spAutoFit/>
          </a:bodyPr>
          <a:lstStyle/>
          <a:p>
            <a:r>
              <a:rPr lang="en-US" sz="2000" dirty="0" smtClean="0"/>
              <a:t>Council/Council Staff</a:t>
            </a:r>
            <a:endParaRPr lang="en-US" sz="2000" dirty="0"/>
          </a:p>
        </p:txBody>
      </p:sp>
      <p:sp>
        <p:nvSpPr>
          <p:cNvPr id="24" name="TextBox 23"/>
          <p:cNvSpPr txBox="1"/>
          <p:nvPr/>
        </p:nvSpPr>
        <p:spPr>
          <a:xfrm>
            <a:off x="1295400" y="5983092"/>
            <a:ext cx="6753439" cy="461665"/>
          </a:xfrm>
          <a:prstGeom prst="rect">
            <a:avLst/>
          </a:prstGeom>
          <a:noFill/>
        </p:spPr>
        <p:txBody>
          <a:bodyPr wrap="square" rtlCol="0">
            <a:spAutoFit/>
          </a:bodyPr>
          <a:lstStyle/>
          <a:p>
            <a:r>
              <a:rPr lang="en-US" sz="2400" dirty="0" smtClean="0"/>
              <a:t>* Not including revisions, amendments or close-out</a:t>
            </a:r>
            <a:endParaRPr lang="en-US" sz="2400" dirty="0"/>
          </a:p>
        </p:txBody>
      </p:sp>
      <p:sp>
        <p:nvSpPr>
          <p:cNvPr id="5" name="Oval 4"/>
          <p:cNvSpPr/>
          <p:nvPr/>
        </p:nvSpPr>
        <p:spPr>
          <a:xfrm>
            <a:off x="4572002" y="1732583"/>
            <a:ext cx="2483386" cy="1471408"/>
          </a:xfrm>
          <a:prstGeom prst="ellipse">
            <a:avLst/>
          </a:prstGeom>
          <a:noFill/>
          <a:ln>
            <a:solidFill>
              <a:srgbClr val="BDDDE1"/>
            </a:solid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4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the Award	</a:t>
            </a:r>
            <a:endParaRPr lang="en-US" dirty="0"/>
          </a:p>
        </p:txBody>
      </p:sp>
      <p:sp>
        <p:nvSpPr>
          <p:cNvPr id="3" name="Content Placeholder 2"/>
          <p:cNvSpPr>
            <a:spLocks noGrp="1"/>
          </p:cNvSpPr>
          <p:nvPr>
            <p:ph idx="1"/>
          </p:nvPr>
        </p:nvSpPr>
        <p:spPr>
          <a:xfrm>
            <a:off x="311085" y="1504988"/>
            <a:ext cx="8686800" cy="4987887"/>
          </a:xfrm>
        </p:spPr>
        <p:txBody>
          <a:bodyPr/>
          <a:lstStyle/>
          <a:p>
            <a:r>
              <a:rPr lang="en-US" dirty="0" smtClean="0"/>
              <a:t>Council Grants Office prepares grant or IAA</a:t>
            </a:r>
          </a:p>
          <a:p>
            <a:r>
              <a:rPr lang="en-US" dirty="0" smtClean="0"/>
              <a:t>Signed by the Council Executive Director</a:t>
            </a:r>
          </a:p>
          <a:p>
            <a:r>
              <a:rPr lang="en-US" dirty="0" smtClean="0"/>
              <a:t>RAAMS notifies Primary Contact and Council member or Designee that award is ready for acceptance</a:t>
            </a:r>
          </a:p>
          <a:p>
            <a:r>
              <a:rPr lang="en-US" dirty="0" smtClean="0"/>
              <a:t>Access </a:t>
            </a:r>
            <a:r>
              <a:rPr lang="en-US" i="1" dirty="0" smtClean="0"/>
              <a:t>Accept Award Document</a:t>
            </a:r>
            <a:r>
              <a:rPr lang="en-US" dirty="0" smtClean="0"/>
              <a:t> Task in RAAMS</a:t>
            </a:r>
          </a:p>
          <a:p>
            <a:pPr lvl="1"/>
            <a:r>
              <a:rPr lang="en-US" dirty="0" smtClean="0"/>
              <a:t>Download award document</a:t>
            </a:r>
          </a:p>
          <a:p>
            <a:pPr lvl="1"/>
            <a:r>
              <a:rPr lang="en-US" dirty="0" smtClean="0"/>
              <a:t>Signed by Responsible Agency Official within 30 days</a:t>
            </a:r>
          </a:p>
          <a:p>
            <a:pPr lvl="1"/>
            <a:r>
              <a:rPr lang="en-US" dirty="0" smtClean="0"/>
              <a:t>Upload signed copy to RAAMS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143</a:t>
            </a:fld>
            <a:endParaRPr lang="en-US" dirty="0"/>
          </a:p>
        </p:txBody>
      </p:sp>
    </p:spTree>
    <p:extLst>
      <p:ext uri="{BB962C8B-B14F-4D97-AF65-F5344CB8AC3E}">
        <p14:creationId xmlns:p14="http://schemas.microsoft.com/office/powerpoint/2010/main" val="407941519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a:xfrm>
            <a:off x="1524000" y="227013"/>
            <a:ext cx="7492738" cy="1143000"/>
          </a:xfrm>
        </p:spPr>
        <p:txBody>
          <a:bodyPr/>
          <a:lstStyle/>
          <a:p>
            <a:r>
              <a:rPr lang="en-US" sz="4000" dirty="0" smtClean="0"/>
              <a:t>Reporting – Performance &amp; Financial</a:t>
            </a:r>
            <a:endParaRPr lang="en-US" sz="4000" dirty="0"/>
          </a:p>
        </p:txBody>
      </p:sp>
      <p:sp>
        <p:nvSpPr>
          <p:cNvPr id="5" name="Content Placeholder 4"/>
          <p:cNvSpPr>
            <a:spLocks noGrp="1"/>
          </p:cNvSpPr>
          <p:nvPr>
            <p:ph sz="half" idx="1"/>
          </p:nvPr>
        </p:nvSpPr>
        <p:spPr>
          <a:xfrm>
            <a:off x="4572002" y="1679058"/>
            <a:ext cx="4038600" cy="4525963"/>
          </a:xfrm>
        </p:spPr>
        <p:txBody>
          <a:bodyPr>
            <a:normAutofit fontScale="92500" lnSpcReduction="10000"/>
          </a:bodyPr>
          <a:lstStyle/>
          <a:p>
            <a:r>
              <a:rPr lang="en-US" sz="3200" dirty="0" smtClean="0">
                <a:solidFill>
                  <a:srgbClr val="FFFFCC"/>
                </a:solidFill>
              </a:rPr>
              <a:t>Project Information</a:t>
            </a:r>
          </a:p>
          <a:p>
            <a:r>
              <a:rPr lang="en-US" sz="3200" dirty="0" smtClean="0">
                <a:solidFill>
                  <a:srgbClr val="FFFFCC"/>
                </a:solidFill>
              </a:rPr>
              <a:t>Milestones</a:t>
            </a:r>
          </a:p>
          <a:p>
            <a:r>
              <a:rPr lang="en-US" sz="3200" dirty="0" smtClean="0">
                <a:solidFill>
                  <a:srgbClr val="FFFFCC"/>
                </a:solidFill>
              </a:rPr>
              <a:t>Metrics</a:t>
            </a:r>
          </a:p>
          <a:p>
            <a:r>
              <a:rPr lang="en-US" sz="3200" dirty="0" smtClean="0">
                <a:solidFill>
                  <a:srgbClr val="FFFFCC"/>
                </a:solidFill>
              </a:rPr>
              <a:t>SF-425</a:t>
            </a:r>
          </a:p>
          <a:p>
            <a:r>
              <a:rPr lang="en-US" sz="3200" dirty="0" smtClean="0">
                <a:solidFill>
                  <a:srgbClr val="FFFFCC"/>
                </a:solidFill>
              </a:rPr>
              <a:t>Expenditure Budget</a:t>
            </a:r>
          </a:p>
          <a:p>
            <a:pPr lvl="1"/>
            <a:r>
              <a:rPr lang="en-US" sz="2800" dirty="0">
                <a:solidFill>
                  <a:srgbClr val="FFFFCC"/>
                </a:solidFill>
              </a:rPr>
              <a:t>By object class</a:t>
            </a:r>
          </a:p>
          <a:p>
            <a:pPr lvl="1"/>
            <a:r>
              <a:rPr lang="en-US" sz="2800" dirty="0">
                <a:solidFill>
                  <a:srgbClr val="FFFFCC"/>
                </a:solidFill>
              </a:rPr>
              <a:t>Co-funding sub-budget</a:t>
            </a:r>
          </a:p>
          <a:p>
            <a:r>
              <a:rPr lang="en-US" sz="3200" dirty="0" smtClean="0">
                <a:solidFill>
                  <a:srgbClr val="FFFFCC"/>
                </a:solidFill>
              </a:rPr>
              <a:t>Cash Forecasting</a:t>
            </a:r>
          </a:p>
          <a:p>
            <a:r>
              <a:rPr lang="en-US" sz="3200" dirty="0" smtClean="0">
                <a:solidFill>
                  <a:srgbClr val="FFFFCC"/>
                </a:solidFill>
              </a:rPr>
              <a:t>Uploads</a:t>
            </a:r>
          </a:p>
          <a:p>
            <a:pPr lvl="1"/>
            <a:endParaRPr lang="en-US" dirty="0" smtClean="0"/>
          </a:p>
          <a:p>
            <a:pPr lvl="1"/>
            <a:endParaRPr lang="en-US" dirty="0" smtClean="0"/>
          </a:p>
        </p:txBody>
      </p:sp>
      <p:sp>
        <p:nvSpPr>
          <p:cNvPr id="10" name="Content Placeholder 4"/>
          <p:cNvSpPr>
            <a:spLocks noGrp="1"/>
          </p:cNvSpPr>
          <p:nvPr>
            <p:ph sz="half" idx="2"/>
          </p:nvPr>
        </p:nvSpPr>
        <p:spPr>
          <a:xfrm>
            <a:off x="142301" y="1679059"/>
            <a:ext cx="4038600" cy="4525963"/>
          </a:xfrm>
        </p:spPr>
        <p:txBody>
          <a:bodyPr>
            <a:normAutofit fontScale="92500" lnSpcReduction="10000"/>
          </a:bodyPr>
          <a:lstStyle/>
          <a:p>
            <a:r>
              <a:rPr lang="en-US" sz="3200" dirty="0" smtClean="0"/>
              <a:t>Semi-annual reporting</a:t>
            </a:r>
          </a:p>
          <a:p>
            <a:r>
              <a:rPr lang="en-US" sz="3200" dirty="0"/>
              <a:t>M</a:t>
            </a:r>
            <a:r>
              <a:rPr lang="en-US" sz="3200" dirty="0" smtClean="0"/>
              <a:t>ay be more frequent for “high risk” recipients</a:t>
            </a:r>
          </a:p>
          <a:p>
            <a:r>
              <a:rPr lang="en-US" sz="3200" dirty="0"/>
              <a:t>D</a:t>
            </a:r>
            <a:r>
              <a:rPr lang="en-US" sz="3200" dirty="0" smtClean="0"/>
              <a:t>ue 30 days following end of reporting period</a:t>
            </a:r>
          </a:p>
          <a:p>
            <a:pPr lvl="1"/>
            <a:r>
              <a:rPr lang="en-US" dirty="0" smtClean="0"/>
              <a:t>10/31 and 4/30, or</a:t>
            </a:r>
          </a:p>
          <a:p>
            <a:pPr lvl="1"/>
            <a:r>
              <a:rPr lang="en-US" dirty="0" smtClean="0"/>
              <a:t>1/30 and 7/30</a:t>
            </a:r>
          </a:p>
          <a:p>
            <a:pPr lvl="1"/>
            <a:endParaRPr lang="en-US" dirty="0" smtClean="0"/>
          </a:p>
          <a:p>
            <a:pPr lvl="1"/>
            <a:endParaRPr lang="en-US" dirty="0" smtClean="0"/>
          </a:p>
        </p:txBody>
      </p:sp>
      <p:sp>
        <p:nvSpPr>
          <p:cNvPr id="2" name="Slide Number Placeholder 1"/>
          <p:cNvSpPr>
            <a:spLocks noGrp="1"/>
          </p:cNvSpPr>
          <p:nvPr>
            <p:ph type="sldNum" sz="quarter" idx="12"/>
          </p:nvPr>
        </p:nvSpPr>
        <p:spPr/>
        <p:txBody>
          <a:bodyPr/>
          <a:lstStyle/>
          <a:p>
            <a:fld id="{79C0348D-2E22-4494-BDED-8CB248A6FED9}" type="slidenum">
              <a:rPr lang="en-US" smtClean="0"/>
              <a:pPr/>
              <a:t>144</a:t>
            </a:fld>
            <a:endParaRPr lang="en-US" dirty="0"/>
          </a:p>
        </p:txBody>
      </p:sp>
    </p:spTree>
    <p:extLst>
      <p:ext uri="{BB962C8B-B14F-4D97-AF65-F5344CB8AC3E}">
        <p14:creationId xmlns:p14="http://schemas.microsoft.com/office/powerpoint/2010/main" val="331324130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747" y="227013"/>
            <a:ext cx="7785253" cy="1143000"/>
          </a:xfrm>
        </p:spPr>
        <p:txBody>
          <a:bodyPr/>
          <a:lstStyle/>
          <a:p>
            <a:r>
              <a:rPr lang="en-US" dirty="0" smtClean="0"/>
              <a:t>Submitting Supplemental Information</a:t>
            </a:r>
            <a:endParaRPr lang="en-US" dirty="0"/>
          </a:p>
        </p:txBody>
      </p:sp>
      <p:sp>
        <p:nvSpPr>
          <p:cNvPr id="5" name="Content Placeholder 4"/>
          <p:cNvSpPr>
            <a:spLocks noGrp="1"/>
          </p:cNvSpPr>
          <p:nvPr>
            <p:ph sz="half" idx="1"/>
          </p:nvPr>
        </p:nvSpPr>
        <p:spPr>
          <a:xfrm>
            <a:off x="413132" y="2112876"/>
            <a:ext cx="4038600" cy="3500610"/>
          </a:xfrm>
        </p:spPr>
        <p:txBody>
          <a:bodyPr/>
          <a:lstStyle/>
          <a:p>
            <a:r>
              <a:rPr lang="en-US" dirty="0" smtClean="0"/>
              <a:t>Subrecipients</a:t>
            </a:r>
          </a:p>
          <a:p>
            <a:r>
              <a:rPr lang="en-US" dirty="0" smtClean="0"/>
              <a:t>Environmental Compliance Information</a:t>
            </a:r>
          </a:p>
          <a:p>
            <a:r>
              <a:rPr lang="en-US" dirty="0" smtClean="0"/>
              <a:t>Etc.</a:t>
            </a:r>
          </a:p>
        </p:txBody>
      </p:sp>
      <p:sp>
        <p:nvSpPr>
          <p:cNvPr id="6" name="Content Placeholder 5"/>
          <p:cNvSpPr>
            <a:spLocks noGrp="1"/>
          </p:cNvSpPr>
          <p:nvPr>
            <p:ph sz="half" idx="2"/>
          </p:nvPr>
        </p:nvSpPr>
        <p:spPr>
          <a:xfrm>
            <a:off x="4670234" y="2112876"/>
            <a:ext cx="4038600" cy="3214171"/>
          </a:xfrm>
        </p:spPr>
        <p:txBody>
          <a:bodyPr/>
          <a:lstStyle/>
          <a:p>
            <a:r>
              <a:rPr lang="en-US" dirty="0" smtClean="0">
                <a:solidFill>
                  <a:srgbClr val="FFFFCC"/>
                </a:solidFill>
              </a:rPr>
              <a:t>If no reports due, submit </a:t>
            </a:r>
            <a:r>
              <a:rPr lang="en-US" dirty="0">
                <a:solidFill>
                  <a:srgbClr val="FFFFCC"/>
                </a:solidFill>
              </a:rPr>
              <a:t>r</a:t>
            </a:r>
            <a:r>
              <a:rPr lang="en-US" dirty="0" smtClean="0">
                <a:solidFill>
                  <a:srgbClr val="FFFFCC"/>
                </a:solidFill>
              </a:rPr>
              <a:t>equest</a:t>
            </a:r>
          </a:p>
          <a:p>
            <a:r>
              <a:rPr lang="en-US" dirty="0" smtClean="0">
                <a:solidFill>
                  <a:srgbClr val="FFFFCC"/>
                </a:solidFill>
              </a:rPr>
              <a:t>Task will be assigned with appropriate Pages available for updating, e.g., </a:t>
            </a:r>
          </a:p>
          <a:p>
            <a:pPr lvl="1"/>
            <a:r>
              <a:rPr lang="en-US" sz="3600" dirty="0" smtClean="0"/>
              <a:t>Uploads</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145</a:t>
            </a:fld>
            <a:endParaRPr lang="en-US" dirty="0"/>
          </a:p>
        </p:txBody>
      </p:sp>
    </p:spTree>
    <p:extLst>
      <p:ext uri="{BB962C8B-B14F-4D97-AF65-F5344CB8AC3E}">
        <p14:creationId xmlns:p14="http://schemas.microsoft.com/office/powerpoint/2010/main" val="125219541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smtClean="0"/>
              <a:t>Revisions/Amendments</a:t>
            </a:r>
            <a:endParaRPr lang="en-US" dirty="0"/>
          </a:p>
        </p:txBody>
      </p:sp>
      <p:sp>
        <p:nvSpPr>
          <p:cNvPr id="5" name="Content Placeholder 4"/>
          <p:cNvSpPr>
            <a:spLocks noGrp="1"/>
          </p:cNvSpPr>
          <p:nvPr>
            <p:ph sz="half" idx="1"/>
          </p:nvPr>
        </p:nvSpPr>
        <p:spPr/>
        <p:txBody>
          <a:bodyPr>
            <a:normAutofit fontScale="92500" lnSpcReduction="10000"/>
          </a:bodyPr>
          <a:lstStyle/>
          <a:p>
            <a:pPr lvl="0"/>
            <a:r>
              <a:rPr lang="en-US" dirty="0" smtClean="0"/>
              <a:t>Initiated by the recipient or by the Council Grants staff</a:t>
            </a:r>
          </a:p>
          <a:p>
            <a:pPr lvl="0"/>
            <a:r>
              <a:rPr lang="en-US" dirty="0" smtClean="0"/>
              <a:t>Can be requested at any time</a:t>
            </a:r>
          </a:p>
          <a:p>
            <a:pPr lvl="0"/>
            <a:r>
              <a:rPr lang="en-US" dirty="0" smtClean="0"/>
              <a:t>Recommend informal discussions with the Council staff before taking any action </a:t>
            </a:r>
          </a:p>
          <a:p>
            <a:pPr lvl="1"/>
            <a:endParaRPr lang="en-US" dirty="0" smtClean="0"/>
          </a:p>
        </p:txBody>
      </p:sp>
      <p:sp>
        <p:nvSpPr>
          <p:cNvPr id="6" name="Content Placeholder 5"/>
          <p:cNvSpPr>
            <a:spLocks noGrp="1"/>
          </p:cNvSpPr>
          <p:nvPr>
            <p:ph sz="half" idx="2"/>
          </p:nvPr>
        </p:nvSpPr>
        <p:spPr>
          <a:xfrm>
            <a:off x="4681250" y="1668462"/>
            <a:ext cx="4038600" cy="4525963"/>
          </a:xfrm>
        </p:spPr>
        <p:txBody>
          <a:bodyPr>
            <a:normAutofit fontScale="92500" lnSpcReduction="10000"/>
          </a:bodyPr>
          <a:lstStyle/>
          <a:p>
            <a:pPr lvl="0"/>
            <a:r>
              <a:rPr lang="en-US" dirty="0">
                <a:solidFill>
                  <a:srgbClr val="FFFFCC"/>
                </a:solidFill>
              </a:rPr>
              <a:t>Personnel </a:t>
            </a:r>
          </a:p>
          <a:p>
            <a:pPr lvl="0"/>
            <a:r>
              <a:rPr lang="en-US" dirty="0" smtClean="0">
                <a:solidFill>
                  <a:srgbClr val="FFFFCC"/>
                </a:solidFill>
              </a:rPr>
              <a:t>Organization</a:t>
            </a:r>
            <a:endParaRPr lang="en-US" dirty="0">
              <a:solidFill>
                <a:srgbClr val="FFFFCC"/>
              </a:solidFill>
            </a:endParaRPr>
          </a:p>
          <a:p>
            <a:pPr lvl="0"/>
            <a:r>
              <a:rPr lang="en-US" dirty="0">
                <a:solidFill>
                  <a:srgbClr val="FFFFCC"/>
                </a:solidFill>
              </a:rPr>
              <a:t>Project Information </a:t>
            </a:r>
          </a:p>
          <a:p>
            <a:pPr lvl="0"/>
            <a:r>
              <a:rPr lang="en-US" dirty="0" smtClean="0">
                <a:solidFill>
                  <a:srgbClr val="FFFFCC"/>
                </a:solidFill>
              </a:rPr>
              <a:t>Location</a:t>
            </a:r>
            <a:endParaRPr lang="en-US" dirty="0">
              <a:solidFill>
                <a:srgbClr val="FFFFCC"/>
              </a:solidFill>
            </a:endParaRPr>
          </a:p>
          <a:p>
            <a:pPr lvl="0"/>
            <a:r>
              <a:rPr lang="en-US" dirty="0">
                <a:solidFill>
                  <a:srgbClr val="FFFFCC"/>
                </a:solidFill>
              </a:rPr>
              <a:t>Budget </a:t>
            </a:r>
          </a:p>
          <a:p>
            <a:pPr lvl="0"/>
            <a:r>
              <a:rPr lang="en-US" dirty="0" smtClean="0">
                <a:solidFill>
                  <a:srgbClr val="FFFFCC"/>
                </a:solidFill>
              </a:rPr>
              <a:t>Leveraging</a:t>
            </a:r>
            <a:endParaRPr lang="en-US" dirty="0">
              <a:solidFill>
                <a:srgbClr val="FFFFCC"/>
              </a:solidFill>
            </a:endParaRPr>
          </a:p>
          <a:p>
            <a:pPr lvl="0"/>
            <a:r>
              <a:rPr lang="en-US" dirty="0">
                <a:solidFill>
                  <a:srgbClr val="FFFFCC"/>
                </a:solidFill>
              </a:rPr>
              <a:t>Cash </a:t>
            </a:r>
            <a:r>
              <a:rPr lang="en-US" dirty="0" smtClean="0">
                <a:solidFill>
                  <a:srgbClr val="FFFFCC"/>
                </a:solidFill>
              </a:rPr>
              <a:t>Forecast</a:t>
            </a:r>
            <a:endParaRPr lang="en-US" dirty="0">
              <a:solidFill>
                <a:srgbClr val="FFFFCC"/>
              </a:solidFill>
            </a:endParaRPr>
          </a:p>
          <a:p>
            <a:pPr lvl="0"/>
            <a:r>
              <a:rPr lang="en-US" dirty="0" smtClean="0">
                <a:solidFill>
                  <a:srgbClr val="FFFFCC"/>
                </a:solidFill>
              </a:rPr>
              <a:t>Milestones</a:t>
            </a:r>
            <a:endParaRPr lang="en-US" dirty="0">
              <a:solidFill>
                <a:srgbClr val="FFFFCC"/>
              </a:solidFill>
            </a:endParaRPr>
          </a:p>
          <a:p>
            <a:pPr lvl="0"/>
            <a:r>
              <a:rPr lang="en-US" dirty="0">
                <a:solidFill>
                  <a:srgbClr val="FFFFCC"/>
                </a:solidFill>
              </a:rPr>
              <a:t>Metrics </a:t>
            </a:r>
            <a:endParaRPr lang="en-US" dirty="0" smtClean="0">
              <a:solidFill>
                <a:srgbClr val="FFFFCC"/>
              </a:solidFill>
            </a:endParaRPr>
          </a:p>
          <a:p>
            <a:pPr lvl="0"/>
            <a:r>
              <a:rPr lang="en-US" dirty="0" smtClean="0">
                <a:solidFill>
                  <a:srgbClr val="FFFFCC"/>
                </a:solidFill>
              </a:rPr>
              <a:t>Uploads</a:t>
            </a:r>
          </a:p>
          <a:p>
            <a:endParaRPr lang="en-US" dirty="0" smtClean="0"/>
          </a:p>
        </p:txBody>
      </p:sp>
      <p:sp>
        <p:nvSpPr>
          <p:cNvPr id="2" name="Slide Number Placeholder 1"/>
          <p:cNvSpPr>
            <a:spLocks noGrp="1"/>
          </p:cNvSpPr>
          <p:nvPr>
            <p:ph type="sldNum" sz="quarter" idx="12"/>
          </p:nvPr>
        </p:nvSpPr>
        <p:spPr/>
        <p:txBody>
          <a:bodyPr/>
          <a:lstStyle/>
          <a:p>
            <a:fld id="{79C0348D-2E22-4494-BDED-8CB248A6FED9}" type="slidenum">
              <a:rPr lang="en-US" smtClean="0"/>
              <a:pPr/>
              <a:t>146</a:t>
            </a:fld>
            <a:endParaRPr lang="en-US" dirty="0"/>
          </a:p>
        </p:txBody>
      </p:sp>
    </p:spTree>
    <p:extLst>
      <p:ext uri="{BB962C8B-B14F-4D97-AF65-F5344CB8AC3E}">
        <p14:creationId xmlns:p14="http://schemas.microsoft.com/office/powerpoint/2010/main" val="201409483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smtClean="0"/>
              <a:t>Closeout</a:t>
            </a:r>
            <a:endParaRPr lang="en-US" dirty="0"/>
          </a:p>
        </p:txBody>
      </p:sp>
      <p:sp>
        <p:nvSpPr>
          <p:cNvPr id="5" name="Content Placeholder 4"/>
          <p:cNvSpPr>
            <a:spLocks noGrp="1"/>
          </p:cNvSpPr>
          <p:nvPr>
            <p:ph sz="half" idx="1"/>
          </p:nvPr>
        </p:nvSpPr>
        <p:spPr>
          <a:xfrm>
            <a:off x="609599" y="2090842"/>
            <a:ext cx="4480193" cy="3544677"/>
          </a:xfrm>
        </p:spPr>
        <p:txBody>
          <a:bodyPr>
            <a:normAutofit/>
          </a:bodyPr>
          <a:lstStyle/>
          <a:p>
            <a:pPr lvl="0"/>
            <a:r>
              <a:rPr lang="en-US" dirty="0" smtClean="0"/>
              <a:t>Final Reports</a:t>
            </a:r>
          </a:p>
          <a:p>
            <a:pPr lvl="1"/>
            <a:r>
              <a:rPr lang="en-US" dirty="0" smtClean="0"/>
              <a:t>Performance</a:t>
            </a:r>
          </a:p>
          <a:p>
            <a:pPr lvl="1"/>
            <a:r>
              <a:rPr lang="en-US" dirty="0" smtClean="0"/>
              <a:t>SF-425</a:t>
            </a:r>
          </a:p>
          <a:p>
            <a:pPr lvl="0"/>
            <a:r>
              <a:rPr lang="en-US" dirty="0" smtClean="0"/>
              <a:t>Final Expenditure Budget</a:t>
            </a:r>
          </a:p>
          <a:p>
            <a:pPr lvl="0"/>
            <a:r>
              <a:rPr lang="en-US" dirty="0" smtClean="0"/>
              <a:t>Deliverables</a:t>
            </a:r>
          </a:p>
          <a:p>
            <a:pPr lvl="0"/>
            <a:r>
              <a:rPr lang="en-US" dirty="0" smtClean="0"/>
              <a:t>Real Property Forms</a:t>
            </a:r>
          </a:p>
          <a:p>
            <a:pPr lvl="0"/>
            <a:r>
              <a:rPr lang="en-US" dirty="0" smtClean="0"/>
              <a:t>Other Required Forms</a:t>
            </a:r>
          </a:p>
          <a:p>
            <a:pPr lvl="0"/>
            <a:endParaRPr lang="en-US" dirty="0" smtClean="0"/>
          </a:p>
          <a:p>
            <a:pPr lvl="1"/>
            <a:endParaRPr lang="en-US" dirty="0" smtClean="0"/>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220817"/>
            <a:ext cx="4038600" cy="3284728"/>
          </a:xfrm>
        </p:spPr>
      </p:pic>
      <p:sp>
        <p:nvSpPr>
          <p:cNvPr id="2" name="Slide Number Placeholder 1"/>
          <p:cNvSpPr>
            <a:spLocks noGrp="1"/>
          </p:cNvSpPr>
          <p:nvPr>
            <p:ph type="sldNum" sz="quarter" idx="12"/>
          </p:nvPr>
        </p:nvSpPr>
        <p:spPr/>
        <p:txBody>
          <a:bodyPr/>
          <a:lstStyle/>
          <a:p>
            <a:fld id="{79C0348D-2E22-4494-BDED-8CB248A6FED9}" type="slidenum">
              <a:rPr lang="en-US" smtClean="0"/>
              <a:pPr/>
              <a:t>147</a:t>
            </a:fld>
            <a:endParaRPr lang="en-US" dirty="0"/>
          </a:p>
        </p:txBody>
      </p:sp>
    </p:spTree>
    <p:extLst>
      <p:ext uri="{BB962C8B-B14F-4D97-AF65-F5344CB8AC3E}">
        <p14:creationId xmlns:p14="http://schemas.microsoft.com/office/powerpoint/2010/main" val="9294924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440" y="233998"/>
            <a:ext cx="5151120" cy="1143000"/>
          </a:xfrm>
        </p:spPr>
        <p:txBody>
          <a:bodyPr/>
          <a:lstStyle/>
          <a:p>
            <a:r>
              <a:rPr lang="en-US" dirty="0" smtClean="0"/>
              <a:t>Questions</a:t>
            </a:r>
            <a:endParaRPr lang="en-US" dirty="0"/>
          </a:p>
        </p:txBody>
      </p:sp>
      <p:sp>
        <p:nvSpPr>
          <p:cNvPr id="3" name="Content Placeholder 2"/>
          <p:cNvSpPr>
            <a:spLocks noGrp="1"/>
          </p:cNvSpPr>
          <p:nvPr>
            <p:ph idx="1"/>
          </p:nvPr>
        </p:nvSpPr>
        <p:spPr>
          <a:xfrm>
            <a:off x="435166" y="1512066"/>
            <a:ext cx="8229600" cy="4525963"/>
          </a:xfrm>
        </p:spPr>
        <p:txBody>
          <a:bodyPr/>
          <a:lstStyle/>
          <a:p>
            <a:pPr marL="0" indent="0" algn="ctr">
              <a:buNone/>
            </a:pPr>
            <a:r>
              <a:rPr lang="en-US" dirty="0" smtClean="0"/>
              <a:t>Please do not hesitate to send any questions to the Council staff  </a:t>
            </a:r>
          </a:p>
          <a:p>
            <a:pPr marL="0" indent="0" algn="ctr">
              <a:buNone/>
            </a:pPr>
            <a:r>
              <a:rPr lang="en-US" dirty="0" smtClean="0">
                <a:hlinkClick r:id="rId3"/>
              </a:rPr>
              <a:t>mary.pleffner@restorethegulf.gov</a:t>
            </a:r>
          </a:p>
          <a:p>
            <a:pPr marL="0" indent="0" algn="ctr">
              <a:buNone/>
            </a:pPr>
            <a:r>
              <a:rPr lang="en-US" dirty="0" smtClean="0">
                <a:hlinkClick r:id="rId3"/>
              </a:rPr>
              <a:t>kristin.smith@restorethegulf.gov</a:t>
            </a:r>
            <a:endParaRPr lang="en-US" dirty="0" smtClean="0"/>
          </a:p>
          <a:p>
            <a:pPr marL="0" indent="0" algn="ctr">
              <a:buNone/>
            </a:pPr>
            <a:r>
              <a:rPr lang="en-US" dirty="0" smtClean="0">
                <a:hlinkClick r:id="rId4"/>
              </a:rPr>
              <a:t>joshua.easton@restorethegulf.gov</a:t>
            </a:r>
            <a:endParaRPr lang="en-US" dirty="0"/>
          </a:p>
          <a:p>
            <a:pPr marL="0" indent="0" algn="ctr">
              <a:buNone/>
            </a:pPr>
            <a:r>
              <a:rPr lang="en-US" dirty="0" smtClean="0">
                <a:hlinkClick r:id="rId5"/>
              </a:rPr>
              <a:t>alyssa.dausman@restorethegulf.gov</a:t>
            </a:r>
            <a:endParaRPr lang="en-US" dirty="0" smtClean="0"/>
          </a:p>
          <a:p>
            <a:pPr marL="0" indent="0" algn="ctr">
              <a:buNone/>
            </a:pPr>
            <a:r>
              <a:rPr lang="en-US" dirty="0" smtClean="0">
                <a:hlinkClick r:id="rId6"/>
              </a:rPr>
              <a:t>john.ettinger@restorethegulf.gov</a:t>
            </a:r>
            <a:endParaRPr lang="en-US" dirty="0" smtClean="0"/>
          </a:p>
          <a:p>
            <a:pPr marL="0" indent="0" algn="ctr">
              <a:buNone/>
            </a:pPr>
            <a:endParaRPr lang="en-US" dirty="0">
              <a:hlinkClick r:id="rId7"/>
            </a:endParaRPr>
          </a:p>
          <a:p>
            <a:pPr marL="0" indent="0" algn="ctr">
              <a:buNone/>
            </a:pPr>
            <a:r>
              <a:rPr lang="en-US" sz="2800" dirty="0" smtClean="0">
                <a:hlinkClick r:id="rId7"/>
              </a:rPr>
              <a:t>www.restorethegulf.gov</a:t>
            </a:r>
            <a:endParaRPr lang="en-US" sz="2800" dirty="0" smtClean="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148</a:t>
            </a:fld>
            <a:endParaRPr lang="en-US" dirty="0"/>
          </a:p>
        </p:txBody>
      </p:sp>
    </p:spTree>
    <p:extLst>
      <p:ext uri="{BB962C8B-B14F-4D97-AF65-F5344CB8AC3E}">
        <p14:creationId xmlns:p14="http://schemas.microsoft.com/office/powerpoint/2010/main" val="299712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7013"/>
            <a:ext cx="7344578" cy="1143000"/>
          </a:xfrm>
        </p:spPr>
        <p:txBody>
          <a:bodyPr/>
          <a:lstStyle/>
          <a:p>
            <a:r>
              <a:rPr lang="en-US" dirty="0" smtClean="0"/>
              <a:t>Resources – </a:t>
            </a:r>
            <a:r>
              <a:rPr lang="en-US" sz="3600" dirty="0" smtClean="0"/>
              <a:t>Grants Office Web Page</a:t>
            </a:r>
            <a:endParaRPr lang="en-US" sz="3600" dirty="0"/>
          </a:p>
        </p:txBody>
      </p:sp>
      <p:sp>
        <p:nvSpPr>
          <p:cNvPr id="3" name="Content Placeholder 2"/>
          <p:cNvSpPr>
            <a:spLocks noGrp="1"/>
          </p:cNvSpPr>
          <p:nvPr>
            <p:ph idx="1"/>
          </p:nvPr>
        </p:nvSpPr>
        <p:spPr>
          <a:xfrm>
            <a:off x="336012" y="1534098"/>
            <a:ext cx="8807988" cy="5076022"/>
          </a:xfrm>
        </p:spPr>
        <p:txBody>
          <a:bodyPr/>
          <a:lstStyle/>
          <a:p>
            <a:r>
              <a:rPr lang="fr-FR" dirty="0" smtClean="0"/>
              <a:t>Main </a:t>
            </a:r>
            <a:r>
              <a:rPr lang="fr-FR" dirty="0"/>
              <a:t>Page </a:t>
            </a:r>
            <a:endParaRPr lang="fr-FR" dirty="0" smtClean="0"/>
          </a:p>
          <a:p>
            <a:pPr lvl="1"/>
            <a:r>
              <a:rPr lang="fr-FR" dirty="0" smtClean="0">
                <a:hlinkClick r:id="rId2"/>
              </a:rPr>
              <a:t>www.restorethegulf.gov/gcerc-grants-office</a:t>
            </a:r>
            <a:endParaRPr lang="fr-FR" dirty="0" smtClean="0"/>
          </a:p>
          <a:p>
            <a:pPr lvl="1"/>
            <a:r>
              <a:rPr lang="en-US" dirty="0"/>
              <a:t>Recipient Guidance Manual </a:t>
            </a:r>
            <a:endParaRPr lang="en-US" dirty="0" smtClean="0"/>
          </a:p>
          <a:p>
            <a:pPr lvl="1"/>
            <a:r>
              <a:rPr lang="fr-FR" dirty="0" smtClean="0"/>
              <a:t>RAAMS links</a:t>
            </a:r>
            <a:endParaRPr lang="fr-FR" dirty="0"/>
          </a:p>
          <a:p>
            <a:r>
              <a:rPr lang="fr-FR" dirty="0"/>
              <a:t>Resources Page</a:t>
            </a:r>
          </a:p>
          <a:p>
            <a:pPr lvl="1"/>
            <a:r>
              <a:rPr lang="en-US" dirty="0" smtClean="0"/>
              <a:t>Links</a:t>
            </a:r>
          </a:p>
          <a:p>
            <a:pPr lvl="1"/>
            <a:r>
              <a:rPr lang="en-US" dirty="0" smtClean="0"/>
              <a:t>Templates</a:t>
            </a:r>
            <a:endParaRPr lang="fr-FR" dirty="0"/>
          </a:p>
          <a:p>
            <a:r>
              <a:rPr lang="fr-FR" dirty="0" smtClean="0"/>
              <a:t>Training page</a:t>
            </a:r>
            <a:endParaRPr lang="fr-FR" dirty="0"/>
          </a:p>
          <a:p>
            <a:pPr lvl="1"/>
            <a:r>
              <a:rPr lang="en-US" dirty="0" smtClean="0"/>
              <a:t>Recipient Guidance Manual training webinar  </a:t>
            </a:r>
            <a:r>
              <a:rPr lang="en-US" sz="2000" dirty="0" smtClean="0"/>
              <a:t>(12-11.15) </a:t>
            </a:r>
            <a:endParaRPr lang="en-US" sz="1600"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15</a:t>
            </a:fld>
            <a:endParaRPr lang="en-US" dirty="0"/>
          </a:p>
        </p:txBody>
      </p:sp>
    </p:spTree>
    <p:extLst>
      <p:ext uri="{BB962C8B-B14F-4D97-AF65-F5344CB8AC3E}">
        <p14:creationId xmlns:p14="http://schemas.microsoft.com/office/powerpoint/2010/main" val="95921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smtClean="0"/>
              <a:t>RAAMS</a:t>
            </a:r>
            <a:endParaRPr lang="en-US" dirty="0"/>
          </a:p>
        </p:txBody>
      </p:sp>
      <p:sp>
        <p:nvSpPr>
          <p:cNvPr id="4" name="Content Placeholder 3"/>
          <p:cNvSpPr>
            <a:spLocks noGrp="1"/>
          </p:cNvSpPr>
          <p:nvPr>
            <p:ph idx="1"/>
          </p:nvPr>
        </p:nvSpPr>
        <p:spPr/>
        <p:txBody>
          <a:bodyPr/>
          <a:lstStyle/>
          <a:p>
            <a:r>
              <a:rPr lang="en-US" sz="3600" dirty="0" smtClean="0"/>
              <a:t>Restoration Assistance and Awards Management System </a:t>
            </a:r>
          </a:p>
          <a:p>
            <a:r>
              <a:rPr lang="en-US" sz="3600" dirty="0" err="1" smtClean="0"/>
              <a:t>Easygrants</a:t>
            </a:r>
            <a:r>
              <a:rPr lang="en-US" sz="3600" dirty="0" smtClean="0"/>
              <a:t> platform</a:t>
            </a:r>
          </a:p>
          <a:p>
            <a:r>
              <a:rPr lang="en-US" sz="3600" dirty="0" smtClean="0"/>
              <a:t>Grants and IAA</a:t>
            </a:r>
          </a:p>
          <a:p>
            <a:pPr marL="0" indent="0">
              <a:buNone/>
            </a:pPr>
            <a:r>
              <a:rPr lang="en-US" sz="3600" dirty="0" smtClean="0"/>
              <a:t>    Management</a:t>
            </a:r>
          </a:p>
          <a:p>
            <a:pPr lvl="1"/>
            <a:r>
              <a:rPr lang="en-US" sz="3200" dirty="0" smtClean="0"/>
              <a:t>Pre-award</a:t>
            </a:r>
          </a:p>
          <a:p>
            <a:pPr lvl="1"/>
            <a:r>
              <a:rPr lang="en-US" sz="3200" dirty="0" smtClean="0"/>
              <a:t>Award</a:t>
            </a:r>
          </a:p>
          <a:p>
            <a:pPr lvl="1"/>
            <a:r>
              <a:rPr lang="en-US" sz="3200" dirty="0" smtClean="0"/>
              <a:t>Post-award</a:t>
            </a:r>
          </a:p>
          <a:p>
            <a:endParaRPr lang="en-US" dirty="0"/>
          </a:p>
        </p:txBody>
      </p:sp>
      <p:sp>
        <p:nvSpPr>
          <p:cNvPr id="2" name="Slide Number Placeholder 1"/>
          <p:cNvSpPr>
            <a:spLocks noGrp="1"/>
          </p:cNvSpPr>
          <p:nvPr>
            <p:ph type="sldNum" sz="quarter" idx="12"/>
          </p:nvPr>
        </p:nvSpPr>
        <p:spPr/>
        <p:txBody>
          <a:bodyPr/>
          <a:lstStyle/>
          <a:p>
            <a:fld id="{79C0348D-2E22-4494-BDED-8CB248A6FED9}" type="slidenum">
              <a:rPr lang="en-US" smtClean="0"/>
              <a:pPr/>
              <a:t>16</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0" y="2544765"/>
            <a:ext cx="3581400" cy="3581400"/>
          </a:xfrm>
          <a:prstGeom prst="rect">
            <a:avLst/>
          </a:prstGeom>
        </p:spPr>
      </p:pic>
    </p:spTree>
    <p:extLst>
      <p:ext uri="{BB962C8B-B14F-4D97-AF65-F5344CB8AC3E}">
        <p14:creationId xmlns:p14="http://schemas.microsoft.com/office/powerpoint/2010/main" val="410982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a:xfrm>
            <a:off x="1467539" y="533375"/>
            <a:ext cx="6502138" cy="1143000"/>
          </a:xfrm>
        </p:spPr>
        <p:txBody>
          <a:bodyPr/>
          <a:lstStyle/>
          <a:p>
            <a:r>
              <a:rPr lang="en-US" dirty="0">
                <a:solidFill>
                  <a:schemeClr val="tx1"/>
                </a:solidFill>
              </a:rPr>
              <a:t>RAAMS Terminology</a:t>
            </a:r>
            <a:r>
              <a:rPr lang="en-US" b="1" dirty="0"/>
              <a:t/>
            </a:r>
            <a:br>
              <a:rPr lang="en-US" b="1" dirty="0"/>
            </a:br>
            <a:endParaRPr lang="en-US" dirty="0"/>
          </a:p>
        </p:txBody>
      </p:sp>
      <p:sp>
        <p:nvSpPr>
          <p:cNvPr id="5" name="Content Placeholder 4"/>
          <p:cNvSpPr>
            <a:spLocks noGrp="1"/>
          </p:cNvSpPr>
          <p:nvPr>
            <p:ph sz="half" idx="1"/>
          </p:nvPr>
        </p:nvSpPr>
        <p:spPr>
          <a:xfrm>
            <a:off x="1114770" y="1613971"/>
            <a:ext cx="4038600" cy="4525963"/>
          </a:xfrm>
        </p:spPr>
        <p:txBody>
          <a:bodyPr>
            <a:normAutofit/>
          </a:bodyPr>
          <a:lstStyle/>
          <a:p>
            <a:r>
              <a:rPr lang="en-US" sz="3600" dirty="0" smtClean="0"/>
              <a:t>Programs</a:t>
            </a:r>
          </a:p>
          <a:p>
            <a:r>
              <a:rPr lang="en-US" sz="3600" dirty="0" smtClean="0"/>
              <a:t>Funding Cycle</a:t>
            </a:r>
          </a:p>
          <a:p>
            <a:endParaRPr lang="en-US" dirty="0"/>
          </a:p>
        </p:txBody>
      </p:sp>
      <p:sp>
        <p:nvSpPr>
          <p:cNvPr id="4" name="Content Placeholder 3"/>
          <p:cNvSpPr>
            <a:spLocks noGrp="1"/>
          </p:cNvSpPr>
          <p:nvPr>
            <p:ph sz="half" idx="2"/>
          </p:nvPr>
        </p:nvSpPr>
        <p:spPr>
          <a:xfrm>
            <a:off x="4893999" y="1600200"/>
            <a:ext cx="4038600" cy="4525963"/>
          </a:xfrm>
        </p:spPr>
        <p:txBody>
          <a:bodyPr/>
          <a:lstStyle/>
          <a:p>
            <a:r>
              <a:rPr lang="en-US" sz="3600" dirty="0"/>
              <a:t>Workflow</a:t>
            </a:r>
          </a:p>
          <a:p>
            <a:r>
              <a:rPr lang="en-US" sz="3600" dirty="0"/>
              <a:t>Tasks</a:t>
            </a:r>
          </a:p>
          <a:p>
            <a:endParaRPr lang="en-US" dirty="0"/>
          </a:p>
        </p:txBody>
      </p:sp>
      <p:sp>
        <p:nvSpPr>
          <p:cNvPr id="2" name="Slide Number Placeholder 1"/>
          <p:cNvSpPr>
            <a:spLocks noGrp="1"/>
          </p:cNvSpPr>
          <p:nvPr>
            <p:ph type="sldNum" sz="quarter" idx="12"/>
          </p:nvPr>
        </p:nvSpPr>
        <p:spPr/>
        <p:txBody>
          <a:bodyPr/>
          <a:lstStyle/>
          <a:p>
            <a:fld id="{79C0348D-2E22-4494-BDED-8CB248A6FED9}" type="slidenum">
              <a:rPr lang="en-US" smtClean="0"/>
              <a:pPr/>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678479370"/>
              </p:ext>
            </p:extLst>
          </p:nvPr>
        </p:nvGraphicFramePr>
        <p:xfrm>
          <a:off x="1330072" y="3407509"/>
          <a:ext cx="6548120" cy="2743200"/>
        </p:xfrm>
        <a:graphic>
          <a:graphicData uri="http://schemas.openxmlformats.org/drawingml/2006/table">
            <a:tbl>
              <a:tblPr firstRow="1" bandRow="1">
                <a:tableStyleId>{5C22544A-7EE6-4342-B048-85BDC9FD1C3A}</a:tableStyleId>
              </a:tblPr>
              <a:tblGrid>
                <a:gridCol w="3274060"/>
                <a:gridCol w="3274060"/>
              </a:tblGrid>
              <a:tr h="431800">
                <a:tc>
                  <a:txBody>
                    <a:bodyPr/>
                    <a:lstStyle/>
                    <a:p>
                      <a:r>
                        <a:rPr lang="en-US" sz="2400" dirty="0" smtClean="0"/>
                        <a:t>Bucket 2 - FPL</a:t>
                      </a:r>
                      <a:endParaRPr lang="en-US" sz="2400" dirty="0"/>
                    </a:p>
                  </a:txBody>
                  <a:tcPr/>
                </a:tc>
                <a:tc>
                  <a:txBody>
                    <a:bodyPr/>
                    <a:lstStyle/>
                    <a:p>
                      <a:r>
                        <a:rPr lang="en-US" sz="2400" dirty="0" smtClean="0"/>
                        <a:t>Bucket 3 - SEP</a:t>
                      </a:r>
                      <a:endParaRPr lang="en-US" sz="2400" dirty="0"/>
                    </a:p>
                  </a:txBody>
                  <a:tcPr/>
                </a:tc>
              </a:tr>
              <a:tr h="431800">
                <a:tc>
                  <a:txBody>
                    <a:bodyPr/>
                    <a:lstStyle/>
                    <a:p>
                      <a:r>
                        <a:rPr lang="en-US" sz="2400" dirty="0" smtClean="0"/>
                        <a:t>Proposals</a:t>
                      </a:r>
                      <a:endParaRPr lang="en-US" sz="2400" dirty="0"/>
                    </a:p>
                  </a:txBody>
                  <a:tcPr/>
                </a:tc>
                <a:tc>
                  <a:txBody>
                    <a:bodyPr/>
                    <a:lstStyle/>
                    <a:p>
                      <a:r>
                        <a:rPr lang="en-US" sz="2400" dirty="0" smtClean="0"/>
                        <a:t>SEP Review</a:t>
                      </a:r>
                      <a:endParaRPr lang="en-US" sz="2400" dirty="0"/>
                    </a:p>
                  </a:txBody>
                  <a:tcPr/>
                </a:tc>
              </a:tr>
              <a:tr h="431800">
                <a:tc>
                  <a:txBody>
                    <a:bodyPr/>
                    <a:lstStyle/>
                    <a:p>
                      <a:r>
                        <a:rPr lang="en-US" sz="2400" dirty="0" smtClean="0"/>
                        <a:t>Applications</a:t>
                      </a:r>
                      <a:endParaRPr lang="en-US" sz="2400" dirty="0"/>
                    </a:p>
                  </a:txBody>
                  <a:tcPr/>
                </a:tc>
                <a:tc>
                  <a:txBody>
                    <a:bodyPr/>
                    <a:lstStyle/>
                    <a:p>
                      <a:r>
                        <a:rPr lang="en-US" sz="2400" dirty="0" smtClean="0"/>
                        <a:t>Applications</a:t>
                      </a:r>
                      <a:endParaRPr lang="en-US" sz="2400" dirty="0"/>
                    </a:p>
                  </a:txBody>
                  <a:tcPr/>
                </a:tc>
              </a:tr>
              <a:tr h="431800">
                <a:tc>
                  <a:txBody>
                    <a:bodyPr/>
                    <a:lstStyle/>
                    <a:p>
                      <a:r>
                        <a:rPr lang="en-US" sz="2400" baseline="0" dirty="0" smtClean="0"/>
                        <a:t>Reporting</a:t>
                      </a:r>
                      <a:endParaRPr lang="en-US" sz="2400" dirty="0"/>
                    </a:p>
                  </a:txBody>
                  <a:tcPr/>
                </a:tc>
                <a:tc>
                  <a:txBody>
                    <a:bodyPr/>
                    <a:lstStyle/>
                    <a:p>
                      <a:r>
                        <a:rPr lang="en-US" sz="2400" baseline="0" dirty="0" smtClean="0"/>
                        <a:t>Reporting</a:t>
                      </a:r>
                      <a:endParaRPr lang="en-US" sz="2400" dirty="0"/>
                    </a:p>
                  </a:txBody>
                  <a:tcPr/>
                </a:tc>
              </a:tr>
              <a:tr h="431800">
                <a:tc>
                  <a:txBody>
                    <a:bodyPr/>
                    <a:lstStyle/>
                    <a:p>
                      <a:r>
                        <a:rPr lang="en-US" sz="2400" dirty="0" smtClean="0"/>
                        <a:t>Revisions</a:t>
                      </a:r>
                      <a:r>
                        <a:rPr lang="en-US" sz="2400" baseline="0" dirty="0" smtClean="0"/>
                        <a:t> / Amendments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Revisions</a:t>
                      </a:r>
                      <a:r>
                        <a:rPr lang="en-US" sz="2400" baseline="0" dirty="0" smtClean="0"/>
                        <a:t> / Amendments</a:t>
                      </a:r>
                      <a:endParaRPr lang="en-US" sz="2400" dirty="0"/>
                    </a:p>
                  </a:txBody>
                  <a:tcPr/>
                </a:tc>
              </a:tr>
              <a:tr h="431800">
                <a:tc>
                  <a:txBody>
                    <a:bodyPr/>
                    <a:lstStyle/>
                    <a:p>
                      <a:r>
                        <a:rPr lang="en-US" sz="2400" dirty="0" smtClean="0"/>
                        <a:t>Close-outs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Close</a:t>
                      </a:r>
                      <a:r>
                        <a:rPr lang="en-US" sz="2400" baseline="0" dirty="0" smtClean="0"/>
                        <a:t>-outs</a:t>
                      </a:r>
                      <a:endParaRPr lang="en-US" sz="2400" dirty="0"/>
                    </a:p>
                  </a:txBody>
                  <a:tcPr/>
                </a:tc>
              </a:tr>
            </a:tbl>
          </a:graphicData>
        </a:graphic>
      </p:graphicFrame>
    </p:spTree>
    <p:extLst>
      <p:ext uri="{BB962C8B-B14F-4D97-AF65-F5344CB8AC3E}">
        <p14:creationId xmlns:p14="http://schemas.microsoft.com/office/powerpoint/2010/main" val="215745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955" y="517009"/>
            <a:ext cx="4346154" cy="1143000"/>
          </a:xfrm>
        </p:spPr>
        <p:txBody>
          <a:bodyPr/>
          <a:lstStyle/>
          <a:p>
            <a:r>
              <a:rPr lang="en-US" dirty="0">
                <a:solidFill>
                  <a:schemeClr val="tx1"/>
                </a:solidFill>
              </a:rPr>
              <a:t>Basic Layout</a:t>
            </a:r>
            <a:r>
              <a:rPr lang="en-US" dirty="0"/>
              <a:t/>
            </a:r>
            <a:br>
              <a:rPr lang="en-US" dirty="0"/>
            </a:br>
            <a:endParaRPr lang="en-US" dirty="0"/>
          </a:p>
        </p:txBody>
      </p:sp>
      <p:sp>
        <p:nvSpPr>
          <p:cNvPr id="3" name="Slide Number Placeholder 2"/>
          <p:cNvSpPr>
            <a:spLocks noGrp="1"/>
          </p:cNvSpPr>
          <p:nvPr>
            <p:ph type="sldNum" sz="quarter" idx="12"/>
          </p:nvPr>
        </p:nvSpPr>
        <p:spPr>
          <a:xfrm>
            <a:off x="6873711" y="6536943"/>
            <a:ext cx="2133600" cy="365125"/>
          </a:xfrm>
        </p:spPr>
        <p:txBody>
          <a:bodyPr/>
          <a:lstStyle/>
          <a:p>
            <a:pPr>
              <a:defRPr/>
            </a:pPr>
            <a:fld id="{FB25A99B-AE9E-7C48-AD22-A3EC46EC8F3B}" type="slidenum">
              <a:rPr lang="en-US" smtClean="0"/>
              <a:pPr>
                <a:defRPr/>
              </a:pPr>
              <a:t>18</a:t>
            </a:fld>
            <a:endParaRPr lang="en-US" dirty="0"/>
          </a:p>
        </p:txBody>
      </p:sp>
      <p:graphicFrame>
        <p:nvGraphicFramePr>
          <p:cNvPr id="5" name="Content Placeholder 8"/>
          <p:cNvGraphicFramePr>
            <a:graphicFrameLocks/>
          </p:cNvGraphicFramePr>
          <p:nvPr>
            <p:extLst>
              <p:ext uri="{D42A27DB-BD31-4B8C-83A1-F6EECF244321}">
                <p14:modId xmlns:p14="http://schemas.microsoft.com/office/powerpoint/2010/main" val="604446165"/>
              </p:ext>
            </p:extLst>
          </p:nvPr>
        </p:nvGraphicFramePr>
        <p:xfrm>
          <a:off x="61335" y="2510011"/>
          <a:ext cx="8653368"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25184" y="4708698"/>
            <a:ext cx="1165225" cy="50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3335" y="4725359"/>
            <a:ext cx="1165225" cy="50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44796" y="4708698"/>
            <a:ext cx="1165225" cy="50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57588" y="4725359"/>
            <a:ext cx="1165225" cy="50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6"/>
          <p:cNvSpPr txBox="1">
            <a:spLocks/>
          </p:cNvSpPr>
          <p:nvPr/>
        </p:nvSpPr>
        <p:spPr bwMode="auto">
          <a:xfrm>
            <a:off x="311096" y="1580797"/>
            <a:ext cx="8001000" cy="13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70000" lnSpcReduction="20000"/>
          </a:bodyPr>
          <a:lstStyle>
            <a:lvl1pPr algn="l" rtl="0" fontAlgn="base">
              <a:spcBef>
                <a:spcPct val="0"/>
              </a:spcBef>
              <a:spcAft>
                <a:spcPct val="0"/>
              </a:spcAft>
              <a:defRPr sz="4400" kern="1200">
                <a:solidFill>
                  <a:schemeClr val="bg1"/>
                </a:solidFill>
                <a:latin typeface="Arial Narrow" panose="020B0606020202030204" pitchFamily="34" charset="0"/>
                <a:ea typeface="ＭＳ Ｐゴシック" charset="0"/>
                <a:cs typeface="ＭＳ Ｐゴシック" charset="0"/>
              </a:defRPr>
            </a:lvl1pPr>
            <a:lvl2pPr algn="l" rtl="0" fontAlgn="base">
              <a:spcBef>
                <a:spcPct val="0"/>
              </a:spcBef>
              <a:spcAft>
                <a:spcPct val="0"/>
              </a:spcAft>
              <a:defRPr sz="4400">
                <a:solidFill>
                  <a:schemeClr val="bg1"/>
                </a:solidFill>
                <a:latin typeface="Arial Narrow" charset="0"/>
                <a:ea typeface="ＭＳ Ｐゴシック" charset="0"/>
                <a:cs typeface="ＭＳ Ｐゴシック" charset="0"/>
              </a:defRPr>
            </a:lvl2pPr>
            <a:lvl3pPr algn="l" rtl="0" fontAlgn="base">
              <a:spcBef>
                <a:spcPct val="0"/>
              </a:spcBef>
              <a:spcAft>
                <a:spcPct val="0"/>
              </a:spcAft>
              <a:defRPr sz="4400">
                <a:solidFill>
                  <a:schemeClr val="bg1"/>
                </a:solidFill>
                <a:latin typeface="Arial Narrow" charset="0"/>
                <a:ea typeface="ＭＳ Ｐゴシック" charset="0"/>
                <a:cs typeface="ＭＳ Ｐゴシック" charset="0"/>
              </a:defRPr>
            </a:lvl3pPr>
            <a:lvl4pPr algn="l" rtl="0" fontAlgn="base">
              <a:spcBef>
                <a:spcPct val="0"/>
              </a:spcBef>
              <a:spcAft>
                <a:spcPct val="0"/>
              </a:spcAft>
              <a:defRPr sz="4400">
                <a:solidFill>
                  <a:schemeClr val="bg1"/>
                </a:solidFill>
                <a:latin typeface="Arial Narrow" charset="0"/>
                <a:ea typeface="ＭＳ Ｐゴシック" charset="0"/>
                <a:cs typeface="ＭＳ Ｐゴシック" charset="0"/>
              </a:defRPr>
            </a:lvl4pPr>
            <a:lvl5pPr algn="l" rtl="0" fontAlgn="base">
              <a:spcBef>
                <a:spcPct val="0"/>
              </a:spcBef>
              <a:spcAft>
                <a:spcPct val="0"/>
              </a:spcAft>
              <a:defRPr sz="4400">
                <a:solidFill>
                  <a:schemeClr val="bg1"/>
                </a:solidFill>
                <a:latin typeface="Arial Narrow" charset="0"/>
                <a:ea typeface="ＭＳ Ｐゴシック" charset="0"/>
                <a:cs typeface="ＭＳ Ｐゴシック" charset="0"/>
              </a:defRPr>
            </a:lvl5pPr>
            <a:lvl6pPr marL="457200" algn="l" rtl="0" fontAlgn="base">
              <a:spcBef>
                <a:spcPct val="0"/>
              </a:spcBef>
              <a:spcAft>
                <a:spcPct val="0"/>
              </a:spcAft>
              <a:defRPr sz="4400">
                <a:solidFill>
                  <a:schemeClr val="bg1"/>
                </a:solidFill>
                <a:latin typeface="Arial Narrow" charset="0"/>
                <a:ea typeface="ＭＳ Ｐゴシック" charset="0"/>
                <a:cs typeface="ＭＳ Ｐゴシック" charset="0"/>
              </a:defRPr>
            </a:lvl6pPr>
            <a:lvl7pPr marL="914400" algn="l" rtl="0" fontAlgn="base">
              <a:spcBef>
                <a:spcPct val="0"/>
              </a:spcBef>
              <a:spcAft>
                <a:spcPct val="0"/>
              </a:spcAft>
              <a:defRPr sz="4400">
                <a:solidFill>
                  <a:schemeClr val="bg1"/>
                </a:solidFill>
                <a:latin typeface="Arial Narrow" charset="0"/>
                <a:ea typeface="ＭＳ Ｐゴシック" charset="0"/>
                <a:cs typeface="ＭＳ Ｐゴシック" charset="0"/>
              </a:defRPr>
            </a:lvl7pPr>
            <a:lvl8pPr marL="1371600" algn="l" rtl="0" fontAlgn="base">
              <a:spcBef>
                <a:spcPct val="0"/>
              </a:spcBef>
              <a:spcAft>
                <a:spcPct val="0"/>
              </a:spcAft>
              <a:defRPr sz="4400">
                <a:solidFill>
                  <a:schemeClr val="bg1"/>
                </a:solidFill>
                <a:latin typeface="Arial Narrow" charset="0"/>
                <a:ea typeface="ＭＳ Ｐゴシック" charset="0"/>
                <a:cs typeface="ＭＳ Ｐゴシック" charset="0"/>
              </a:defRPr>
            </a:lvl8pPr>
            <a:lvl9pPr marL="1828800" algn="l" rtl="0" fontAlgn="base">
              <a:spcBef>
                <a:spcPct val="0"/>
              </a:spcBef>
              <a:spcAft>
                <a:spcPct val="0"/>
              </a:spcAft>
              <a:defRPr sz="4400">
                <a:solidFill>
                  <a:schemeClr val="bg1"/>
                </a:solidFill>
                <a:latin typeface="Arial Narrow" charset="0"/>
                <a:ea typeface="ＭＳ Ｐゴシック" charset="0"/>
                <a:cs typeface="ＭＳ Ｐゴシック" charset="0"/>
              </a:defRPr>
            </a:lvl9pPr>
          </a:lstStyle>
          <a:p>
            <a:r>
              <a:rPr lang="en-US" dirty="0" smtClean="0">
                <a:solidFill>
                  <a:srgbClr val="FFFF66"/>
                </a:solidFill>
              </a:rPr>
              <a:t>Funding Cycles</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rgbClr val="FFFF99"/>
                </a:solidFill>
              </a:rPr>
              <a:t>- </a:t>
            </a:r>
            <a:r>
              <a:rPr lang="en-US" dirty="0" smtClean="0">
                <a:solidFill>
                  <a:srgbClr val="FFFF99"/>
                </a:solidFill>
              </a:rPr>
              <a:t>Define the Workflow</a:t>
            </a:r>
            <a:br>
              <a:rPr lang="en-US" dirty="0" smtClean="0">
                <a:solidFill>
                  <a:srgbClr val="FFFF99"/>
                </a:solidFill>
              </a:rPr>
            </a:br>
            <a:r>
              <a:rPr lang="en-US" dirty="0" smtClean="0">
                <a:solidFill>
                  <a:srgbClr val="FFFF99"/>
                </a:solidFill>
              </a:rPr>
              <a:t>- Connect the resulting Grants and IAAs to a Program</a:t>
            </a:r>
            <a:endParaRPr lang="en-US" dirty="0">
              <a:solidFill>
                <a:srgbClr val="FFFF99"/>
              </a:solidFill>
            </a:endParaRPr>
          </a:p>
        </p:txBody>
      </p:sp>
      <p:pic>
        <p:nvPicPr>
          <p:cNvPr id="11" name="Picture 10" descr="altum_horizontal.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57588" y="1709398"/>
            <a:ext cx="1075220" cy="224004"/>
          </a:xfrm>
          <a:prstGeom prst="rect">
            <a:avLst/>
          </a:prstGeom>
        </p:spPr>
      </p:pic>
    </p:spTree>
    <p:extLst>
      <p:ext uri="{BB962C8B-B14F-4D97-AF65-F5344CB8AC3E}">
        <p14:creationId xmlns:p14="http://schemas.microsoft.com/office/powerpoint/2010/main" val="202355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35" y="263621"/>
            <a:ext cx="7397826" cy="1143000"/>
          </a:xfrm>
        </p:spPr>
        <p:txBody>
          <a:bodyPr/>
          <a:lstStyle/>
          <a:p>
            <a:r>
              <a:rPr lang="en-US" dirty="0"/>
              <a:t>Tasks, Workflow </a:t>
            </a:r>
            <a:r>
              <a:rPr lang="en-US" dirty="0" smtClean="0"/>
              <a:t>&amp; the </a:t>
            </a:r>
            <a:r>
              <a:rPr lang="en-US" dirty="0"/>
              <a:t>Grant File</a:t>
            </a:r>
          </a:p>
        </p:txBody>
      </p:sp>
      <p:sp>
        <p:nvSpPr>
          <p:cNvPr id="3" name="Slide Number Placeholder 2"/>
          <p:cNvSpPr>
            <a:spLocks noGrp="1"/>
          </p:cNvSpPr>
          <p:nvPr>
            <p:ph type="sldNum" sz="quarter" idx="12"/>
          </p:nvPr>
        </p:nvSpPr>
        <p:spPr/>
        <p:txBody>
          <a:bodyPr/>
          <a:lstStyle/>
          <a:p>
            <a:pPr>
              <a:defRPr/>
            </a:pPr>
            <a:fld id="{FB25A99B-AE9E-7C48-AD22-A3EC46EC8F3B}" type="slidenum">
              <a:rPr lang="en-US" smtClean="0"/>
              <a:pPr>
                <a:defRPr/>
              </a:pPr>
              <a:t>19</a:t>
            </a:fld>
            <a:endParaRPr lang="en-US" dirty="0"/>
          </a:p>
        </p:txBody>
      </p:sp>
      <p:sp>
        <p:nvSpPr>
          <p:cNvPr id="4" name="TextBox 3"/>
          <p:cNvSpPr txBox="1"/>
          <p:nvPr/>
        </p:nvSpPr>
        <p:spPr>
          <a:xfrm>
            <a:off x="304800" y="1692921"/>
            <a:ext cx="3429000" cy="954107"/>
          </a:xfrm>
          <a:prstGeom prst="rect">
            <a:avLst/>
          </a:prstGeom>
          <a:noFill/>
        </p:spPr>
        <p:txBody>
          <a:bodyPr wrap="square" rtlCol="0">
            <a:spAutoFit/>
          </a:bodyPr>
          <a:lstStyle/>
          <a:p>
            <a:r>
              <a:rPr lang="en-US" sz="2800" u="sng" dirty="0" smtClean="0">
                <a:solidFill>
                  <a:srgbClr val="FFFF66"/>
                </a:solidFill>
              </a:rPr>
              <a:t>Workflow</a:t>
            </a:r>
            <a:r>
              <a:rPr lang="en-US" sz="2800" dirty="0" smtClean="0">
                <a:solidFill>
                  <a:srgbClr val="FFFF66"/>
                </a:solidFill>
              </a:rPr>
              <a:t>: </a:t>
            </a:r>
          </a:p>
          <a:p>
            <a:r>
              <a:rPr lang="en-US" sz="2800" dirty="0" smtClean="0">
                <a:solidFill>
                  <a:srgbClr val="FFFF66"/>
                </a:solidFill>
              </a:rPr>
              <a:t>a sequence of tasks.</a:t>
            </a:r>
            <a:endParaRPr lang="en-US" sz="2800" dirty="0">
              <a:solidFill>
                <a:srgbClr val="FFFF66"/>
              </a:solidFill>
            </a:endParaRPr>
          </a:p>
        </p:txBody>
      </p:sp>
      <p:graphicFrame>
        <p:nvGraphicFramePr>
          <p:cNvPr id="5" name="Diagram 4"/>
          <p:cNvGraphicFramePr/>
          <p:nvPr>
            <p:extLst>
              <p:ext uri="{D42A27DB-BD31-4B8C-83A1-F6EECF244321}">
                <p14:modId xmlns:p14="http://schemas.microsoft.com/office/powerpoint/2010/main" val="1308786133"/>
              </p:ext>
            </p:extLst>
          </p:nvPr>
        </p:nvGraphicFramePr>
        <p:xfrm>
          <a:off x="3532569" y="1501427"/>
          <a:ext cx="5459031"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733800" y="4642009"/>
            <a:ext cx="5181600" cy="1938992"/>
          </a:xfrm>
          <a:prstGeom prst="rect">
            <a:avLst/>
          </a:prstGeom>
          <a:noFill/>
        </p:spPr>
        <p:txBody>
          <a:bodyPr wrap="square" rtlCol="0">
            <a:spAutoFit/>
          </a:bodyPr>
          <a:lstStyle/>
          <a:p>
            <a:r>
              <a:rPr lang="en-US" sz="2400" u="sng" dirty="0" smtClean="0">
                <a:solidFill>
                  <a:srgbClr val="FFFF66"/>
                </a:solidFill>
              </a:rPr>
              <a:t>Grant (or IAA) File</a:t>
            </a:r>
            <a:r>
              <a:rPr lang="en-US" sz="2400" dirty="0" smtClean="0">
                <a:solidFill>
                  <a:srgbClr val="FFFF66"/>
                </a:solidFill>
              </a:rPr>
              <a:t>: a container created under a Funding Cycle each time the workflow is initiated. Contains tasks (Activity tab) and data collected through tasks.</a:t>
            </a:r>
            <a:endParaRPr lang="en-US" sz="2400" dirty="0">
              <a:solidFill>
                <a:srgbClr val="FFFF66"/>
              </a:solidFill>
            </a:endParaRPr>
          </a:p>
        </p:txBody>
      </p:sp>
      <p:pic>
        <p:nvPicPr>
          <p:cNvPr id="7" name="Picture 2" descr="C:\Users\jamie.mckee\AppData\Local\Microsoft\Windows\INetCache\IE\S7DBFEEV\yellow_glossy_folder_icon_by_azmind-d4vvr1o[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76400" y="4753494"/>
            <a:ext cx="1898650" cy="1677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09800" y="5710296"/>
            <a:ext cx="1165225" cy="50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57200" y="2856117"/>
            <a:ext cx="1912951" cy="128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66800" y="3857572"/>
            <a:ext cx="1877161" cy="80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00400" y="3071897"/>
            <a:ext cx="5610178" cy="1200329"/>
          </a:xfrm>
          <a:prstGeom prst="rect">
            <a:avLst/>
          </a:prstGeom>
          <a:noFill/>
        </p:spPr>
        <p:txBody>
          <a:bodyPr wrap="square" rtlCol="0">
            <a:spAutoFit/>
          </a:bodyPr>
          <a:lstStyle/>
          <a:p>
            <a:r>
              <a:rPr lang="en-US" sz="2400" u="sng" dirty="0" smtClean="0">
                <a:solidFill>
                  <a:srgbClr val="FFFF66"/>
                </a:solidFill>
              </a:rPr>
              <a:t>Funding Cycle Workflow</a:t>
            </a:r>
            <a:r>
              <a:rPr lang="en-US" sz="2400" dirty="0" smtClean="0">
                <a:solidFill>
                  <a:srgbClr val="FFFF66"/>
                </a:solidFill>
              </a:rPr>
              <a:t>: defines a specific sequence of tasks for each grant created under that funding cycle.</a:t>
            </a:r>
            <a:endParaRPr lang="en-US" sz="2400" dirty="0">
              <a:solidFill>
                <a:srgbClr val="FFFF66"/>
              </a:solidFill>
            </a:endParaRPr>
          </a:p>
        </p:txBody>
      </p:sp>
      <p:cxnSp>
        <p:nvCxnSpPr>
          <p:cNvPr id="12" name="Straight Arrow Connector 11"/>
          <p:cNvCxnSpPr/>
          <p:nvPr/>
        </p:nvCxnSpPr>
        <p:spPr>
          <a:xfrm>
            <a:off x="1714500" y="4588521"/>
            <a:ext cx="304800" cy="515429"/>
          </a:xfrm>
          <a:prstGeom prst="straightConnector1">
            <a:avLst/>
          </a:prstGeom>
          <a:ln w="88900">
            <a:tailEnd type="triangle"/>
          </a:ln>
        </p:spPr>
        <p:style>
          <a:lnRef idx="2">
            <a:schemeClr val="accent1"/>
          </a:lnRef>
          <a:fillRef idx="0">
            <a:schemeClr val="accent1"/>
          </a:fillRef>
          <a:effectRef idx="1">
            <a:schemeClr val="accent1"/>
          </a:effectRef>
          <a:fontRef idx="minor">
            <a:schemeClr val="tx1"/>
          </a:fontRef>
        </p:style>
      </p:cxnSp>
      <p:pic>
        <p:nvPicPr>
          <p:cNvPr id="14" name="Picture 13" descr="altum_horizontal.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8831" y="6099322"/>
            <a:ext cx="1075220" cy="224004"/>
          </a:xfrm>
          <a:prstGeom prst="rect">
            <a:avLst/>
          </a:prstGeom>
        </p:spPr>
      </p:pic>
    </p:spTree>
    <p:extLst>
      <p:ext uri="{BB962C8B-B14F-4D97-AF65-F5344CB8AC3E}">
        <p14:creationId xmlns:p14="http://schemas.microsoft.com/office/powerpoint/2010/main" val="319044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normAutofit/>
          </a:bodyPr>
          <a:lstStyle/>
          <a:p>
            <a:r>
              <a:rPr lang="en-US" dirty="0" smtClean="0"/>
              <a:t>Brief Review of Federal Requirements and Resources</a:t>
            </a:r>
            <a:endParaRPr lang="en-US" dirty="0"/>
          </a:p>
          <a:p>
            <a:r>
              <a:rPr lang="en-US" dirty="0" smtClean="0"/>
              <a:t>Overview </a:t>
            </a:r>
            <a:r>
              <a:rPr lang="en-US" dirty="0"/>
              <a:t>of </a:t>
            </a:r>
            <a:r>
              <a:rPr lang="en-US" dirty="0" smtClean="0"/>
              <a:t>RAAMS</a:t>
            </a:r>
            <a:r>
              <a:rPr lang="en-US" dirty="0"/>
              <a:t> </a:t>
            </a:r>
            <a:r>
              <a:rPr lang="en-US" dirty="0" smtClean="0"/>
              <a:t>and Terminology</a:t>
            </a:r>
            <a:endParaRPr lang="en-US" dirty="0"/>
          </a:p>
          <a:p>
            <a:r>
              <a:rPr lang="en-US" dirty="0" smtClean="0"/>
              <a:t>System Access</a:t>
            </a:r>
          </a:p>
          <a:p>
            <a:r>
              <a:rPr lang="en-US" dirty="0" smtClean="0"/>
              <a:t>Application Process</a:t>
            </a:r>
          </a:p>
          <a:p>
            <a:r>
              <a:rPr lang="en-US" dirty="0" smtClean="0"/>
              <a:t>Post-Award Processes</a:t>
            </a:r>
            <a:endParaRPr lang="en-US" dirty="0"/>
          </a:p>
          <a:p>
            <a:endParaRPr lang="en-US" dirty="0"/>
          </a:p>
        </p:txBody>
      </p:sp>
      <p:sp>
        <p:nvSpPr>
          <p:cNvPr id="2" name="Slide Number Placeholder 1"/>
          <p:cNvSpPr>
            <a:spLocks noGrp="1"/>
          </p:cNvSpPr>
          <p:nvPr>
            <p:ph type="sldNum" sz="quarter" idx="12"/>
          </p:nvPr>
        </p:nvSpPr>
        <p:spPr/>
        <p:txBody>
          <a:bodyPr/>
          <a:lstStyle/>
          <a:p>
            <a:fld id="{79C0348D-2E22-4494-BDED-8CB248A6FED9}" type="slidenum">
              <a:rPr lang="en-US" smtClean="0"/>
              <a:pPr/>
              <a:t>2</a:t>
            </a:fld>
            <a:endParaRPr lang="en-US" dirty="0"/>
          </a:p>
        </p:txBody>
      </p:sp>
    </p:spTree>
    <p:extLst>
      <p:ext uri="{BB962C8B-B14F-4D97-AF65-F5344CB8AC3E}">
        <p14:creationId xmlns:p14="http://schemas.microsoft.com/office/powerpoint/2010/main" val="1952841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Task?</a:t>
            </a:r>
          </a:p>
        </p:txBody>
      </p:sp>
      <p:sp>
        <p:nvSpPr>
          <p:cNvPr id="3" name="Content Placeholder 2"/>
          <p:cNvSpPr>
            <a:spLocks noGrp="1"/>
          </p:cNvSpPr>
          <p:nvPr>
            <p:ph idx="1"/>
          </p:nvPr>
        </p:nvSpPr>
        <p:spPr>
          <a:xfrm>
            <a:off x="457199" y="1600200"/>
            <a:ext cx="8540685" cy="4525963"/>
          </a:xfrm>
        </p:spPr>
        <p:txBody>
          <a:bodyPr/>
          <a:lstStyle/>
          <a:p>
            <a:r>
              <a:rPr lang="en-US" sz="3600" dirty="0"/>
              <a:t>Step in the workflow for a user to complete</a:t>
            </a:r>
          </a:p>
          <a:p>
            <a:r>
              <a:rPr lang="en-US" sz="3600" dirty="0"/>
              <a:t>Primary method of data entry for grants</a:t>
            </a:r>
          </a:p>
          <a:p>
            <a:r>
              <a:rPr lang="en-US" sz="3600" dirty="0"/>
              <a:t>Assigned to a single person by role or workgroup (displayed in the user’s task list)</a:t>
            </a:r>
          </a:p>
          <a:p>
            <a:r>
              <a:rPr lang="en-US" sz="3600" dirty="0"/>
              <a:t>Outcome of the task drives the next task in the workflow</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20</a:t>
            </a:fld>
            <a:endParaRPr lang="en-US" dirty="0"/>
          </a:p>
        </p:txBody>
      </p:sp>
      <p:pic>
        <p:nvPicPr>
          <p:cNvPr id="5" name="Picture 4" descr="altum_horizonta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3692" y="6126163"/>
            <a:ext cx="1075220" cy="224004"/>
          </a:xfrm>
          <a:prstGeom prst="rect">
            <a:avLst/>
          </a:prstGeom>
        </p:spPr>
      </p:pic>
    </p:spTree>
    <p:extLst>
      <p:ext uri="{BB962C8B-B14F-4D97-AF65-F5344CB8AC3E}">
        <p14:creationId xmlns:p14="http://schemas.microsoft.com/office/powerpoint/2010/main" val="77562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a:t>Typical Workflow</a:t>
            </a:r>
            <a:r>
              <a:rPr lang="en-US" dirty="0" smtClean="0"/>
              <a:t>*</a:t>
            </a:r>
            <a:endParaRPr lang="en-US" dirty="0"/>
          </a:p>
        </p:txBody>
      </p:sp>
      <p:sp>
        <p:nvSpPr>
          <p:cNvPr id="2" name="Slide Number Placeholder 1"/>
          <p:cNvSpPr>
            <a:spLocks noGrp="1"/>
          </p:cNvSpPr>
          <p:nvPr>
            <p:ph type="sldNum" sz="quarter" idx="12"/>
          </p:nvPr>
        </p:nvSpPr>
        <p:spPr>
          <a:xfrm>
            <a:off x="6934200" y="6581060"/>
            <a:ext cx="2133600" cy="365125"/>
          </a:xfrm>
        </p:spPr>
        <p:txBody>
          <a:bodyPr/>
          <a:lstStyle/>
          <a:p>
            <a:fld id="{79C0348D-2E22-4494-BDED-8CB248A6FED9}" type="slidenum">
              <a:rPr lang="en-US" smtClean="0"/>
              <a:pPr/>
              <a:t>21</a:t>
            </a:fld>
            <a:endParaRPr lang="en-US" dirty="0"/>
          </a:p>
        </p:txBody>
      </p:sp>
      <p:graphicFrame>
        <p:nvGraphicFramePr>
          <p:cNvPr id="14" name="Content Placeholder 3"/>
          <p:cNvGraphicFramePr>
            <a:graphicFrameLocks/>
          </p:cNvGraphicFramePr>
          <p:nvPr>
            <p:extLst>
              <p:ext uri="{D42A27DB-BD31-4B8C-83A1-F6EECF244321}">
                <p14:modId xmlns:p14="http://schemas.microsoft.com/office/powerpoint/2010/main" val="258239465"/>
              </p:ext>
            </p:extLst>
          </p:nvPr>
        </p:nvGraphicFramePr>
        <p:xfrm>
          <a:off x="1343025" y="2875104"/>
          <a:ext cx="7724775" cy="256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ounded Rectangle 4"/>
          <p:cNvSpPr/>
          <p:nvPr/>
        </p:nvSpPr>
        <p:spPr>
          <a:xfrm>
            <a:off x="5181600" y="2110700"/>
            <a:ext cx="1175411" cy="682150"/>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500" dirty="0" smtClean="0">
                <a:solidFill>
                  <a:schemeClr val="bg2">
                    <a:lumMod val="50000"/>
                  </a:schemeClr>
                </a:solidFill>
              </a:rPr>
              <a:t>Authorized Signature</a:t>
            </a:r>
            <a:endParaRPr lang="en-US" sz="1500" kern="1200" dirty="0">
              <a:solidFill>
                <a:schemeClr val="bg2">
                  <a:lumMod val="50000"/>
                </a:schemeClr>
              </a:solidFill>
            </a:endParaRPr>
          </a:p>
        </p:txBody>
      </p:sp>
      <p:cxnSp>
        <p:nvCxnSpPr>
          <p:cNvPr id="18" name="Straight Arrow Connector 17"/>
          <p:cNvCxnSpPr/>
          <p:nvPr/>
        </p:nvCxnSpPr>
        <p:spPr>
          <a:xfrm flipV="1">
            <a:off x="5766619" y="2935996"/>
            <a:ext cx="24581" cy="1185334"/>
          </a:xfrm>
          <a:prstGeom prst="straightConnector1">
            <a:avLst/>
          </a:prstGeom>
          <a:ln>
            <a:solidFill>
              <a:srgbClr val="FFFF99"/>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77331" y="2097796"/>
            <a:ext cx="1478376" cy="323165"/>
          </a:xfrm>
          <a:prstGeom prst="rect">
            <a:avLst/>
          </a:prstGeom>
          <a:noFill/>
        </p:spPr>
        <p:txBody>
          <a:bodyPr wrap="square" rtlCol="0">
            <a:spAutoFit/>
          </a:bodyPr>
          <a:lstStyle/>
          <a:p>
            <a:r>
              <a:rPr lang="en-US" sz="1500" dirty="0" smtClean="0"/>
              <a:t>Signing Official</a:t>
            </a:r>
            <a:endParaRPr lang="en-US" sz="1500" dirty="0"/>
          </a:p>
        </p:txBody>
      </p:sp>
      <p:sp>
        <p:nvSpPr>
          <p:cNvPr id="6" name="TextBox 5"/>
          <p:cNvSpPr txBox="1"/>
          <p:nvPr/>
        </p:nvSpPr>
        <p:spPr>
          <a:xfrm>
            <a:off x="152400" y="3203991"/>
            <a:ext cx="1295400" cy="400110"/>
          </a:xfrm>
          <a:prstGeom prst="rect">
            <a:avLst/>
          </a:prstGeom>
          <a:noFill/>
        </p:spPr>
        <p:txBody>
          <a:bodyPr wrap="square" rtlCol="0">
            <a:spAutoFit/>
          </a:bodyPr>
          <a:lstStyle/>
          <a:p>
            <a:r>
              <a:rPr lang="en-US" sz="2000" dirty="0" smtClean="0">
                <a:solidFill>
                  <a:srgbClr val="FFFF99"/>
                </a:solidFill>
              </a:rPr>
              <a:t>Applicant</a:t>
            </a:r>
            <a:endParaRPr lang="en-US" sz="2000" dirty="0">
              <a:solidFill>
                <a:srgbClr val="FFFF99"/>
              </a:solidFill>
            </a:endParaRPr>
          </a:p>
        </p:txBody>
      </p:sp>
      <p:sp>
        <p:nvSpPr>
          <p:cNvPr id="22" name="TextBox 21"/>
          <p:cNvSpPr txBox="1"/>
          <p:nvPr/>
        </p:nvSpPr>
        <p:spPr>
          <a:xfrm>
            <a:off x="152400" y="4555070"/>
            <a:ext cx="1981200" cy="707886"/>
          </a:xfrm>
          <a:prstGeom prst="rect">
            <a:avLst/>
          </a:prstGeom>
          <a:noFill/>
        </p:spPr>
        <p:txBody>
          <a:bodyPr wrap="square" rtlCol="0">
            <a:spAutoFit/>
          </a:bodyPr>
          <a:lstStyle/>
          <a:p>
            <a:r>
              <a:rPr lang="en-US" sz="2000" dirty="0" smtClean="0"/>
              <a:t>Council/Council Staff</a:t>
            </a:r>
            <a:endParaRPr lang="en-US" sz="2000" dirty="0"/>
          </a:p>
        </p:txBody>
      </p:sp>
      <p:sp>
        <p:nvSpPr>
          <p:cNvPr id="24" name="TextBox 23"/>
          <p:cNvSpPr txBox="1"/>
          <p:nvPr/>
        </p:nvSpPr>
        <p:spPr>
          <a:xfrm>
            <a:off x="1295400" y="5983092"/>
            <a:ext cx="6753439" cy="461665"/>
          </a:xfrm>
          <a:prstGeom prst="rect">
            <a:avLst/>
          </a:prstGeom>
          <a:noFill/>
        </p:spPr>
        <p:txBody>
          <a:bodyPr wrap="square" rtlCol="0">
            <a:spAutoFit/>
          </a:bodyPr>
          <a:lstStyle/>
          <a:p>
            <a:r>
              <a:rPr lang="en-US" sz="2400" dirty="0" smtClean="0"/>
              <a:t>* Not including revisions, amendments or close-out</a:t>
            </a:r>
            <a:endParaRPr lang="en-US" sz="2400" dirty="0"/>
          </a:p>
        </p:txBody>
      </p:sp>
      <p:sp>
        <p:nvSpPr>
          <p:cNvPr id="5" name="Oval 4"/>
          <p:cNvSpPr/>
          <p:nvPr/>
        </p:nvSpPr>
        <p:spPr>
          <a:xfrm>
            <a:off x="3113183" y="2542149"/>
            <a:ext cx="2483386" cy="1876980"/>
          </a:xfrm>
          <a:prstGeom prst="ellipse">
            <a:avLst/>
          </a:prstGeom>
          <a:noFill/>
          <a:ln>
            <a:solidFill>
              <a:srgbClr val="BDDDE1"/>
            </a:solid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6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a:t>Task </a:t>
            </a:r>
            <a:r>
              <a:rPr lang="en-US" dirty="0" smtClean="0"/>
              <a:t>Assignment</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sz="4000" dirty="0" smtClean="0"/>
              <a:t>Options</a:t>
            </a:r>
          </a:p>
          <a:p>
            <a:r>
              <a:rPr lang="en-US" dirty="0" smtClean="0"/>
              <a:t>Assigned by Workflow  </a:t>
            </a:r>
          </a:p>
          <a:p>
            <a:r>
              <a:rPr lang="en-US" dirty="0" smtClean="0"/>
              <a:t>Assigned by Administrator </a:t>
            </a:r>
          </a:p>
          <a:p>
            <a:r>
              <a:rPr lang="en-US" dirty="0" smtClean="0"/>
              <a:t>Requested by User</a:t>
            </a:r>
            <a:endParaRPr lang="en-US" dirty="0"/>
          </a:p>
          <a:p>
            <a:pPr marL="0" indent="0">
              <a:buNone/>
            </a:pPr>
            <a:r>
              <a:rPr lang="en-US" sz="3600" dirty="0" smtClean="0"/>
              <a:t>Assigned to</a:t>
            </a:r>
          </a:p>
          <a:p>
            <a:r>
              <a:rPr lang="en-US" dirty="0" smtClean="0"/>
              <a:t>Individual User</a:t>
            </a:r>
          </a:p>
          <a:p>
            <a:r>
              <a:rPr lang="en-US" dirty="0" smtClean="0"/>
              <a:t>Workgroup (staff only)</a:t>
            </a:r>
          </a:p>
          <a:p>
            <a:pPr lvl="1"/>
            <a:r>
              <a:rPr lang="en-US" dirty="0" smtClean="0"/>
              <a:t>User “claims” task</a:t>
            </a:r>
          </a:p>
        </p:txBody>
      </p:sp>
      <p:sp>
        <p:nvSpPr>
          <p:cNvPr id="2" name="Slide Number Placeholder 1"/>
          <p:cNvSpPr>
            <a:spLocks noGrp="1"/>
          </p:cNvSpPr>
          <p:nvPr>
            <p:ph type="sldNum" sz="quarter" idx="12"/>
          </p:nvPr>
        </p:nvSpPr>
        <p:spPr/>
        <p:txBody>
          <a:bodyPr/>
          <a:lstStyle/>
          <a:p>
            <a:fld id="{79C0348D-2E22-4494-BDED-8CB248A6FED9}" type="slidenum">
              <a:rPr lang="en-US" smtClean="0"/>
              <a:pPr/>
              <a:t>22</a:t>
            </a:fld>
            <a:endParaRPr lang="en-US" dirty="0"/>
          </a:p>
        </p:txBody>
      </p:sp>
      <p:pic>
        <p:nvPicPr>
          <p:cNvPr id="6" name="Picture 5"/>
          <p:cNvPicPr>
            <a:picLocks noChangeAspect="1"/>
          </p:cNvPicPr>
          <p:nvPr/>
        </p:nvPicPr>
        <p:blipFill>
          <a:blip r:embed="rId3"/>
          <a:stretch>
            <a:fillRect/>
          </a:stretch>
        </p:blipFill>
        <p:spPr>
          <a:xfrm>
            <a:off x="5694804" y="2028083"/>
            <a:ext cx="2928893" cy="4038598"/>
          </a:xfrm>
          <a:prstGeom prst="rect">
            <a:avLst/>
          </a:prstGeom>
        </p:spPr>
      </p:pic>
    </p:spTree>
    <p:extLst>
      <p:ext uri="{BB962C8B-B14F-4D97-AF65-F5344CB8AC3E}">
        <p14:creationId xmlns:p14="http://schemas.microsoft.com/office/powerpoint/2010/main" val="1889052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Home </a:t>
            </a:r>
            <a:r>
              <a:rPr lang="en-US" dirty="0" smtClean="0"/>
              <a:t>Page</a:t>
            </a:r>
            <a:endParaRPr lang="en-US" dirty="0"/>
          </a:p>
        </p:txBody>
      </p:sp>
      <p:sp>
        <p:nvSpPr>
          <p:cNvPr id="3" name="Content Placeholder 2"/>
          <p:cNvSpPr>
            <a:spLocks noGrp="1"/>
          </p:cNvSpPr>
          <p:nvPr>
            <p:ph idx="1"/>
          </p:nvPr>
        </p:nvSpPr>
        <p:spPr/>
        <p:txBody>
          <a:bodyPr/>
          <a:lstStyle/>
          <a:p>
            <a:pPr marL="0" indent="0">
              <a:buNone/>
            </a:pPr>
            <a:r>
              <a:rPr lang="en-US" dirty="0"/>
              <a:t>Each user’s home page </a:t>
            </a:r>
            <a:r>
              <a:rPr lang="en-US" dirty="0" smtClean="0"/>
              <a:t>(after login) </a:t>
            </a:r>
            <a:r>
              <a:rPr lang="en-US" dirty="0"/>
              <a:t>shows their incomplete tasks and due </a:t>
            </a:r>
            <a:r>
              <a:rPr lang="en-US" dirty="0" smtClean="0"/>
              <a:t>dates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23</a:t>
            </a:fld>
            <a:endParaRPr lang="en-US" dirty="0"/>
          </a:p>
        </p:txBody>
      </p:sp>
      <p:pic>
        <p:nvPicPr>
          <p:cNvPr id="5" name="Picture 4"/>
          <p:cNvPicPr>
            <a:picLocks noChangeAspect="1"/>
          </p:cNvPicPr>
          <p:nvPr/>
        </p:nvPicPr>
        <p:blipFill>
          <a:blip r:embed="rId2"/>
          <a:stretch>
            <a:fillRect/>
          </a:stretch>
        </p:blipFill>
        <p:spPr>
          <a:xfrm>
            <a:off x="54574" y="2936806"/>
            <a:ext cx="9035886" cy="2626711"/>
          </a:xfrm>
          <a:prstGeom prst="rect">
            <a:avLst/>
          </a:prstGeom>
        </p:spPr>
      </p:pic>
      <p:sp>
        <p:nvSpPr>
          <p:cNvPr id="6" name="TextBox 5"/>
          <p:cNvSpPr txBox="1"/>
          <p:nvPr/>
        </p:nvSpPr>
        <p:spPr>
          <a:xfrm>
            <a:off x="4991417" y="2936806"/>
            <a:ext cx="694063" cy="413782"/>
          </a:xfrm>
          <a:prstGeom prst="rect">
            <a:avLst/>
          </a:prstGeom>
          <a:solidFill>
            <a:schemeClr val="tx1">
              <a:alpha val="98000"/>
            </a:schemeClr>
          </a:solidFill>
        </p:spPr>
        <p:txBody>
          <a:bodyPr wrap="square" rtlCol="0">
            <a:spAutoFit/>
          </a:bodyPr>
          <a:lstStyle/>
          <a:p>
            <a:endParaRPr lang="en-US" dirty="0"/>
          </a:p>
        </p:txBody>
      </p:sp>
    </p:spTree>
    <p:extLst>
      <p:ext uri="{BB962C8B-B14F-4D97-AF65-F5344CB8AC3E}">
        <p14:creationId xmlns:p14="http://schemas.microsoft.com/office/powerpoint/2010/main" val="364043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31" y="251810"/>
            <a:ext cx="7584053" cy="1143000"/>
          </a:xfrm>
        </p:spPr>
        <p:txBody>
          <a:bodyPr/>
          <a:lstStyle/>
          <a:p>
            <a:r>
              <a:rPr lang="en-US" dirty="0" smtClean="0"/>
              <a:t>RAAMS Access – Primary Contact	</a:t>
            </a:r>
            <a:endParaRPr lang="en-US" dirty="0"/>
          </a:p>
        </p:txBody>
      </p:sp>
      <p:sp>
        <p:nvSpPr>
          <p:cNvPr id="3" name="Content Placeholder 2"/>
          <p:cNvSpPr>
            <a:spLocks noGrp="1"/>
          </p:cNvSpPr>
          <p:nvPr>
            <p:ph idx="1"/>
          </p:nvPr>
        </p:nvSpPr>
        <p:spPr>
          <a:xfrm>
            <a:off x="358047" y="1598627"/>
            <a:ext cx="8785953" cy="4690431"/>
          </a:xfrm>
        </p:spPr>
        <p:txBody>
          <a:bodyPr/>
          <a:lstStyle/>
          <a:p>
            <a:pPr marL="0" indent="0">
              <a:buNone/>
            </a:pPr>
            <a:r>
              <a:rPr lang="en-US" sz="3600" dirty="0" smtClean="0"/>
              <a:t>For each project or program, at least one primary contact must:</a:t>
            </a:r>
          </a:p>
          <a:p>
            <a:r>
              <a:rPr lang="en-US" dirty="0">
                <a:solidFill>
                  <a:srgbClr val="FFFF99"/>
                </a:solidFill>
              </a:rPr>
              <a:t>B</a:t>
            </a:r>
            <a:r>
              <a:rPr lang="en-US" dirty="0" smtClean="0">
                <a:solidFill>
                  <a:srgbClr val="FFFF99"/>
                </a:solidFill>
              </a:rPr>
              <a:t>e identified </a:t>
            </a:r>
            <a:r>
              <a:rPr lang="en-US" dirty="0">
                <a:solidFill>
                  <a:srgbClr val="FFFF99"/>
                </a:solidFill>
              </a:rPr>
              <a:t>in writing </a:t>
            </a:r>
            <a:r>
              <a:rPr lang="en-US" dirty="0" smtClean="0">
                <a:solidFill>
                  <a:srgbClr val="FFFF99"/>
                </a:solidFill>
              </a:rPr>
              <a:t>as authorized by the sponsoring Council member or designee to submit a grant or agreement application, and </a:t>
            </a:r>
          </a:p>
          <a:p>
            <a:r>
              <a:rPr lang="en-US" dirty="0" smtClean="0">
                <a:solidFill>
                  <a:srgbClr val="FFFF99"/>
                </a:solidFill>
              </a:rPr>
              <a:t>Complete RAAMS training</a:t>
            </a:r>
          </a:p>
          <a:p>
            <a:pPr marL="0" indent="0">
              <a:buNone/>
            </a:pPr>
            <a:r>
              <a:rPr lang="en-US" sz="3600" dirty="0" smtClean="0"/>
              <a:t>Primary Contact </a:t>
            </a:r>
            <a:r>
              <a:rPr lang="en-US" sz="2800" dirty="0" smtClean="0">
                <a:solidFill>
                  <a:srgbClr val="FFFFCC"/>
                </a:solidFill>
              </a:rPr>
              <a:t>(usually) </a:t>
            </a:r>
            <a:r>
              <a:rPr lang="en-US" sz="4400" dirty="0" smtClean="0">
                <a:solidFill>
                  <a:srgbClr val="FFFFCC"/>
                </a:solidFill>
              </a:rPr>
              <a:t>≠</a:t>
            </a:r>
            <a:r>
              <a:rPr lang="en-US" sz="3600" dirty="0" smtClean="0"/>
              <a:t> Agency Responsible Official, Council member or designee</a:t>
            </a:r>
          </a:p>
          <a:p>
            <a:pPr marL="0" indent="0">
              <a:buNone/>
            </a:pPr>
            <a:endParaRPr lang="en-US" sz="3600" dirty="0" smtClean="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24</a:t>
            </a:fld>
            <a:endParaRPr lang="en-US" dirty="0"/>
          </a:p>
        </p:txBody>
      </p:sp>
    </p:spTree>
    <p:extLst>
      <p:ext uri="{BB962C8B-B14F-4D97-AF65-F5344CB8AC3E}">
        <p14:creationId xmlns:p14="http://schemas.microsoft.com/office/powerpoint/2010/main" val="4099836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473885" cy="1143000"/>
          </a:xfrm>
        </p:spPr>
        <p:txBody>
          <a:bodyPr/>
          <a:lstStyle/>
          <a:p>
            <a:r>
              <a:rPr lang="en-US" dirty="0" smtClean="0"/>
              <a:t>RAAMS Access – Primary Contact</a:t>
            </a:r>
            <a:endParaRPr lang="en-US" dirty="0"/>
          </a:p>
        </p:txBody>
      </p:sp>
      <p:sp>
        <p:nvSpPr>
          <p:cNvPr id="3" name="Content Placeholder 2"/>
          <p:cNvSpPr>
            <a:spLocks noGrp="1"/>
          </p:cNvSpPr>
          <p:nvPr>
            <p:ph idx="1"/>
          </p:nvPr>
        </p:nvSpPr>
        <p:spPr>
          <a:xfrm>
            <a:off x="457200" y="1600200"/>
            <a:ext cx="8229600" cy="4723482"/>
          </a:xfrm>
        </p:spPr>
        <p:txBody>
          <a:bodyPr/>
          <a:lstStyle/>
          <a:p>
            <a:r>
              <a:rPr lang="en-US" dirty="0" smtClean="0"/>
              <a:t>The Primary </a:t>
            </a:r>
            <a:r>
              <a:rPr lang="en-US" dirty="0"/>
              <a:t>C</a:t>
            </a:r>
            <a:r>
              <a:rPr lang="en-US" dirty="0" smtClean="0"/>
              <a:t>ontact for each approved project or program will:</a:t>
            </a:r>
          </a:p>
          <a:p>
            <a:pPr lvl="1"/>
            <a:r>
              <a:rPr lang="en-US" dirty="0" smtClean="0"/>
              <a:t>Start the application process </a:t>
            </a:r>
          </a:p>
          <a:p>
            <a:pPr lvl="1"/>
            <a:r>
              <a:rPr lang="en-US" dirty="0"/>
              <a:t>S</a:t>
            </a:r>
            <a:r>
              <a:rPr lang="en-US" dirty="0" smtClean="0"/>
              <a:t>ubmit the application</a:t>
            </a:r>
          </a:p>
          <a:p>
            <a:pPr lvl="1"/>
            <a:r>
              <a:rPr lang="en-US" dirty="0" smtClean="0"/>
              <a:t>Be assigned post-award tasks (reporting, etc.)</a:t>
            </a:r>
          </a:p>
          <a:p>
            <a:r>
              <a:rPr lang="en-US" dirty="0" smtClean="0"/>
              <a:t>Primary Contacts can associate other users to assist with the application process</a:t>
            </a:r>
          </a:p>
          <a:p>
            <a:pPr lvl="1"/>
            <a:r>
              <a:rPr lang="en-US" i="1" dirty="0" smtClean="0"/>
              <a:t>Note:  at this time, only the primary contact can enter budget information</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25</a:t>
            </a:fld>
            <a:endParaRPr lang="en-US" dirty="0"/>
          </a:p>
        </p:txBody>
      </p:sp>
    </p:spTree>
    <p:extLst>
      <p:ext uri="{BB962C8B-B14F-4D97-AF65-F5344CB8AC3E}">
        <p14:creationId xmlns:p14="http://schemas.microsoft.com/office/powerpoint/2010/main" val="1786438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itle 5"/>
          <p:cNvSpPr>
            <a:spLocks noGrp="1"/>
          </p:cNvSpPr>
          <p:nvPr>
            <p:ph type="title"/>
          </p:nvPr>
        </p:nvSpPr>
        <p:spPr/>
        <p:txBody>
          <a:bodyPr/>
          <a:lstStyle/>
          <a:p>
            <a:r>
              <a:rPr lang="en-US" dirty="0"/>
              <a:t>Accessing </a:t>
            </a:r>
            <a:r>
              <a:rPr lang="en-US" dirty="0" smtClean="0"/>
              <a:t>RAAMS</a:t>
            </a:r>
            <a:endParaRPr lang="en-US" dirty="0"/>
          </a:p>
        </p:txBody>
      </p:sp>
      <p:sp>
        <p:nvSpPr>
          <p:cNvPr id="4" name="Content Placeholder 3"/>
          <p:cNvSpPr>
            <a:spLocks noGrp="1"/>
          </p:cNvSpPr>
          <p:nvPr>
            <p:ph idx="1"/>
          </p:nvPr>
        </p:nvSpPr>
        <p:spPr>
          <a:xfrm>
            <a:off x="190937" y="2018290"/>
            <a:ext cx="3054284" cy="3426963"/>
          </a:xfrm>
        </p:spPr>
        <p:txBody>
          <a:bodyPr>
            <a:noAutofit/>
          </a:bodyPr>
          <a:lstStyle/>
          <a:p>
            <a:pPr marL="0" indent="0">
              <a:buNone/>
            </a:pPr>
            <a:r>
              <a:rPr lang="en-US" dirty="0" smtClean="0"/>
              <a:t>Options:</a:t>
            </a:r>
          </a:p>
          <a:p>
            <a:pPr marL="514350" indent="-514350">
              <a:buFont typeface="+mj-lt"/>
              <a:buAutoNum type="arabicPeriod"/>
            </a:pPr>
            <a:r>
              <a:rPr lang="en-US" sz="2400" dirty="0" smtClean="0"/>
              <a:t>Self-Registration</a:t>
            </a:r>
          </a:p>
          <a:p>
            <a:pPr marL="573088" indent="0">
              <a:spcBef>
                <a:spcPts val="1200"/>
              </a:spcBef>
              <a:buNone/>
            </a:pPr>
            <a:r>
              <a:rPr lang="en-US" sz="2000" dirty="0" smtClean="0">
                <a:solidFill>
                  <a:srgbClr val="FFFF99"/>
                </a:solidFill>
              </a:rPr>
              <a:t>(Administrator </a:t>
            </a:r>
          </a:p>
          <a:p>
            <a:pPr marL="573088" indent="0">
              <a:spcBef>
                <a:spcPts val="1200"/>
              </a:spcBef>
              <a:buNone/>
            </a:pPr>
            <a:r>
              <a:rPr lang="en-US" sz="2000" dirty="0" smtClean="0">
                <a:solidFill>
                  <a:srgbClr val="FFFF99"/>
                </a:solidFill>
              </a:rPr>
              <a:t>must associate </a:t>
            </a:r>
          </a:p>
          <a:p>
            <a:pPr marL="573088" indent="0">
              <a:spcBef>
                <a:spcPts val="1200"/>
              </a:spcBef>
              <a:buNone/>
            </a:pPr>
            <a:r>
              <a:rPr lang="en-US" sz="2000" dirty="0" smtClean="0">
                <a:solidFill>
                  <a:srgbClr val="FFFF99"/>
                </a:solidFill>
              </a:rPr>
              <a:t>with organization)</a:t>
            </a:r>
          </a:p>
          <a:p>
            <a:pPr marL="573088" indent="0">
              <a:buNone/>
            </a:pPr>
            <a:endParaRPr lang="en-US" sz="2400" dirty="0" smtClean="0">
              <a:solidFill>
                <a:srgbClr val="FFFF99"/>
              </a:solidFill>
            </a:endParaRPr>
          </a:p>
          <a:p>
            <a:pPr marL="514350" indent="-514350">
              <a:buFont typeface="+mj-lt"/>
              <a:buAutoNum type="arabicPeriod" startAt="2"/>
            </a:pPr>
            <a:r>
              <a:rPr lang="en-US" sz="2400" dirty="0" smtClean="0"/>
              <a:t>Administrator Creates User</a:t>
            </a:r>
          </a:p>
        </p:txBody>
      </p:sp>
      <p:sp>
        <p:nvSpPr>
          <p:cNvPr id="2" name="Slide Number Placeholder 1"/>
          <p:cNvSpPr>
            <a:spLocks noGrp="1"/>
          </p:cNvSpPr>
          <p:nvPr>
            <p:ph type="sldNum" sz="quarter" idx="12"/>
          </p:nvPr>
        </p:nvSpPr>
        <p:spPr/>
        <p:txBody>
          <a:bodyPr/>
          <a:lstStyle/>
          <a:p>
            <a:fld id="{79C0348D-2E22-4494-BDED-8CB248A6FED9}" type="slidenum">
              <a:rPr lang="en-US" smtClean="0"/>
              <a:pPr/>
              <a:t>26</a:t>
            </a:fld>
            <a:endParaRPr lang="en-US" dirty="0"/>
          </a:p>
        </p:txBody>
      </p:sp>
      <p:grpSp>
        <p:nvGrpSpPr>
          <p:cNvPr id="18" name="Group 17"/>
          <p:cNvGrpSpPr/>
          <p:nvPr/>
        </p:nvGrpSpPr>
        <p:grpSpPr>
          <a:xfrm>
            <a:off x="3313183" y="1916510"/>
            <a:ext cx="5684701" cy="3823278"/>
            <a:chOff x="3621654" y="1916510"/>
            <a:chExt cx="5401162" cy="3525818"/>
          </a:xfrm>
        </p:grpSpPr>
        <p:pic>
          <p:nvPicPr>
            <p:cNvPr id="14" name="Picture 13"/>
            <p:cNvPicPr/>
            <p:nvPr/>
          </p:nvPicPr>
          <p:blipFill rotWithShape="1">
            <a:blip r:embed="rId3" cstate="print">
              <a:extLst>
                <a:ext uri="{28A0092B-C50C-407E-A947-70E740481C1C}">
                  <a14:useLocalDpi xmlns:a14="http://schemas.microsoft.com/office/drawing/2010/main"/>
                </a:ext>
              </a:extLst>
            </a:blip>
            <a:srcRect/>
            <a:stretch/>
          </p:blipFill>
          <p:spPr bwMode="auto">
            <a:xfrm>
              <a:off x="3621654" y="1916510"/>
              <a:ext cx="5401162" cy="3525818"/>
            </a:xfrm>
            <a:prstGeom prst="rect">
              <a:avLst/>
            </a:prstGeom>
            <a:ln w="19050">
              <a:solidFill>
                <a:srgbClr val="0070C0"/>
              </a:solidFill>
            </a:ln>
            <a:extLst>
              <a:ext uri="{53640926-AAD7-44D8-BBD7-CCE9431645EC}">
                <a14:shadowObscured xmlns:a14="http://schemas.microsoft.com/office/drawing/2010/main"/>
              </a:ext>
            </a:extLst>
          </p:spPr>
        </p:pic>
        <p:sp>
          <p:nvSpPr>
            <p:cNvPr id="17" name="TextBox 16"/>
            <p:cNvSpPr txBox="1"/>
            <p:nvPr/>
          </p:nvSpPr>
          <p:spPr>
            <a:xfrm>
              <a:off x="7296150" y="4845050"/>
              <a:ext cx="1403350" cy="255448"/>
            </a:xfrm>
            <a:prstGeom prst="rect">
              <a:avLst/>
            </a:prstGeom>
            <a:solidFill>
              <a:schemeClr val="tx1"/>
            </a:solidFill>
          </p:spPr>
          <p:txBody>
            <a:bodyPr wrap="square" rtlCol="0">
              <a:spAutoFit/>
            </a:bodyPr>
            <a:lstStyle/>
            <a:p>
              <a:r>
                <a:rPr lang="en-US" sz="600" b="1" dirty="0" smtClean="0">
                  <a:solidFill>
                    <a:schemeClr val="bg1"/>
                  </a:solidFill>
                  <a:latin typeface="Calibri" panose="020F0502020204030204" pitchFamily="34" charset="0"/>
                  <a:cs typeface="Times New Roman" panose="02020603050405020304" pitchFamily="18" charset="0"/>
                </a:rPr>
                <a:t>New User? </a:t>
              </a:r>
              <a:r>
                <a:rPr lang="en-US" sz="600" b="1" dirty="0" smtClean="0">
                  <a:solidFill>
                    <a:schemeClr val="accent1"/>
                  </a:solidFill>
                  <a:latin typeface="Calibri" panose="020F0502020204030204" pitchFamily="34" charset="0"/>
                  <a:cs typeface="Times New Roman" panose="02020603050405020304" pitchFamily="18" charset="0"/>
                </a:rPr>
                <a:t>Register Here</a:t>
              </a:r>
            </a:p>
            <a:p>
              <a:r>
                <a:rPr lang="en-US" sz="600" b="1" dirty="0" smtClean="0">
                  <a:solidFill>
                    <a:schemeClr val="accent1"/>
                  </a:solidFill>
                  <a:latin typeface="Calibri" panose="020F0502020204030204" pitchFamily="34" charset="0"/>
                  <a:cs typeface="Times New Roman" panose="02020603050405020304" pitchFamily="18" charset="0"/>
                </a:rPr>
                <a:t>Frequently Asked Questions</a:t>
              </a:r>
              <a:endParaRPr lang="en-US" sz="600" b="1" dirty="0">
                <a:solidFill>
                  <a:schemeClr val="accent1"/>
                </a:solidFill>
                <a:latin typeface="Calibri" panose="020F0502020204030204" pitchFamily="34" charset="0"/>
                <a:cs typeface="Times New Roman" panose="02020603050405020304" pitchFamily="18" charset="0"/>
              </a:endParaRPr>
            </a:p>
          </p:txBody>
        </p:sp>
      </p:grpSp>
      <p:sp>
        <p:nvSpPr>
          <p:cNvPr id="10" name="Oval 9"/>
          <p:cNvSpPr/>
          <p:nvPr/>
        </p:nvSpPr>
        <p:spPr>
          <a:xfrm>
            <a:off x="6950784" y="4971127"/>
            <a:ext cx="1477017" cy="518984"/>
          </a:xfrm>
          <a:prstGeom prst="ellipse">
            <a:avLst/>
          </a:prstGeom>
          <a:noFill/>
          <a:ln w="3175">
            <a:solidFill>
              <a:srgbClr val="47608C"/>
            </a:solidFill>
          </a:ln>
          <a:effectLst>
            <a:glow rad="127000">
              <a:schemeClr val="tx2">
                <a:lumMod val="60000"/>
                <a:lumOff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11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Security</a:t>
            </a:r>
            <a:endParaRPr lang="en-US" dirty="0"/>
          </a:p>
        </p:txBody>
      </p:sp>
      <p:sp>
        <p:nvSpPr>
          <p:cNvPr id="3" name="Content Placeholder 2"/>
          <p:cNvSpPr>
            <a:spLocks noGrp="1"/>
          </p:cNvSpPr>
          <p:nvPr>
            <p:ph idx="1"/>
          </p:nvPr>
        </p:nvSpPr>
        <p:spPr>
          <a:xfrm>
            <a:off x="457200" y="1600200"/>
            <a:ext cx="8229600" cy="4723482"/>
          </a:xfrm>
        </p:spPr>
        <p:txBody>
          <a:bodyPr/>
          <a:lstStyle/>
          <a:p>
            <a:pPr lvl="1">
              <a:buFont typeface="Arial" panose="020B0604020202020204" pitchFamily="34" charset="0"/>
              <a:buChar char="•"/>
            </a:pPr>
            <a:r>
              <a:rPr lang="en-US" sz="3200" dirty="0" smtClean="0"/>
              <a:t>Federal system </a:t>
            </a:r>
          </a:p>
          <a:p>
            <a:pPr lvl="1">
              <a:buFont typeface="Arial" panose="020B0604020202020204" pitchFamily="34" charset="0"/>
              <a:buChar char="•"/>
            </a:pPr>
            <a:r>
              <a:rPr lang="en-US" sz="3200" dirty="0" smtClean="0"/>
              <a:t>Single-user accounts – </a:t>
            </a:r>
            <a:r>
              <a:rPr lang="en-US" sz="3200" u="sng" dirty="0" smtClean="0">
                <a:solidFill>
                  <a:srgbClr val="FFFF00"/>
                </a:solidFill>
              </a:rPr>
              <a:t>do not share</a:t>
            </a:r>
            <a:r>
              <a:rPr lang="en-US" sz="3200" dirty="0" smtClean="0">
                <a:solidFill>
                  <a:srgbClr val="FFFF00"/>
                </a:solidFill>
              </a:rPr>
              <a:t>!</a:t>
            </a:r>
          </a:p>
          <a:p>
            <a:pPr lvl="1">
              <a:buFont typeface="Arial" panose="020B0604020202020204" pitchFamily="34" charset="0"/>
              <a:buChar char="•"/>
            </a:pPr>
            <a:r>
              <a:rPr lang="en-US" sz="3200" dirty="0" smtClean="0"/>
              <a:t>Password requirements – </a:t>
            </a:r>
            <a:r>
              <a:rPr lang="en-US" sz="3200" u="sng" dirty="0" smtClean="0">
                <a:solidFill>
                  <a:srgbClr val="FFFF00"/>
                </a:solidFill>
              </a:rPr>
              <a:t>do not share</a:t>
            </a:r>
            <a:r>
              <a:rPr lang="en-US" sz="3200" dirty="0" smtClean="0">
                <a:solidFill>
                  <a:srgbClr val="FFFF00"/>
                </a:solidFill>
              </a:rPr>
              <a:t>!</a:t>
            </a:r>
          </a:p>
          <a:p>
            <a:pPr lvl="1">
              <a:buFont typeface="Arial" panose="020B0604020202020204" pitchFamily="34" charset="0"/>
              <a:buChar char="•"/>
            </a:pPr>
            <a:r>
              <a:rPr lang="en-US" sz="3200" dirty="0" smtClean="0"/>
              <a:t>Timeout</a:t>
            </a:r>
          </a:p>
          <a:p>
            <a:pPr lvl="2">
              <a:buFont typeface="Wingdings" panose="05000000000000000000" pitchFamily="2" charset="2"/>
              <a:buChar char="ü"/>
            </a:pPr>
            <a:r>
              <a:rPr lang="en-US" sz="2800" dirty="0" smtClean="0">
                <a:solidFill>
                  <a:srgbClr val="FFFFCC"/>
                </a:solidFill>
              </a:rPr>
              <a:t>Automatically logged out after 30 minutes of “inactivity”</a:t>
            </a:r>
          </a:p>
          <a:p>
            <a:pPr lvl="2">
              <a:buFont typeface="Wingdings" panose="05000000000000000000" pitchFamily="2" charset="2"/>
              <a:buChar char="ü"/>
            </a:pPr>
            <a:r>
              <a:rPr lang="en-US" sz="2800" dirty="0" smtClean="0">
                <a:solidFill>
                  <a:srgbClr val="FFFFCC"/>
                </a:solidFill>
              </a:rPr>
              <a:t>Inactivity = no interaction with the server (i.e., saving data or refreshing screen)</a:t>
            </a:r>
          </a:p>
          <a:p>
            <a:pPr lvl="2">
              <a:buFont typeface="Wingdings" panose="05000000000000000000" pitchFamily="2" charset="2"/>
              <a:buChar char="ü"/>
            </a:pPr>
            <a:r>
              <a:rPr lang="en-US" sz="2800" dirty="0" smtClean="0">
                <a:solidFill>
                  <a:srgbClr val="FFFFCC"/>
                </a:solidFill>
              </a:rPr>
              <a:t>10 minute warning provided</a:t>
            </a:r>
          </a:p>
          <a:p>
            <a:pPr lvl="2"/>
            <a:endParaRPr lang="en-US" dirty="0" smtClean="0"/>
          </a:p>
          <a:p>
            <a:pPr marL="914400" lvl="2"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27</a:t>
            </a:fld>
            <a:endParaRPr lang="en-US" dirty="0"/>
          </a:p>
        </p:txBody>
      </p:sp>
    </p:spTree>
    <p:extLst>
      <p:ext uri="{BB962C8B-B14F-4D97-AF65-F5344CB8AC3E}">
        <p14:creationId xmlns:p14="http://schemas.microsoft.com/office/powerpoint/2010/main" val="2023822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	</a:t>
            </a:r>
            <a:endParaRPr lang="en-US" dirty="0"/>
          </a:p>
        </p:txBody>
      </p:sp>
      <p:sp>
        <p:nvSpPr>
          <p:cNvPr id="3" name="Content Placeholder 2"/>
          <p:cNvSpPr>
            <a:spLocks noGrp="1"/>
          </p:cNvSpPr>
          <p:nvPr>
            <p:ph idx="1"/>
          </p:nvPr>
        </p:nvSpPr>
        <p:spPr>
          <a:xfrm>
            <a:off x="0" y="1600200"/>
            <a:ext cx="9143999" cy="4525963"/>
          </a:xfrm>
        </p:spPr>
        <p:txBody>
          <a:bodyPr/>
          <a:lstStyle/>
          <a:p>
            <a:r>
              <a:rPr lang="en-US" sz="4400" dirty="0" smtClean="0"/>
              <a:t>Save your work often</a:t>
            </a:r>
          </a:p>
          <a:p>
            <a:r>
              <a:rPr lang="en-US" sz="3600" dirty="0" smtClean="0">
                <a:solidFill>
                  <a:srgbClr val="FFFF99"/>
                </a:solidFill>
              </a:rPr>
              <a:t>Ways to save: </a:t>
            </a:r>
          </a:p>
          <a:p>
            <a:endParaRPr lang="en-US" sz="3600" dirty="0" smtClean="0">
              <a:solidFill>
                <a:srgbClr val="FFFF99"/>
              </a:solidFill>
            </a:endParaRPr>
          </a:p>
          <a:p>
            <a:pPr lvl="1"/>
            <a:r>
              <a:rPr lang="en-US" sz="3200" dirty="0" smtClean="0"/>
              <a:t>“</a:t>
            </a:r>
            <a:r>
              <a:rPr lang="en-US" sz="3200" dirty="0" smtClean="0">
                <a:solidFill>
                  <a:srgbClr val="FFFFCC"/>
                </a:solidFill>
              </a:rPr>
              <a:t>Save</a:t>
            </a:r>
            <a:r>
              <a:rPr lang="en-US" sz="3200" dirty="0" smtClean="0"/>
              <a:t>” button saves your work and keeps you on the same page</a:t>
            </a:r>
          </a:p>
          <a:p>
            <a:pPr lvl="1"/>
            <a:r>
              <a:rPr lang="en-US" sz="3200" dirty="0" smtClean="0"/>
              <a:t>“</a:t>
            </a:r>
            <a:r>
              <a:rPr lang="en-US" sz="3200" dirty="0" smtClean="0">
                <a:solidFill>
                  <a:srgbClr val="FFFFCC"/>
                </a:solidFill>
              </a:rPr>
              <a:t>Save and continue</a:t>
            </a:r>
            <a:r>
              <a:rPr lang="en-US" sz="3200" dirty="0" smtClean="0"/>
              <a:t>” saves your work and moves you to the next page</a:t>
            </a:r>
          </a:p>
          <a:p>
            <a:pPr lvl="1"/>
            <a:r>
              <a:rPr lang="en-US" sz="3200" dirty="0" smtClean="0"/>
              <a:t>Either option will “save” you from timing out</a:t>
            </a:r>
            <a:endParaRPr lang="en-US" sz="3200"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80734" y="2610996"/>
            <a:ext cx="5817151" cy="892367"/>
          </a:xfrm>
          <a:prstGeom prst="rect">
            <a:avLst/>
          </a:prstGeom>
        </p:spPr>
      </p:pic>
    </p:spTree>
    <p:extLst>
      <p:ext uri="{BB962C8B-B14F-4D97-AF65-F5344CB8AC3E}">
        <p14:creationId xmlns:p14="http://schemas.microsoft.com/office/powerpoint/2010/main" val="1426916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login</a:t>
            </a:r>
            <a:endParaRPr lang="en-US" dirty="0"/>
          </a:p>
        </p:txBody>
      </p:sp>
      <p:sp>
        <p:nvSpPr>
          <p:cNvPr id="3" name="Content Placeholder 2"/>
          <p:cNvSpPr>
            <a:spLocks noGrp="1"/>
          </p:cNvSpPr>
          <p:nvPr>
            <p:ph idx="1"/>
          </p:nvPr>
        </p:nvSpPr>
        <p:spPr>
          <a:xfrm>
            <a:off x="446183" y="1501048"/>
            <a:ext cx="8229600" cy="4525963"/>
          </a:xfrm>
        </p:spPr>
        <p:txBody>
          <a:bodyPr/>
          <a:lstStyle/>
          <a:p>
            <a:pPr marL="0" indent="0" algn="ctr">
              <a:buNone/>
            </a:pPr>
            <a:r>
              <a:rPr lang="en-US" dirty="0" smtClean="0">
                <a:solidFill>
                  <a:srgbClr val="FFFF99"/>
                </a:solidFill>
              </a:rPr>
              <a:t>Go to:  </a:t>
            </a:r>
          </a:p>
          <a:p>
            <a:pPr marL="0" indent="0" algn="ctr">
              <a:buNone/>
            </a:pPr>
            <a:r>
              <a:rPr lang="en-US" smtClean="0"/>
              <a:t>raams-test.restorethegulf.gov</a:t>
            </a:r>
            <a:endParaRPr lang="en-US" dirty="0" smtClean="0"/>
          </a:p>
          <a:p>
            <a:pPr marL="0" indent="0" algn="ctr">
              <a:buNone/>
            </a:pPr>
            <a:endParaRPr lang="en-US" dirty="0"/>
          </a:p>
          <a:p>
            <a:pPr algn="ctr"/>
            <a:r>
              <a:rPr lang="en-US" dirty="0" smtClean="0">
                <a:solidFill>
                  <a:srgbClr val="FFFF99"/>
                </a:solidFill>
              </a:rPr>
              <a:t>Click on “Register Here” and complete the requested information</a:t>
            </a:r>
          </a:p>
          <a:p>
            <a:pPr algn="ctr"/>
            <a:r>
              <a:rPr lang="en-US" dirty="0">
                <a:solidFill>
                  <a:srgbClr val="FFFF99"/>
                </a:solidFill>
              </a:rPr>
              <a:t>P</a:t>
            </a:r>
            <a:r>
              <a:rPr lang="en-US" dirty="0" smtClean="0">
                <a:solidFill>
                  <a:srgbClr val="FFFF99"/>
                </a:solidFill>
              </a:rPr>
              <a:t>assword must meet requirements</a:t>
            </a:r>
          </a:p>
          <a:p>
            <a:pPr marL="0" indent="0" algn="ctr">
              <a:buNone/>
            </a:pPr>
            <a:endParaRPr lang="en-US" sz="2800" dirty="0" smtClean="0"/>
          </a:p>
          <a:p>
            <a:pPr marL="0" indent="0" algn="ctr">
              <a:buNone/>
            </a:pPr>
            <a:r>
              <a:rPr lang="en-US" sz="2000" i="1" dirty="0" smtClean="0">
                <a:solidFill>
                  <a:srgbClr val="FFFFCC"/>
                </a:solidFill>
              </a:rPr>
              <a:t>(note:  we are working in a test environment for training purposes; “real” applications will be entered in the identical production environment once access to RAAMS has been granted)</a:t>
            </a:r>
            <a:endParaRPr lang="en-US" sz="2000" i="1" dirty="0">
              <a:solidFill>
                <a:srgbClr val="FFFFCC"/>
              </a:solidFill>
            </a:endParaRP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29</a:t>
            </a:fld>
            <a:endParaRPr lang="en-US" dirty="0"/>
          </a:p>
        </p:txBody>
      </p:sp>
    </p:spTree>
    <p:extLst>
      <p:ext uri="{BB962C8B-B14F-4D97-AF65-F5344CB8AC3E}">
        <p14:creationId xmlns:p14="http://schemas.microsoft.com/office/powerpoint/2010/main" val="2875406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48" y="223838"/>
            <a:ext cx="2540000" cy="1143000"/>
          </a:xfrm>
        </p:spPr>
        <p:txBody>
          <a:bodyPr/>
          <a:lstStyle/>
          <a:p>
            <a:r>
              <a:rPr lang="en-US" dirty="0" smtClean="0"/>
              <a:t>Objectives</a:t>
            </a:r>
            <a:endParaRPr lang="en-US" dirty="0"/>
          </a:p>
        </p:txBody>
      </p:sp>
      <p:sp>
        <p:nvSpPr>
          <p:cNvPr id="3" name="Content Placeholder 2"/>
          <p:cNvSpPr>
            <a:spLocks noGrp="1"/>
          </p:cNvSpPr>
          <p:nvPr>
            <p:ph idx="1"/>
          </p:nvPr>
        </p:nvSpPr>
        <p:spPr>
          <a:xfrm>
            <a:off x="446690" y="1467866"/>
            <a:ext cx="8229600" cy="5186322"/>
          </a:xfrm>
        </p:spPr>
        <p:txBody>
          <a:bodyPr/>
          <a:lstStyle/>
          <a:p>
            <a:r>
              <a:rPr lang="en-US" dirty="0" smtClean="0"/>
              <a:t>Hands-on Introduction to RAAMS</a:t>
            </a:r>
          </a:p>
          <a:p>
            <a:r>
              <a:rPr lang="en-US" dirty="0" smtClean="0"/>
              <a:t>What you need to know to enter applications in RAAMS</a:t>
            </a:r>
          </a:p>
          <a:p>
            <a:pPr lvl="1"/>
            <a:r>
              <a:rPr lang="en-US" dirty="0" smtClean="0"/>
              <a:t>Federal requirements</a:t>
            </a:r>
          </a:p>
          <a:p>
            <a:pPr lvl="1"/>
            <a:r>
              <a:rPr lang="en-US" dirty="0" smtClean="0"/>
              <a:t>Supporting materials that are needed when submitting an application for funding to the Council</a:t>
            </a:r>
          </a:p>
          <a:p>
            <a:pPr lvl="1"/>
            <a:r>
              <a:rPr lang="en-US" dirty="0" smtClean="0"/>
              <a:t>RAAMS data entry processes</a:t>
            </a:r>
          </a:p>
          <a:p>
            <a:pPr marL="457200" lvl="1" indent="0">
              <a:buNone/>
            </a:pPr>
            <a:endParaRPr lang="en-US" sz="1200" dirty="0" smtClean="0"/>
          </a:p>
          <a:p>
            <a:pPr marL="0" indent="0">
              <a:buNone/>
            </a:pPr>
            <a:r>
              <a:rPr lang="en-US" sz="2400" i="1" dirty="0" smtClean="0"/>
              <a:t>Note:  Additional training will be scheduled and is available upon request</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3</a:t>
            </a:fld>
            <a:endParaRPr lang="en-US" dirty="0"/>
          </a:p>
        </p:txBody>
      </p:sp>
    </p:spTree>
    <p:extLst>
      <p:ext uri="{BB962C8B-B14F-4D97-AF65-F5344CB8AC3E}">
        <p14:creationId xmlns:p14="http://schemas.microsoft.com/office/powerpoint/2010/main" val="1585621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Requirements</a:t>
            </a:r>
            <a:endParaRPr lang="en-US" dirty="0"/>
          </a:p>
        </p:txBody>
      </p:sp>
      <p:sp>
        <p:nvSpPr>
          <p:cNvPr id="3" name="Content Placeholder 2"/>
          <p:cNvSpPr>
            <a:spLocks noGrp="1"/>
          </p:cNvSpPr>
          <p:nvPr>
            <p:ph idx="1"/>
          </p:nvPr>
        </p:nvSpPr>
        <p:spPr>
          <a:xfrm>
            <a:off x="457200" y="1600200"/>
            <a:ext cx="8229600" cy="4892675"/>
          </a:xfrm>
        </p:spPr>
        <p:txBody>
          <a:bodyPr/>
          <a:lstStyle/>
          <a:p>
            <a:pPr lvl="0"/>
            <a:r>
              <a:rPr lang="en-US" dirty="0" smtClean="0"/>
              <a:t>At </a:t>
            </a:r>
            <a:r>
              <a:rPr lang="en-US" dirty="0"/>
              <a:t>least 12 characters and no more than 20</a:t>
            </a:r>
          </a:p>
          <a:p>
            <a:pPr lvl="0"/>
            <a:r>
              <a:rPr lang="en-US" dirty="0"/>
              <a:t>Different from your last 8 passwords</a:t>
            </a:r>
          </a:p>
          <a:p>
            <a:pPr lvl="0"/>
            <a:r>
              <a:rPr lang="en-US" dirty="0"/>
              <a:t>Include a combination of uppercase and lowercase letters, numbers, and special characters</a:t>
            </a:r>
          </a:p>
          <a:p>
            <a:pPr lvl="0"/>
            <a:r>
              <a:rPr lang="en-US" dirty="0" smtClean="0"/>
              <a:t>Do not </a:t>
            </a:r>
            <a:r>
              <a:rPr lang="en-US" dirty="0"/>
              <a:t>include your first or last name, birthdays, or other personal information</a:t>
            </a:r>
          </a:p>
          <a:p>
            <a:pPr lvl="0"/>
            <a:r>
              <a:rPr lang="en-US" dirty="0" smtClean="0"/>
              <a:t>Do not </a:t>
            </a:r>
            <a:r>
              <a:rPr lang="en-US" dirty="0"/>
              <a:t>include dictionary words, common names, or simple </a:t>
            </a:r>
            <a:r>
              <a:rPr lang="en-US" dirty="0" smtClean="0"/>
              <a:t>patterns</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30</a:t>
            </a:fld>
            <a:endParaRPr lang="en-US" dirty="0"/>
          </a:p>
        </p:txBody>
      </p:sp>
    </p:spTree>
    <p:extLst>
      <p:ext uri="{BB962C8B-B14F-4D97-AF65-F5344CB8AC3E}">
        <p14:creationId xmlns:p14="http://schemas.microsoft.com/office/powerpoint/2010/main" val="243078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itle 4"/>
          <p:cNvSpPr>
            <a:spLocks noGrp="1"/>
          </p:cNvSpPr>
          <p:nvPr>
            <p:ph type="title"/>
          </p:nvPr>
        </p:nvSpPr>
        <p:spPr/>
        <p:txBody>
          <a:bodyPr/>
          <a:lstStyle/>
          <a:p>
            <a:r>
              <a:rPr lang="en-US" dirty="0" smtClean="0"/>
              <a:t>Log in to RAAMS</a:t>
            </a:r>
            <a:endParaRPr lang="en-US" dirty="0"/>
          </a:p>
        </p:txBody>
      </p:sp>
      <p:sp>
        <p:nvSpPr>
          <p:cNvPr id="4" name="Content Placeholder 3"/>
          <p:cNvSpPr>
            <a:spLocks noGrp="1"/>
          </p:cNvSpPr>
          <p:nvPr>
            <p:ph idx="1"/>
          </p:nvPr>
        </p:nvSpPr>
        <p:spPr/>
        <p:txBody>
          <a:bodyPr>
            <a:normAutofit/>
          </a:bodyPr>
          <a:lstStyle/>
          <a:p>
            <a:pPr marL="0" indent="0">
              <a:buNone/>
            </a:pPr>
            <a:endParaRPr lang="en-US"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79C0348D-2E22-4494-BDED-8CB248A6FED9}" type="slidenum">
              <a:rPr lang="en-US" smtClean="0"/>
              <a:pPr/>
              <a:t>31</a:t>
            </a:fld>
            <a:endParaRPr lang="en-US" dirty="0"/>
          </a:p>
        </p:txBody>
      </p:sp>
      <p:pic>
        <p:nvPicPr>
          <p:cNvPr id="9" name="Picture 8"/>
          <p:cNvPicPr/>
          <p:nvPr/>
        </p:nvPicPr>
        <p:blipFill rotWithShape="1">
          <a:blip r:embed="rId3" cstate="print">
            <a:extLst>
              <a:ext uri="{28A0092B-C50C-407E-A947-70E740481C1C}">
                <a14:useLocalDpi xmlns:a14="http://schemas.microsoft.com/office/drawing/2010/main"/>
              </a:ext>
            </a:extLst>
          </a:blip>
          <a:srcRect/>
          <a:stretch/>
        </p:blipFill>
        <p:spPr bwMode="auto">
          <a:xfrm>
            <a:off x="2222903" y="2622014"/>
            <a:ext cx="5028703" cy="3504149"/>
          </a:xfrm>
          <a:prstGeom prst="rect">
            <a:avLst/>
          </a:prstGeom>
          <a:ln w="25400">
            <a:solidFill>
              <a:schemeClr val="accent1">
                <a:lumMod val="50000"/>
              </a:schemeClr>
            </a:solidFill>
          </a:ln>
          <a:extLst>
            <a:ext uri="{53640926-AAD7-44D8-BBD7-CCE9431645EC}">
              <a14:shadowObscured xmlns:a14="http://schemas.microsoft.com/office/drawing/2010/main"/>
            </a:ext>
          </a:extLst>
        </p:spPr>
      </p:pic>
      <p:sp>
        <p:nvSpPr>
          <p:cNvPr id="17" name="Content Placeholder 2"/>
          <p:cNvSpPr txBox="1">
            <a:spLocks/>
          </p:cNvSpPr>
          <p:nvPr/>
        </p:nvSpPr>
        <p:spPr>
          <a:xfrm>
            <a:off x="609600" y="1752600"/>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rgbClr val="FFFF66"/>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rgbClr val="FFFF99"/>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rgbClr val="FFFF99"/>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User Home </a:t>
            </a:r>
            <a:r>
              <a:rPr lang="en-US" dirty="0"/>
              <a:t>P</a:t>
            </a:r>
            <a:r>
              <a:rPr lang="en-US" dirty="0" smtClean="0"/>
              <a:t>age</a:t>
            </a:r>
            <a:endParaRPr lang="en-US" dirty="0"/>
          </a:p>
        </p:txBody>
      </p:sp>
    </p:spTree>
    <p:extLst>
      <p:ext uri="{BB962C8B-B14F-4D97-AF65-F5344CB8AC3E}">
        <p14:creationId xmlns:p14="http://schemas.microsoft.com/office/powerpoint/2010/main" val="2014527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256443" cy="1143000"/>
          </a:xfrm>
        </p:spPr>
        <p:txBody>
          <a:bodyPr/>
          <a:lstStyle/>
          <a:p>
            <a:r>
              <a:rPr lang="en-US" dirty="0" smtClean="0"/>
              <a:t>Applications under the Initial FPL</a:t>
            </a:r>
            <a:endParaRPr lang="en-US" dirty="0"/>
          </a:p>
        </p:txBody>
      </p:sp>
      <p:sp>
        <p:nvSpPr>
          <p:cNvPr id="3" name="Content Placeholder 2"/>
          <p:cNvSpPr>
            <a:spLocks noGrp="1"/>
          </p:cNvSpPr>
          <p:nvPr>
            <p:ph idx="1"/>
          </p:nvPr>
        </p:nvSpPr>
        <p:spPr>
          <a:xfrm>
            <a:off x="457200" y="1563129"/>
            <a:ext cx="8229600" cy="4929746"/>
          </a:xfrm>
        </p:spPr>
        <p:txBody>
          <a:bodyPr/>
          <a:lstStyle/>
          <a:p>
            <a:r>
              <a:rPr lang="en-US" sz="2800" dirty="0" smtClean="0"/>
              <a:t>Original proposals not entered in RAAMS</a:t>
            </a:r>
          </a:p>
          <a:p>
            <a:r>
              <a:rPr lang="en-US" sz="2800" dirty="0" smtClean="0"/>
              <a:t>Only Category 1 projects and programs on FPL can be entered</a:t>
            </a:r>
          </a:p>
          <a:p>
            <a:r>
              <a:rPr lang="en-US" sz="2800" dirty="0"/>
              <a:t>Do not combine multiple FPL projects into a single application</a:t>
            </a:r>
          </a:p>
          <a:p>
            <a:r>
              <a:rPr lang="en-US" sz="2800" u="sng" dirty="0" smtClean="0"/>
              <a:t>In general</a:t>
            </a:r>
            <a:r>
              <a:rPr lang="en-US" sz="2800" dirty="0" smtClean="0"/>
              <a:t>, 1 approved project = 1 application</a:t>
            </a:r>
          </a:p>
          <a:p>
            <a:pPr marL="0" indent="0">
              <a:buNone/>
            </a:pPr>
            <a:r>
              <a:rPr lang="en-US" sz="2800" dirty="0" smtClean="0"/>
              <a:t>    Exceptions:</a:t>
            </a:r>
          </a:p>
          <a:p>
            <a:pPr lvl="1"/>
            <a:r>
              <a:rPr lang="en-US" sz="2400" dirty="0" smtClean="0"/>
              <a:t>Co-sponsored projects or programs where each partner is carrying out a discrete scope of work </a:t>
            </a:r>
          </a:p>
          <a:p>
            <a:pPr lvl="1"/>
            <a:r>
              <a:rPr lang="en-US" sz="2400" dirty="0" smtClean="0"/>
              <a:t>Projects or programs having discrete components with different success criteria/metrics</a:t>
            </a:r>
          </a:p>
          <a:p>
            <a:pPr lvl="1"/>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32</a:t>
            </a:fld>
            <a:endParaRPr lang="en-US" dirty="0"/>
          </a:p>
        </p:txBody>
      </p:sp>
    </p:spTree>
    <p:extLst>
      <p:ext uri="{BB962C8B-B14F-4D97-AF65-F5344CB8AC3E}">
        <p14:creationId xmlns:p14="http://schemas.microsoft.com/office/powerpoint/2010/main" val="766958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Resources</a:t>
            </a:r>
            <a:endParaRPr lang="en-US" dirty="0"/>
          </a:p>
        </p:txBody>
      </p:sp>
      <p:sp>
        <p:nvSpPr>
          <p:cNvPr id="3" name="Content Placeholder 2"/>
          <p:cNvSpPr>
            <a:spLocks noGrp="1"/>
          </p:cNvSpPr>
          <p:nvPr>
            <p:ph idx="1"/>
          </p:nvPr>
        </p:nvSpPr>
        <p:spPr>
          <a:xfrm>
            <a:off x="457200" y="1600200"/>
            <a:ext cx="8229600" cy="4679414"/>
          </a:xfrm>
        </p:spPr>
        <p:txBody>
          <a:bodyPr/>
          <a:lstStyle/>
          <a:p>
            <a:r>
              <a:rPr lang="en-US" dirty="0" smtClean="0"/>
              <a:t>Council Staff</a:t>
            </a:r>
          </a:p>
          <a:p>
            <a:r>
              <a:rPr lang="en-US" dirty="0" smtClean="0"/>
              <a:t>RAAMS Users’ Guide</a:t>
            </a:r>
          </a:p>
          <a:p>
            <a:r>
              <a:rPr lang="en-US" dirty="0" smtClean="0"/>
              <a:t>In RAAMS</a:t>
            </a:r>
          </a:p>
          <a:p>
            <a:pPr lvl="1"/>
            <a:r>
              <a:rPr lang="en-US" dirty="0" smtClean="0"/>
              <a:t>Instructions</a:t>
            </a:r>
          </a:p>
          <a:p>
            <a:pPr lvl="2">
              <a:buFont typeface="Wingdings" panose="05000000000000000000" pitchFamily="2" charset="2"/>
              <a:buChar char="§"/>
            </a:pPr>
            <a:r>
              <a:rPr lang="en-US" dirty="0" smtClean="0"/>
              <a:t>Top of each RAAMS page</a:t>
            </a:r>
          </a:p>
          <a:p>
            <a:pPr lvl="1"/>
            <a:r>
              <a:rPr lang="en-US" dirty="0" smtClean="0"/>
              <a:t>Help Files</a:t>
            </a:r>
          </a:p>
          <a:p>
            <a:pPr lvl="2">
              <a:buFont typeface="Wingdings" panose="05000000000000000000" pitchFamily="2" charset="2"/>
              <a:buChar char="§"/>
            </a:pPr>
            <a:r>
              <a:rPr lang="en-US" dirty="0" smtClean="0"/>
              <a:t>Linked on each RAAMS page</a:t>
            </a:r>
          </a:p>
          <a:p>
            <a:pPr lvl="1"/>
            <a:r>
              <a:rPr lang="en-US" dirty="0" smtClean="0"/>
              <a:t>Frequently Asked Questions</a:t>
            </a:r>
          </a:p>
          <a:p>
            <a:pPr lvl="1"/>
            <a:r>
              <a:rPr lang="en-US" dirty="0" smtClean="0"/>
              <a:t>Technical and Program Support Request Links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33</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0292" y="2060633"/>
            <a:ext cx="2919984" cy="3133344"/>
          </a:xfrm>
          <a:prstGeom prst="rect">
            <a:avLst/>
          </a:prstGeom>
          <a:ln w="19050">
            <a:solidFill>
              <a:schemeClr val="bg1"/>
            </a:solidFill>
          </a:ln>
        </p:spPr>
      </p:pic>
    </p:spTree>
    <p:extLst>
      <p:ext uri="{BB962C8B-B14F-4D97-AF65-F5344CB8AC3E}">
        <p14:creationId xmlns:p14="http://schemas.microsoft.com/office/powerpoint/2010/main" val="2346584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Staff and Roles</a:t>
            </a:r>
            <a:endParaRPr lang="en-US" dirty="0"/>
          </a:p>
        </p:txBody>
      </p:sp>
      <p:sp>
        <p:nvSpPr>
          <p:cNvPr id="3" name="Content Placeholder 2"/>
          <p:cNvSpPr>
            <a:spLocks noGrp="1"/>
          </p:cNvSpPr>
          <p:nvPr>
            <p:ph idx="1"/>
          </p:nvPr>
        </p:nvSpPr>
        <p:spPr/>
        <p:txBody>
          <a:bodyPr/>
          <a:lstStyle/>
          <a:p>
            <a:r>
              <a:rPr lang="en-US" sz="3600" dirty="0" smtClean="0"/>
              <a:t>Grants and Compliance Division</a:t>
            </a:r>
          </a:p>
          <a:p>
            <a:pPr lvl="1"/>
            <a:r>
              <a:rPr lang="en-US" sz="3200" dirty="0" smtClean="0"/>
              <a:t>Grants Officer</a:t>
            </a:r>
          </a:p>
          <a:p>
            <a:pPr lvl="1"/>
            <a:r>
              <a:rPr lang="en-US" sz="3200" dirty="0" smtClean="0"/>
              <a:t>Grants Specialists</a:t>
            </a:r>
          </a:p>
          <a:p>
            <a:pPr lvl="0"/>
            <a:r>
              <a:rPr lang="en-US" sz="3600" dirty="0"/>
              <a:t>Administrative Division</a:t>
            </a:r>
          </a:p>
          <a:p>
            <a:pPr lvl="1"/>
            <a:r>
              <a:rPr lang="en-US" sz="3200" dirty="0"/>
              <a:t>Fiscal Specialists</a:t>
            </a:r>
          </a:p>
          <a:p>
            <a:pPr lvl="1"/>
            <a:r>
              <a:rPr lang="en-US" sz="3200" dirty="0"/>
              <a:t>IT Specialist/System Administrator</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34</a:t>
            </a:fld>
            <a:endParaRPr lang="en-US" dirty="0"/>
          </a:p>
        </p:txBody>
      </p:sp>
    </p:spTree>
    <p:extLst>
      <p:ext uri="{BB962C8B-B14F-4D97-AF65-F5344CB8AC3E}">
        <p14:creationId xmlns:p14="http://schemas.microsoft.com/office/powerpoint/2010/main" val="3247088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786" y="232597"/>
            <a:ext cx="5596759" cy="1143000"/>
          </a:xfrm>
        </p:spPr>
        <p:txBody>
          <a:bodyPr/>
          <a:lstStyle/>
          <a:p>
            <a:r>
              <a:rPr lang="en-US" dirty="0" smtClean="0"/>
              <a:t>Council Staff and Roles</a:t>
            </a:r>
            <a:endParaRPr lang="en-US" dirty="0"/>
          </a:p>
        </p:txBody>
      </p:sp>
      <p:sp>
        <p:nvSpPr>
          <p:cNvPr id="3" name="Content Placeholder 2"/>
          <p:cNvSpPr>
            <a:spLocks noGrp="1"/>
          </p:cNvSpPr>
          <p:nvPr>
            <p:ph idx="1"/>
          </p:nvPr>
        </p:nvSpPr>
        <p:spPr>
          <a:xfrm>
            <a:off x="457200" y="1487898"/>
            <a:ext cx="8229600" cy="5004977"/>
          </a:xfrm>
        </p:spPr>
        <p:txBody>
          <a:bodyPr/>
          <a:lstStyle/>
          <a:p>
            <a:r>
              <a:rPr lang="en-US" sz="3600" dirty="0" smtClean="0"/>
              <a:t>Program Office</a:t>
            </a:r>
          </a:p>
          <a:p>
            <a:pPr lvl="1"/>
            <a:r>
              <a:rPr lang="en-US" sz="3200" dirty="0" smtClean="0"/>
              <a:t>Science </a:t>
            </a:r>
            <a:r>
              <a:rPr lang="en-US" sz="3200" dirty="0"/>
              <a:t>Officer</a:t>
            </a:r>
          </a:p>
          <a:p>
            <a:pPr lvl="1"/>
            <a:r>
              <a:rPr lang="en-US" sz="3200" dirty="0" smtClean="0"/>
              <a:t>Director of Environmental Compliance</a:t>
            </a:r>
          </a:p>
          <a:p>
            <a:pPr lvl="1"/>
            <a:r>
              <a:rPr lang="en-US" sz="3200" dirty="0" smtClean="0"/>
              <a:t>Program/Natural Habitat Specialists</a:t>
            </a:r>
          </a:p>
          <a:p>
            <a:pPr lvl="1"/>
            <a:r>
              <a:rPr lang="en-US" sz="3200" dirty="0" smtClean="0"/>
              <a:t>External Affairs Specialist</a:t>
            </a:r>
          </a:p>
          <a:p>
            <a:pPr lvl="1"/>
            <a:r>
              <a:rPr lang="en-US" sz="3200" dirty="0" smtClean="0"/>
              <a:t>External Reviewers</a:t>
            </a:r>
          </a:p>
          <a:p>
            <a:pPr lvl="2"/>
            <a:r>
              <a:rPr lang="en-US" sz="2800" dirty="0" smtClean="0"/>
              <a:t>Best Available Science</a:t>
            </a:r>
          </a:p>
          <a:p>
            <a:pPr lvl="2"/>
            <a:r>
              <a:rPr lang="en-US" sz="2800" dirty="0" smtClean="0"/>
              <a:t>Data Plans </a:t>
            </a:r>
          </a:p>
          <a:p>
            <a:pPr lvl="2"/>
            <a:r>
              <a:rPr lang="en-US" sz="2800" dirty="0" smtClean="0"/>
              <a:t>Other Technical Specialists</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35</a:t>
            </a:fld>
            <a:endParaRPr lang="en-US" dirty="0"/>
          </a:p>
        </p:txBody>
      </p:sp>
    </p:spTree>
    <p:extLst>
      <p:ext uri="{BB962C8B-B14F-4D97-AF65-F5344CB8AC3E}">
        <p14:creationId xmlns:p14="http://schemas.microsoft.com/office/powerpoint/2010/main" val="2271508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786" y="232597"/>
            <a:ext cx="5596759" cy="1143000"/>
          </a:xfrm>
        </p:spPr>
        <p:txBody>
          <a:bodyPr/>
          <a:lstStyle/>
          <a:p>
            <a:r>
              <a:rPr lang="en-US" dirty="0" smtClean="0"/>
              <a:t>Council Staff and Roles</a:t>
            </a:r>
            <a:endParaRPr lang="en-US" dirty="0"/>
          </a:p>
        </p:txBody>
      </p:sp>
      <p:sp>
        <p:nvSpPr>
          <p:cNvPr id="3" name="Content Placeholder 2"/>
          <p:cNvSpPr>
            <a:spLocks noGrp="1"/>
          </p:cNvSpPr>
          <p:nvPr>
            <p:ph idx="1"/>
          </p:nvPr>
        </p:nvSpPr>
        <p:spPr>
          <a:xfrm>
            <a:off x="467711" y="1862959"/>
            <a:ext cx="8229600" cy="4525963"/>
          </a:xfrm>
        </p:spPr>
        <p:txBody>
          <a:bodyPr/>
          <a:lstStyle/>
          <a:p>
            <a:r>
              <a:rPr lang="en-US" sz="4000" dirty="0" smtClean="0"/>
              <a:t>Executive Director</a:t>
            </a:r>
          </a:p>
          <a:p>
            <a:pPr marL="342900" lvl="1" indent="-342900">
              <a:buFont typeface="Arial" charset="0"/>
              <a:buChar char="•"/>
            </a:pPr>
            <a:r>
              <a:rPr lang="en-US" sz="4000" dirty="0">
                <a:solidFill>
                  <a:srgbClr val="FFFF66"/>
                </a:solidFill>
                <a:cs typeface="ＭＳ Ｐゴシック" charset="0"/>
              </a:rPr>
              <a:t>Deputy Executive </a:t>
            </a:r>
            <a:r>
              <a:rPr lang="en-US" sz="4000" dirty="0" smtClean="0">
                <a:solidFill>
                  <a:srgbClr val="FFFF66"/>
                </a:solidFill>
                <a:cs typeface="ＭＳ Ｐゴシック" charset="0"/>
              </a:rPr>
              <a:t>Director/Program </a:t>
            </a:r>
            <a:r>
              <a:rPr lang="en-US" sz="4000" dirty="0">
                <a:solidFill>
                  <a:srgbClr val="FFFF66"/>
                </a:solidFill>
                <a:cs typeface="ＭＳ Ｐゴシック" charset="0"/>
              </a:rPr>
              <a:t>Officer </a:t>
            </a:r>
          </a:p>
          <a:p>
            <a:r>
              <a:rPr lang="en-US" sz="4000" dirty="0" smtClean="0"/>
              <a:t>CFO/Director of Administration</a:t>
            </a:r>
          </a:p>
          <a:p>
            <a:r>
              <a:rPr lang="en-US" sz="4000" dirty="0" smtClean="0"/>
              <a:t>General Counsel</a:t>
            </a:r>
            <a:endParaRPr lang="en-US" sz="3600"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36</a:t>
            </a:fld>
            <a:endParaRPr lang="en-US" dirty="0"/>
          </a:p>
        </p:txBody>
      </p:sp>
    </p:spTree>
    <p:extLst>
      <p:ext uri="{BB962C8B-B14F-4D97-AF65-F5344CB8AC3E}">
        <p14:creationId xmlns:p14="http://schemas.microsoft.com/office/powerpoint/2010/main" val="1042793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itle 4"/>
          <p:cNvSpPr>
            <a:spLocks noGrp="1"/>
          </p:cNvSpPr>
          <p:nvPr>
            <p:ph type="title"/>
          </p:nvPr>
        </p:nvSpPr>
        <p:spPr/>
        <p:txBody>
          <a:bodyPr/>
          <a:lstStyle/>
          <a:p>
            <a:r>
              <a:rPr lang="en-US" dirty="0" smtClean="0"/>
              <a:t>Starting the Application</a:t>
            </a:r>
            <a:endParaRPr lang="en-US" dirty="0"/>
          </a:p>
        </p:txBody>
      </p:sp>
      <p:sp>
        <p:nvSpPr>
          <p:cNvPr id="4" name="Content Placeholder 3"/>
          <p:cNvSpPr>
            <a:spLocks noGrp="1"/>
          </p:cNvSpPr>
          <p:nvPr>
            <p:ph idx="1"/>
          </p:nvPr>
        </p:nvSpPr>
        <p:spPr>
          <a:xfrm>
            <a:off x="457200" y="1667292"/>
            <a:ext cx="8229600" cy="4525963"/>
          </a:xfrm>
        </p:spPr>
        <p:txBody>
          <a:bodyPr>
            <a:normAutofit/>
          </a:bodyPr>
          <a:lstStyle/>
          <a:p>
            <a:pPr marL="0" indent="0">
              <a:buNone/>
            </a:pPr>
            <a:r>
              <a:rPr lang="en-US" sz="3600" dirty="0" smtClean="0"/>
              <a:t>Two ways to apply for funding:</a:t>
            </a:r>
          </a:p>
          <a:p>
            <a:pPr marL="0" indent="0">
              <a:buNone/>
            </a:pPr>
            <a:endParaRPr lang="en-US" dirty="0" smtClean="0"/>
          </a:p>
          <a:p>
            <a:pPr marL="0" indent="0">
              <a:buNone/>
            </a:pPr>
            <a:r>
              <a:rPr lang="en-US" dirty="0" smtClean="0"/>
              <a:t>Invitation </a:t>
            </a:r>
            <a:r>
              <a:rPr lang="en-US" dirty="0">
                <a:solidFill>
                  <a:srgbClr val="FFFFCC"/>
                </a:solidFill>
              </a:rPr>
              <a:t>– requires a </a:t>
            </a:r>
            <a:r>
              <a:rPr lang="en-US" dirty="0" smtClean="0">
                <a:solidFill>
                  <a:srgbClr val="FFFFCC"/>
                </a:solidFill>
              </a:rPr>
              <a:t>code</a:t>
            </a:r>
            <a:endParaRPr lang="en-US" dirty="0">
              <a:solidFill>
                <a:srgbClr val="FFFFCC"/>
              </a:solidFill>
            </a:endParaRPr>
          </a:p>
          <a:p>
            <a:pPr marL="0" indent="0">
              <a:buNone/>
            </a:pPr>
            <a:r>
              <a:rPr lang="en-US" dirty="0" smtClean="0"/>
              <a:t>(</a:t>
            </a:r>
            <a:r>
              <a:rPr lang="en-US" dirty="0"/>
              <a:t>FPL </a:t>
            </a:r>
            <a:r>
              <a:rPr lang="en-US" dirty="0" smtClean="0"/>
              <a:t>projects)</a:t>
            </a:r>
          </a:p>
          <a:p>
            <a:pPr marL="0" indent="0">
              <a:spcBef>
                <a:spcPts val="3000"/>
              </a:spcBef>
              <a:buNone/>
            </a:pPr>
            <a:r>
              <a:rPr lang="en-US" dirty="0" smtClean="0"/>
              <a:t> User-driven </a:t>
            </a:r>
          </a:p>
          <a:p>
            <a:pPr marL="0" indent="0">
              <a:buNone/>
            </a:pPr>
            <a:r>
              <a:rPr lang="en-US" dirty="0" smtClean="0"/>
              <a:t>(proposals)</a:t>
            </a:r>
          </a:p>
          <a:p>
            <a:pPr marL="0" indent="0">
              <a:buNone/>
            </a:pPr>
            <a:endParaRPr lang="en-US" dirty="0" smtClean="0"/>
          </a:p>
        </p:txBody>
      </p:sp>
      <p:sp>
        <p:nvSpPr>
          <p:cNvPr id="2" name="Slide Number Placeholder 1"/>
          <p:cNvSpPr>
            <a:spLocks noGrp="1"/>
          </p:cNvSpPr>
          <p:nvPr>
            <p:ph type="sldNum" sz="quarter" idx="12"/>
          </p:nvPr>
        </p:nvSpPr>
        <p:spPr/>
        <p:txBody>
          <a:bodyPr/>
          <a:lstStyle/>
          <a:p>
            <a:fld id="{79C0348D-2E22-4494-BDED-8CB248A6FED9}" type="slidenum">
              <a:rPr lang="en-US" smtClean="0"/>
              <a:pPr/>
              <a:t>37</a:t>
            </a:fld>
            <a:endParaRPr lang="en-US" dirty="0"/>
          </a:p>
        </p:txBody>
      </p:sp>
      <p:pic>
        <p:nvPicPr>
          <p:cNvPr id="9" name="Picture 8"/>
          <p:cNvPicPr/>
          <p:nvPr/>
        </p:nvPicPr>
        <p:blipFill rotWithShape="1">
          <a:blip r:embed="rId3" cstate="print">
            <a:extLst>
              <a:ext uri="{28A0092B-C50C-407E-A947-70E740481C1C}">
                <a14:useLocalDpi xmlns:a14="http://schemas.microsoft.com/office/drawing/2010/main"/>
              </a:ext>
            </a:extLst>
          </a:blip>
          <a:srcRect/>
          <a:stretch/>
        </p:blipFill>
        <p:spPr bwMode="auto">
          <a:xfrm>
            <a:off x="5727854" y="2372410"/>
            <a:ext cx="3035147" cy="1359738"/>
          </a:xfrm>
          <a:prstGeom prst="rect">
            <a:avLst/>
          </a:prstGeom>
          <a:ln w="19050">
            <a:solidFill>
              <a:schemeClr val="accent1">
                <a:lumMod val="50000"/>
              </a:schemeClr>
            </a:solid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a:ext>
            </a:extLst>
          </a:blip>
          <a:srcRect/>
          <a:stretch/>
        </p:blipFill>
        <p:spPr bwMode="auto">
          <a:xfrm>
            <a:off x="3276601" y="4029427"/>
            <a:ext cx="5486400" cy="2251499"/>
          </a:xfrm>
          <a:prstGeom prst="rect">
            <a:avLst/>
          </a:prstGeom>
          <a:ln w="19050">
            <a:solidFill>
              <a:schemeClr val="accent1">
                <a:lumMod val="50000"/>
              </a:schemeClr>
            </a:solidFill>
          </a:ln>
          <a:extLst>
            <a:ext uri="{53640926-AAD7-44D8-BBD7-CCE9431645EC}">
              <a14:shadowObscured xmlns:a14="http://schemas.microsoft.com/office/drawing/2010/main"/>
            </a:ext>
          </a:extLst>
        </p:spPr>
      </p:pic>
      <p:sp>
        <p:nvSpPr>
          <p:cNvPr id="3" name="Oval 2"/>
          <p:cNvSpPr/>
          <p:nvPr/>
        </p:nvSpPr>
        <p:spPr>
          <a:xfrm>
            <a:off x="6649597" y="3061086"/>
            <a:ext cx="896957" cy="543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10000" y="4290153"/>
            <a:ext cx="1600200" cy="489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69465" y="5069832"/>
            <a:ext cx="1840735" cy="7703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219959" y="3266686"/>
            <a:ext cx="2047241" cy="11620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2699133" y="4780135"/>
            <a:ext cx="1233889" cy="6621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7" name="Picture 6"/>
          <p:cNvPicPr>
            <a:picLocks noChangeAspect="1"/>
          </p:cNvPicPr>
          <p:nvPr/>
        </p:nvPicPr>
        <p:blipFill>
          <a:blip r:embed="rId5"/>
          <a:stretch>
            <a:fillRect/>
          </a:stretch>
        </p:blipFill>
        <p:spPr>
          <a:xfrm>
            <a:off x="7658101" y="2281382"/>
            <a:ext cx="920576" cy="566977"/>
          </a:xfrm>
          <a:prstGeom prst="rect">
            <a:avLst/>
          </a:prstGeom>
        </p:spPr>
      </p:pic>
    </p:spTree>
    <p:extLst>
      <p:ext uri="{BB962C8B-B14F-4D97-AF65-F5344CB8AC3E}">
        <p14:creationId xmlns:p14="http://schemas.microsoft.com/office/powerpoint/2010/main" val="239721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Duplicate Applications</a:t>
            </a:r>
            <a:endParaRPr lang="en-US" dirty="0"/>
          </a:p>
        </p:txBody>
      </p:sp>
      <p:sp>
        <p:nvSpPr>
          <p:cNvPr id="3" name="Content Placeholder 2"/>
          <p:cNvSpPr>
            <a:spLocks noGrp="1"/>
          </p:cNvSpPr>
          <p:nvPr>
            <p:ph idx="1"/>
          </p:nvPr>
        </p:nvSpPr>
        <p:spPr>
          <a:xfrm>
            <a:off x="435167" y="1453533"/>
            <a:ext cx="8229600" cy="5007769"/>
          </a:xfrm>
        </p:spPr>
        <p:txBody>
          <a:bodyPr/>
          <a:lstStyle/>
          <a:p>
            <a:r>
              <a:rPr lang="en-US" sz="2800" dirty="0" smtClean="0"/>
              <a:t>If </a:t>
            </a:r>
            <a:r>
              <a:rPr lang="en-US" sz="2800" dirty="0"/>
              <a:t>have previously submitted a grant application and </a:t>
            </a:r>
            <a:r>
              <a:rPr lang="en-US" sz="2800" dirty="0" smtClean="0"/>
              <a:t>attempt to initiate </a:t>
            </a:r>
            <a:r>
              <a:rPr lang="en-US" sz="2800" dirty="0"/>
              <a:t>a new application under the same Funding </a:t>
            </a:r>
            <a:r>
              <a:rPr lang="en-US" sz="2800" dirty="0" smtClean="0"/>
              <a:t>Opportunity, you </a:t>
            </a:r>
            <a:r>
              <a:rPr lang="en-US" sz="2800" dirty="0"/>
              <a:t>will be asked to confirm </a:t>
            </a:r>
            <a:r>
              <a:rPr lang="en-US" sz="2800" dirty="0" smtClean="0"/>
              <a:t>that this is correct</a:t>
            </a:r>
          </a:p>
          <a:p>
            <a:r>
              <a:rPr lang="en-US" sz="2800" dirty="0" smtClean="0"/>
              <a:t>If need </a:t>
            </a:r>
            <a:r>
              <a:rPr lang="en-US" sz="2800" dirty="0"/>
              <a:t>to access an application in </a:t>
            </a:r>
            <a:r>
              <a:rPr lang="en-US" sz="2800" dirty="0" smtClean="0"/>
              <a:t>progress, do not </a:t>
            </a:r>
            <a:r>
              <a:rPr lang="en-US" sz="2800" dirty="0"/>
              <a:t>submit a new </a:t>
            </a:r>
            <a:r>
              <a:rPr lang="en-US" sz="2800" dirty="0" smtClean="0"/>
              <a:t>application</a:t>
            </a:r>
          </a:p>
          <a:p>
            <a:pPr lvl="1"/>
            <a:r>
              <a:rPr lang="en-US" sz="2400" dirty="0" smtClean="0"/>
              <a:t>Single person in organization (Primary Contact) should be designated to initiate each application</a:t>
            </a:r>
          </a:p>
          <a:p>
            <a:pPr lvl="1"/>
            <a:r>
              <a:rPr lang="en-US" sz="2400" dirty="0"/>
              <a:t>A</a:t>
            </a:r>
            <a:r>
              <a:rPr lang="en-US" sz="2400" dirty="0" smtClean="0"/>
              <a:t>ccess </a:t>
            </a:r>
            <a:r>
              <a:rPr lang="en-US" sz="2400" dirty="0"/>
              <a:t>the existing </a:t>
            </a:r>
            <a:r>
              <a:rPr lang="en-US" sz="2400" dirty="0" smtClean="0"/>
              <a:t>application, which should </a:t>
            </a:r>
            <a:r>
              <a:rPr lang="en-US" sz="2400" dirty="0"/>
              <a:t>appear </a:t>
            </a:r>
            <a:r>
              <a:rPr lang="en-US" sz="2400" dirty="0" smtClean="0"/>
              <a:t>under </a:t>
            </a:r>
            <a:r>
              <a:rPr lang="en-US" sz="2400" dirty="0"/>
              <a:t>My </a:t>
            </a:r>
            <a:r>
              <a:rPr lang="en-US" sz="2400" dirty="0" smtClean="0"/>
              <a:t>Tasks</a:t>
            </a:r>
          </a:p>
          <a:p>
            <a:pPr lvl="1"/>
            <a:r>
              <a:rPr lang="en-US" sz="2400" dirty="0" smtClean="0"/>
              <a:t>If “missing” contact the primary contact for the application, then contact the Grants Office</a:t>
            </a:r>
            <a:endParaRPr lang="en-US" sz="2400"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38</a:t>
            </a:fld>
            <a:endParaRPr lang="en-US" dirty="0"/>
          </a:p>
        </p:txBody>
      </p:sp>
    </p:spTree>
    <p:extLst>
      <p:ext uri="{BB962C8B-B14F-4D97-AF65-F5344CB8AC3E}">
        <p14:creationId xmlns:p14="http://schemas.microsoft.com/office/powerpoint/2010/main" val="1068474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39</a:t>
            </a:fld>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49973" y="2090286"/>
            <a:ext cx="8808675" cy="3816243"/>
          </a:xfrm>
          <a:ln w="19050">
            <a:solidFill>
              <a:srgbClr val="000000"/>
            </a:solidFill>
          </a:ln>
        </p:spPr>
      </p:pic>
      <p:sp>
        <p:nvSpPr>
          <p:cNvPr id="9" name="Rectangle 8"/>
          <p:cNvSpPr/>
          <p:nvPr/>
        </p:nvSpPr>
        <p:spPr>
          <a:xfrm>
            <a:off x="3965611" y="2521815"/>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421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473885" cy="1143000"/>
          </a:xfrm>
        </p:spPr>
        <p:txBody>
          <a:bodyPr/>
          <a:lstStyle/>
          <a:p>
            <a:r>
              <a:rPr lang="en-US" dirty="0" smtClean="0"/>
              <a:t>Federal Requirements &amp; Resources</a:t>
            </a:r>
            <a:endParaRPr lang="en-US" dirty="0"/>
          </a:p>
        </p:txBody>
      </p:sp>
      <p:sp>
        <p:nvSpPr>
          <p:cNvPr id="3" name="Content Placeholder 2"/>
          <p:cNvSpPr>
            <a:spLocks noGrp="1"/>
          </p:cNvSpPr>
          <p:nvPr>
            <p:ph idx="1"/>
          </p:nvPr>
        </p:nvSpPr>
        <p:spPr>
          <a:xfrm>
            <a:off x="457200" y="1668462"/>
            <a:ext cx="8540684" cy="4525963"/>
          </a:xfrm>
        </p:spPr>
        <p:txBody>
          <a:bodyPr/>
          <a:lstStyle/>
          <a:p>
            <a:r>
              <a:rPr lang="en-US" sz="3600" dirty="0" smtClean="0"/>
              <a:t>OMB Uniform Guidance (2 CFR Part 200)</a:t>
            </a:r>
          </a:p>
          <a:p>
            <a:r>
              <a:rPr lang="en-US" sz="3600" dirty="0" smtClean="0"/>
              <a:t>Federal Registration Requirements</a:t>
            </a:r>
          </a:p>
          <a:p>
            <a:r>
              <a:rPr lang="en-US" sz="3600" dirty="0" smtClean="0"/>
              <a:t>Recipient Proposal and Award Guide</a:t>
            </a:r>
          </a:p>
          <a:p>
            <a:pPr lvl="1"/>
            <a:r>
              <a:rPr lang="en-US" sz="3200" dirty="0" smtClean="0"/>
              <a:t>Grants</a:t>
            </a:r>
          </a:p>
          <a:p>
            <a:pPr lvl="1"/>
            <a:r>
              <a:rPr lang="en-US" sz="3200" dirty="0" smtClean="0"/>
              <a:t>Interagency Agreements (IAAs)</a:t>
            </a:r>
          </a:p>
          <a:p>
            <a:r>
              <a:rPr lang="en-US" sz="3600" dirty="0" smtClean="0"/>
              <a:t>Council Website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a:t>
            </a:fld>
            <a:endParaRPr lang="en-US" dirty="0"/>
          </a:p>
        </p:txBody>
      </p:sp>
    </p:spTree>
    <p:extLst>
      <p:ext uri="{BB962C8B-B14F-4D97-AF65-F5344CB8AC3E}">
        <p14:creationId xmlns:p14="http://schemas.microsoft.com/office/powerpoint/2010/main" val="3669462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a:xfrm>
            <a:off x="1512983" y="0"/>
            <a:ext cx="6817302" cy="1623821"/>
          </a:xfrm>
        </p:spPr>
        <p:txBody>
          <a:bodyPr/>
          <a:lstStyle/>
          <a:p>
            <a:r>
              <a:rPr lang="en-US" dirty="0" smtClean="0"/>
              <a:t>Personnel Page</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3900" dirty="0" smtClean="0"/>
              <a:t>Managing Users</a:t>
            </a:r>
          </a:p>
          <a:p>
            <a:r>
              <a:rPr lang="en-US" dirty="0" smtClean="0">
                <a:solidFill>
                  <a:srgbClr val="FFFF99"/>
                </a:solidFill>
              </a:rPr>
              <a:t>Once an initial task has been started, the Primary </a:t>
            </a:r>
            <a:r>
              <a:rPr lang="en-US" dirty="0">
                <a:solidFill>
                  <a:srgbClr val="FFFF99"/>
                </a:solidFill>
              </a:rPr>
              <a:t>C</a:t>
            </a:r>
            <a:r>
              <a:rPr lang="en-US" dirty="0" smtClean="0">
                <a:solidFill>
                  <a:srgbClr val="FFFF99"/>
                </a:solidFill>
              </a:rPr>
              <a:t>ontact can associate other users who have registered in RAAMS with </a:t>
            </a:r>
            <a:r>
              <a:rPr lang="en-US" dirty="0">
                <a:solidFill>
                  <a:srgbClr val="FFFF99"/>
                </a:solidFill>
              </a:rPr>
              <a:t>the </a:t>
            </a:r>
            <a:r>
              <a:rPr lang="en-US" dirty="0" smtClean="0">
                <a:solidFill>
                  <a:srgbClr val="FFFF99"/>
                </a:solidFill>
              </a:rPr>
              <a:t>project under the “Personnel” tab </a:t>
            </a:r>
          </a:p>
          <a:p>
            <a:r>
              <a:rPr lang="en-US" dirty="0" smtClean="0">
                <a:solidFill>
                  <a:srgbClr val="FFFF99"/>
                </a:solidFill>
              </a:rPr>
              <a:t>For each project or program, </a:t>
            </a:r>
            <a:r>
              <a:rPr lang="en-US" dirty="0">
                <a:solidFill>
                  <a:srgbClr val="FFFF99"/>
                </a:solidFill>
              </a:rPr>
              <a:t>e</a:t>
            </a:r>
            <a:r>
              <a:rPr lang="en-US" dirty="0" smtClean="0">
                <a:solidFill>
                  <a:srgbClr val="FFFF99"/>
                </a:solidFill>
              </a:rPr>
              <a:t>ach associated person is assigned the following designations: </a:t>
            </a:r>
            <a:endParaRPr lang="en-US" dirty="0">
              <a:solidFill>
                <a:srgbClr val="FFFF99"/>
              </a:solidFill>
            </a:endParaRPr>
          </a:p>
          <a:p>
            <a:pPr lvl="1"/>
            <a:r>
              <a:rPr lang="en-US" dirty="0" smtClean="0">
                <a:solidFill>
                  <a:srgbClr val="FFFFCC"/>
                </a:solidFill>
              </a:rPr>
              <a:t>Primary contact (or not)</a:t>
            </a:r>
          </a:p>
          <a:p>
            <a:pPr lvl="1"/>
            <a:r>
              <a:rPr lang="en-US" dirty="0">
                <a:solidFill>
                  <a:srgbClr val="FFFFCC"/>
                </a:solidFill>
              </a:rPr>
              <a:t>R</a:t>
            </a:r>
            <a:r>
              <a:rPr lang="en-US" dirty="0" smtClean="0">
                <a:solidFill>
                  <a:srgbClr val="FFFFCC"/>
                </a:solidFill>
              </a:rPr>
              <a:t>ole</a:t>
            </a:r>
          </a:p>
          <a:p>
            <a:pPr lvl="1"/>
            <a:r>
              <a:rPr lang="en-US" dirty="0" smtClean="0">
                <a:solidFill>
                  <a:srgbClr val="FFFFCC"/>
                </a:solidFill>
              </a:rPr>
              <a:t>Level of access </a:t>
            </a:r>
          </a:p>
          <a:p>
            <a:pPr lvl="1"/>
            <a:r>
              <a:rPr lang="en-US" dirty="0">
                <a:solidFill>
                  <a:srgbClr val="FFFFCC"/>
                </a:solidFill>
              </a:rPr>
              <a:t>“Public project file access” (or </a:t>
            </a:r>
            <a:r>
              <a:rPr lang="en-US" dirty="0" smtClean="0">
                <a:solidFill>
                  <a:srgbClr val="FFFFCC"/>
                </a:solidFill>
              </a:rPr>
              <a:t>not)</a:t>
            </a:r>
          </a:p>
        </p:txBody>
      </p:sp>
      <p:sp>
        <p:nvSpPr>
          <p:cNvPr id="2" name="Slide Number Placeholder 1"/>
          <p:cNvSpPr>
            <a:spLocks noGrp="1"/>
          </p:cNvSpPr>
          <p:nvPr>
            <p:ph type="sldNum" sz="quarter" idx="12"/>
          </p:nvPr>
        </p:nvSpPr>
        <p:spPr/>
        <p:txBody>
          <a:bodyPr/>
          <a:lstStyle/>
          <a:p>
            <a:fld id="{79C0348D-2E22-4494-BDED-8CB248A6FED9}" type="slidenum">
              <a:rPr lang="en-US" smtClean="0"/>
              <a:pPr/>
              <a:t>40</a:t>
            </a:fld>
            <a:endParaRPr lang="en-US" dirty="0"/>
          </a:p>
        </p:txBody>
      </p:sp>
    </p:spTree>
    <p:extLst>
      <p:ext uri="{BB962C8B-B14F-4D97-AF65-F5344CB8AC3E}">
        <p14:creationId xmlns:p14="http://schemas.microsoft.com/office/powerpoint/2010/main" val="1425567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07" y="227013"/>
            <a:ext cx="7832993" cy="1143000"/>
          </a:xfrm>
        </p:spPr>
        <p:txBody>
          <a:bodyPr/>
          <a:lstStyle/>
          <a:p>
            <a:r>
              <a:rPr lang="en-US" dirty="0" smtClean="0"/>
              <a:t>Personnel Page – Uploads</a:t>
            </a:r>
            <a:endParaRPr lang="en-US" dirty="0"/>
          </a:p>
        </p:txBody>
      </p:sp>
      <p:sp>
        <p:nvSpPr>
          <p:cNvPr id="3" name="Content Placeholder 2"/>
          <p:cNvSpPr>
            <a:spLocks noGrp="1"/>
          </p:cNvSpPr>
          <p:nvPr>
            <p:ph idx="1"/>
          </p:nvPr>
        </p:nvSpPr>
        <p:spPr>
          <a:xfrm>
            <a:off x="481914" y="1526059"/>
            <a:ext cx="8229600" cy="5331941"/>
          </a:xfrm>
        </p:spPr>
        <p:txBody>
          <a:bodyPr/>
          <a:lstStyle/>
          <a:p>
            <a:r>
              <a:rPr lang="en-US" sz="4000" dirty="0" smtClean="0">
                <a:solidFill>
                  <a:srgbClr val="FFFF99"/>
                </a:solidFill>
              </a:rPr>
              <a:t>Authorization Letter  </a:t>
            </a:r>
          </a:p>
          <a:p>
            <a:pPr lvl="1"/>
            <a:r>
              <a:rPr lang="en-US" sz="3200" dirty="0" smtClean="0">
                <a:solidFill>
                  <a:srgbClr val="FFFFCC"/>
                </a:solidFill>
              </a:rPr>
              <a:t>Primary Contact </a:t>
            </a:r>
          </a:p>
          <a:p>
            <a:pPr lvl="1"/>
            <a:r>
              <a:rPr lang="en-US" sz="3200" dirty="0" smtClean="0">
                <a:solidFill>
                  <a:srgbClr val="FFFFCC"/>
                </a:solidFill>
              </a:rPr>
              <a:t>Secondary Contact (if applicable)</a:t>
            </a:r>
          </a:p>
          <a:p>
            <a:pPr lvl="1"/>
            <a:r>
              <a:rPr lang="en-US" sz="3200" dirty="0" smtClean="0">
                <a:solidFill>
                  <a:srgbClr val="FFFFCC"/>
                </a:solidFill>
              </a:rPr>
              <a:t>Other agency personnel working on the project or program</a:t>
            </a:r>
          </a:p>
          <a:p>
            <a:pPr lvl="1"/>
            <a:r>
              <a:rPr lang="en-US" sz="3200" dirty="0" smtClean="0">
                <a:solidFill>
                  <a:srgbClr val="FFFFCC"/>
                </a:solidFill>
              </a:rPr>
              <a:t>Data Manager</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41</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1184" y="4322351"/>
            <a:ext cx="2259120" cy="1663277"/>
          </a:xfrm>
          <a:prstGeom prst="rect">
            <a:avLst/>
          </a:prstGeom>
        </p:spPr>
      </p:pic>
    </p:spTree>
    <p:extLst>
      <p:ext uri="{BB962C8B-B14F-4D97-AF65-F5344CB8AC3E}">
        <p14:creationId xmlns:p14="http://schemas.microsoft.com/office/powerpoint/2010/main" val="3967025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Page</a:t>
            </a:r>
            <a:endParaRPr lang="en-US" dirty="0"/>
          </a:p>
        </p:txBody>
      </p:sp>
      <p:sp>
        <p:nvSpPr>
          <p:cNvPr id="3" name="Content Placeholder 2"/>
          <p:cNvSpPr>
            <a:spLocks noGrp="1"/>
          </p:cNvSpPr>
          <p:nvPr>
            <p:ph idx="1"/>
          </p:nvPr>
        </p:nvSpPr>
        <p:spPr>
          <a:xfrm>
            <a:off x="432486" y="1501346"/>
            <a:ext cx="8229600" cy="4991529"/>
          </a:xfrm>
        </p:spPr>
        <p:txBody>
          <a:bodyPr/>
          <a:lstStyle/>
          <a:p>
            <a:pPr marL="0" indent="0">
              <a:buNone/>
            </a:pPr>
            <a:r>
              <a:rPr lang="en-US" sz="4000" dirty="0" smtClean="0"/>
              <a:t>Project </a:t>
            </a:r>
            <a:r>
              <a:rPr lang="en-US" sz="4000" dirty="0"/>
              <a:t>personnel </a:t>
            </a:r>
            <a:endParaRPr lang="en-US" sz="4000" dirty="0" smtClean="0"/>
          </a:p>
          <a:p>
            <a:r>
              <a:rPr lang="en-US" sz="3600" dirty="0" smtClean="0">
                <a:solidFill>
                  <a:srgbClr val="FFFF99"/>
                </a:solidFill>
              </a:rPr>
              <a:t>Members or affiliates of the prime recipient organization who</a:t>
            </a:r>
          </a:p>
          <a:p>
            <a:pPr lvl="1"/>
            <a:r>
              <a:rPr lang="en-US" sz="3200" dirty="0" smtClean="0">
                <a:solidFill>
                  <a:srgbClr val="FFFFCC"/>
                </a:solidFill>
              </a:rPr>
              <a:t>will require edit or view access to the application and/or the Award File, or </a:t>
            </a:r>
          </a:p>
          <a:p>
            <a:pPr lvl="1"/>
            <a:r>
              <a:rPr lang="en-US" sz="3200" dirty="0" smtClean="0">
                <a:solidFill>
                  <a:srgbClr val="FFFFCC"/>
                </a:solidFill>
              </a:rPr>
              <a:t>represent key project personnel</a:t>
            </a:r>
          </a:p>
          <a:p>
            <a:pPr lvl="2"/>
            <a:r>
              <a:rPr lang="en-US" dirty="0" smtClean="0">
                <a:solidFill>
                  <a:srgbClr val="FFFFCC"/>
                </a:solidFill>
              </a:rPr>
              <a:t>Responsible Agency (Signing) Official</a:t>
            </a:r>
          </a:p>
          <a:p>
            <a:pPr lvl="2"/>
            <a:r>
              <a:rPr lang="en-US" dirty="0" smtClean="0">
                <a:solidFill>
                  <a:srgbClr val="FFFFCC"/>
                </a:solidFill>
              </a:rPr>
              <a:t>Project Lead/Primary Investigator/Technical POC</a:t>
            </a:r>
          </a:p>
          <a:p>
            <a:pPr lvl="2"/>
            <a:r>
              <a:rPr lang="en-US" dirty="0" smtClean="0">
                <a:solidFill>
                  <a:srgbClr val="FFFFCC"/>
                </a:solidFill>
              </a:rPr>
              <a:t>Financial Point of Contact</a:t>
            </a:r>
            <a:endParaRPr lang="en-US" dirty="0">
              <a:solidFill>
                <a:srgbClr val="FFFFCC"/>
              </a:solidFill>
            </a:endParaRP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42</a:t>
            </a:fld>
            <a:endParaRPr lang="en-US" dirty="0"/>
          </a:p>
        </p:txBody>
      </p:sp>
    </p:spTree>
    <p:extLst>
      <p:ext uri="{BB962C8B-B14F-4D97-AF65-F5344CB8AC3E}">
        <p14:creationId xmlns:p14="http://schemas.microsoft.com/office/powerpoint/2010/main" val="361024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Page</a:t>
            </a:r>
            <a:endParaRPr lang="en-US" dirty="0"/>
          </a:p>
        </p:txBody>
      </p:sp>
      <p:sp>
        <p:nvSpPr>
          <p:cNvPr id="3" name="Content Placeholder 2"/>
          <p:cNvSpPr>
            <a:spLocks noGrp="1"/>
          </p:cNvSpPr>
          <p:nvPr>
            <p:ph idx="1"/>
          </p:nvPr>
        </p:nvSpPr>
        <p:spPr>
          <a:xfrm>
            <a:off x="457200" y="1600200"/>
            <a:ext cx="8229600" cy="5020937"/>
          </a:xfrm>
        </p:spPr>
        <p:txBody>
          <a:bodyPr/>
          <a:lstStyle/>
          <a:p>
            <a:pPr marL="0" indent="0">
              <a:buNone/>
            </a:pPr>
            <a:r>
              <a:rPr lang="en-US" dirty="0" smtClean="0"/>
              <a:t>Other contacts (individuals)</a:t>
            </a:r>
          </a:p>
          <a:p>
            <a:r>
              <a:rPr lang="en-US" sz="2800" dirty="0" smtClean="0">
                <a:solidFill>
                  <a:srgbClr val="FFFF99"/>
                </a:solidFill>
              </a:rPr>
              <a:t>Contractors</a:t>
            </a:r>
          </a:p>
          <a:p>
            <a:r>
              <a:rPr lang="en-US" sz="2800" dirty="0" smtClean="0">
                <a:solidFill>
                  <a:srgbClr val="FFFF99"/>
                </a:solidFill>
              </a:rPr>
              <a:t>Subrecipients</a:t>
            </a:r>
          </a:p>
          <a:p>
            <a:r>
              <a:rPr lang="en-US" sz="2800" dirty="0" smtClean="0">
                <a:solidFill>
                  <a:srgbClr val="FFFF99"/>
                </a:solidFill>
              </a:rPr>
              <a:t>Personnel </a:t>
            </a:r>
            <a:r>
              <a:rPr lang="en-US" sz="2800" dirty="0">
                <a:solidFill>
                  <a:srgbClr val="FFFF99"/>
                </a:solidFill>
              </a:rPr>
              <a:t>from partnering </a:t>
            </a:r>
            <a:r>
              <a:rPr lang="en-US" sz="2800" dirty="0" smtClean="0">
                <a:solidFill>
                  <a:srgbClr val="FFFF99"/>
                </a:solidFill>
              </a:rPr>
              <a:t>organizations </a:t>
            </a:r>
          </a:p>
          <a:p>
            <a:r>
              <a:rPr lang="en-US" sz="2800" dirty="0" smtClean="0">
                <a:solidFill>
                  <a:srgbClr val="FFFF99"/>
                </a:solidFill>
              </a:rPr>
              <a:t>Individuals who</a:t>
            </a:r>
          </a:p>
          <a:p>
            <a:pPr lvl="1"/>
            <a:r>
              <a:rPr lang="en-US" sz="2400" dirty="0" smtClean="0">
                <a:solidFill>
                  <a:srgbClr val="FFFFCC"/>
                </a:solidFill>
              </a:rPr>
              <a:t>represent </a:t>
            </a:r>
            <a:r>
              <a:rPr lang="en-US" sz="2400" dirty="0">
                <a:solidFill>
                  <a:srgbClr val="FFFFCC"/>
                </a:solidFill>
              </a:rPr>
              <a:t>key project </a:t>
            </a:r>
            <a:r>
              <a:rPr lang="en-US" sz="2400" dirty="0" smtClean="0">
                <a:solidFill>
                  <a:srgbClr val="FFFFCC"/>
                </a:solidFill>
              </a:rPr>
              <a:t>personnel, </a:t>
            </a:r>
            <a:r>
              <a:rPr lang="en-US" sz="2400" dirty="0">
                <a:solidFill>
                  <a:srgbClr val="FFFFCC"/>
                </a:solidFill>
              </a:rPr>
              <a:t>and/or </a:t>
            </a:r>
            <a:endParaRPr lang="en-US" sz="2400" dirty="0" smtClean="0">
              <a:solidFill>
                <a:srgbClr val="FFFFCC"/>
              </a:solidFill>
            </a:endParaRPr>
          </a:p>
          <a:p>
            <a:pPr lvl="1"/>
            <a:r>
              <a:rPr lang="en-US" sz="2400" dirty="0" smtClean="0">
                <a:solidFill>
                  <a:srgbClr val="FFFFCC"/>
                </a:solidFill>
              </a:rPr>
              <a:t>will </a:t>
            </a:r>
            <a:r>
              <a:rPr lang="en-US" sz="2400" dirty="0">
                <a:solidFill>
                  <a:srgbClr val="FFFFCC"/>
                </a:solidFill>
              </a:rPr>
              <a:t>require edit </a:t>
            </a:r>
            <a:r>
              <a:rPr lang="en-US" sz="2400" u="sng" dirty="0">
                <a:solidFill>
                  <a:srgbClr val="FFFFCC"/>
                </a:solidFill>
              </a:rPr>
              <a:t>or </a:t>
            </a:r>
            <a:r>
              <a:rPr lang="en-US" sz="2400" dirty="0">
                <a:solidFill>
                  <a:srgbClr val="FFFFCC"/>
                </a:solidFill>
              </a:rPr>
              <a:t>view access to the FPL Application Task and any subsequent tasks once an award is made </a:t>
            </a:r>
            <a:endParaRPr lang="en-US" sz="2400" dirty="0" smtClean="0">
              <a:solidFill>
                <a:srgbClr val="FFFFCC"/>
              </a:solidFill>
            </a:endParaRPr>
          </a:p>
          <a:p>
            <a:r>
              <a:rPr lang="en-US" sz="2800" dirty="0" smtClean="0">
                <a:solidFill>
                  <a:srgbClr val="FFFF99"/>
                </a:solidFill>
              </a:rPr>
              <a:t>No access to Award file (no “public project file access”) for Other Contacts</a:t>
            </a:r>
            <a:endParaRPr lang="en-US" sz="2800" dirty="0">
              <a:solidFill>
                <a:srgbClr val="FFFF99"/>
              </a:solidFill>
            </a:endParaRP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43</a:t>
            </a:fld>
            <a:endParaRPr lang="en-US" dirty="0"/>
          </a:p>
        </p:txBody>
      </p:sp>
    </p:spTree>
    <p:extLst>
      <p:ext uri="{BB962C8B-B14F-4D97-AF65-F5344CB8AC3E}">
        <p14:creationId xmlns:p14="http://schemas.microsoft.com/office/powerpoint/2010/main" val="1590292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92536" y="1821009"/>
            <a:ext cx="8368537" cy="4273295"/>
          </a:xfrm>
          <a:ln w="19050">
            <a:solidFill>
              <a:srgbClr val="000000"/>
            </a:solidFill>
          </a:ln>
        </p:spPr>
      </p:pic>
      <p:sp>
        <p:nvSpPr>
          <p:cNvPr id="2" name="Title 1"/>
          <p:cNvSpPr>
            <a:spLocks noGrp="1"/>
          </p:cNvSpPr>
          <p:nvPr>
            <p:ph type="title"/>
          </p:nvPr>
        </p:nvSpPr>
        <p:spPr/>
        <p:txBody>
          <a:bodyPr/>
          <a:lstStyle/>
          <a:p>
            <a:r>
              <a:rPr lang="en-US" dirty="0" smtClean="0"/>
              <a:t>Personnel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44</a:t>
            </a:fld>
            <a:endParaRPr lang="en-US" dirty="0"/>
          </a:p>
        </p:txBody>
      </p:sp>
      <p:sp>
        <p:nvSpPr>
          <p:cNvPr id="6" name="Oval 5"/>
          <p:cNvSpPr/>
          <p:nvPr/>
        </p:nvSpPr>
        <p:spPr>
          <a:xfrm>
            <a:off x="1195981" y="3559532"/>
            <a:ext cx="960304" cy="423820"/>
          </a:xfrm>
          <a:prstGeom prst="ellipse">
            <a:avLst/>
          </a:prstGeom>
          <a:noFill/>
          <a:ln w="31750">
            <a:solidFill>
              <a:schemeClr val="bg2">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2745" y="2338935"/>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8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6634" y="1802177"/>
            <a:ext cx="8361078" cy="4425629"/>
          </a:xfrm>
          <a:ln w="19050">
            <a:solidFill>
              <a:srgbClr val="0C1E34"/>
            </a:solidFill>
          </a:ln>
        </p:spPr>
      </p:pic>
      <p:sp>
        <p:nvSpPr>
          <p:cNvPr id="2" name="Title 1"/>
          <p:cNvSpPr>
            <a:spLocks noGrp="1"/>
          </p:cNvSpPr>
          <p:nvPr>
            <p:ph type="title"/>
          </p:nvPr>
        </p:nvSpPr>
        <p:spPr/>
        <p:txBody>
          <a:bodyPr/>
          <a:lstStyle/>
          <a:p>
            <a:r>
              <a:rPr lang="en-US" dirty="0" smtClean="0"/>
              <a:t>Designating Primary Contact	</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45</a:t>
            </a:fld>
            <a:endParaRPr lang="en-US" dirty="0"/>
          </a:p>
        </p:txBody>
      </p:sp>
      <p:sp>
        <p:nvSpPr>
          <p:cNvPr id="6" name="Oval 5"/>
          <p:cNvSpPr/>
          <p:nvPr/>
        </p:nvSpPr>
        <p:spPr>
          <a:xfrm>
            <a:off x="210065" y="2082189"/>
            <a:ext cx="2953265" cy="512730"/>
          </a:xfrm>
          <a:prstGeom prst="ellipse">
            <a:avLst/>
          </a:prstGeom>
          <a:noFill/>
          <a:ln w="50800">
            <a:solidFill>
              <a:srgbClr val="FFFF66"/>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3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a:t>
            </a:r>
            <a:r>
              <a:rPr lang="en-US" dirty="0" smtClean="0"/>
              <a:t>oles – Project Staff</a:t>
            </a:r>
            <a:endParaRPr lang="en-US" dirty="0"/>
          </a:p>
        </p:txBody>
      </p:sp>
      <p:sp>
        <p:nvSpPr>
          <p:cNvPr id="3" name="Content Placeholder 2"/>
          <p:cNvSpPr>
            <a:spLocks noGrp="1"/>
          </p:cNvSpPr>
          <p:nvPr>
            <p:ph idx="1"/>
          </p:nvPr>
        </p:nvSpPr>
        <p:spPr>
          <a:xfrm>
            <a:off x="259983" y="1730547"/>
            <a:ext cx="8229600" cy="4525963"/>
          </a:xfrm>
        </p:spPr>
        <p:txBody>
          <a:bodyPr/>
          <a:lstStyle/>
          <a:p>
            <a:pPr marL="914400" indent="-452438"/>
            <a:r>
              <a:rPr lang="en-US" dirty="0" smtClean="0"/>
              <a:t>Agency </a:t>
            </a:r>
            <a:r>
              <a:rPr lang="en-US" dirty="0"/>
              <a:t>Responsible Official</a:t>
            </a:r>
          </a:p>
          <a:p>
            <a:pPr marL="914400" indent="-452438"/>
            <a:r>
              <a:rPr lang="en-US" dirty="0" smtClean="0"/>
              <a:t>Project Lead/Primary Point of Contact</a:t>
            </a:r>
          </a:p>
          <a:p>
            <a:pPr marL="914400" indent="-452438"/>
            <a:r>
              <a:rPr lang="en-US" dirty="0" smtClean="0"/>
              <a:t>Financial Point of Contact</a:t>
            </a:r>
          </a:p>
          <a:p>
            <a:pPr marL="914400" indent="-452438"/>
            <a:r>
              <a:rPr lang="en-US" dirty="0" smtClean="0"/>
              <a:t>Data Manager</a:t>
            </a:r>
          </a:p>
          <a:p>
            <a:pPr marL="914400" indent="-452438"/>
            <a:r>
              <a:rPr lang="en-US" dirty="0" smtClean="0"/>
              <a:t>Technical Staff</a:t>
            </a:r>
          </a:p>
          <a:p>
            <a:pPr marL="914400" indent="-452438"/>
            <a:r>
              <a:rPr lang="en-US" dirty="0" smtClean="0"/>
              <a:t>Fiscal </a:t>
            </a:r>
            <a:r>
              <a:rPr lang="en-US" dirty="0"/>
              <a:t>S</a:t>
            </a:r>
            <a:r>
              <a:rPr lang="en-US" dirty="0" smtClean="0"/>
              <a:t>taff</a:t>
            </a:r>
            <a:endParaRPr lang="en-US" dirty="0"/>
          </a:p>
          <a:p>
            <a:pPr marL="914400" indent="-452438"/>
            <a:r>
              <a:rPr lang="en-US" dirty="0"/>
              <a:t>Administrative Staff</a:t>
            </a:r>
          </a:p>
          <a:p>
            <a:pPr marL="914400" indent="-452438"/>
            <a:r>
              <a:rPr lang="en-US" dirty="0" smtClean="0"/>
              <a:t>Research Staff</a:t>
            </a:r>
            <a:endParaRPr lang="en-US" i="1" dirty="0" smtClean="0">
              <a:solidFill>
                <a:srgbClr val="FFFF99"/>
              </a:solidFill>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46</a:t>
            </a:fld>
            <a:endParaRPr lang="en-US" dirty="0"/>
          </a:p>
        </p:txBody>
      </p:sp>
      <p:sp>
        <p:nvSpPr>
          <p:cNvPr id="5" name="TextBox 4"/>
          <p:cNvSpPr txBox="1"/>
          <p:nvPr/>
        </p:nvSpPr>
        <p:spPr>
          <a:xfrm>
            <a:off x="5282620" y="3781166"/>
            <a:ext cx="3163330" cy="2246769"/>
          </a:xfrm>
          <a:prstGeom prst="rect">
            <a:avLst/>
          </a:prstGeom>
          <a:solidFill>
            <a:schemeClr val="accent1">
              <a:lumMod val="75000"/>
            </a:schemeClr>
          </a:solidFill>
          <a:ln>
            <a:solidFill>
              <a:srgbClr val="0C1E34"/>
            </a:solidFill>
          </a:ln>
        </p:spPr>
        <p:txBody>
          <a:bodyPr wrap="square" rtlCol="0">
            <a:spAutoFit/>
          </a:bodyPr>
          <a:lstStyle/>
          <a:p>
            <a:pPr marL="0" indent="0" algn="ctr">
              <a:buNone/>
            </a:pPr>
            <a:r>
              <a:rPr lang="en-US" sz="2800" i="1" dirty="0"/>
              <a:t>Designated “role” is independent of “Primary Contact” </a:t>
            </a:r>
            <a:r>
              <a:rPr lang="en-US" sz="2800" i="1" dirty="0" smtClean="0"/>
              <a:t>designation and </a:t>
            </a:r>
            <a:r>
              <a:rPr lang="en-US" sz="2800" i="1" dirty="0"/>
              <a:t>access permissions</a:t>
            </a:r>
          </a:p>
        </p:txBody>
      </p:sp>
    </p:spTree>
    <p:extLst>
      <p:ext uri="{BB962C8B-B14F-4D97-AF65-F5344CB8AC3E}">
        <p14:creationId xmlns:p14="http://schemas.microsoft.com/office/powerpoint/2010/main" val="2557169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377629" cy="1143000"/>
          </a:xfrm>
        </p:spPr>
        <p:txBody>
          <a:bodyPr/>
          <a:lstStyle/>
          <a:p>
            <a:r>
              <a:rPr lang="en-US" dirty="0" smtClean="0"/>
              <a:t>Personnel Roles – Other Contacts</a:t>
            </a:r>
            <a:endParaRPr lang="en-US" dirty="0"/>
          </a:p>
        </p:txBody>
      </p:sp>
      <p:sp>
        <p:nvSpPr>
          <p:cNvPr id="3" name="Content Placeholder 2"/>
          <p:cNvSpPr>
            <a:spLocks noGrp="1"/>
          </p:cNvSpPr>
          <p:nvPr>
            <p:ph idx="1"/>
          </p:nvPr>
        </p:nvSpPr>
        <p:spPr/>
        <p:txBody>
          <a:bodyPr/>
          <a:lstStyle/>
          <a:p>
            <a:pPr marL="914400" indent="-452438"/>
            <a:r>
              <a:rPr lang="en-US" dirty="0" smtClean="0"/>
              <a:t>Contractor </a:t>
            </a:r>
          </a:p>
          <a:p>
            <a:pPr marL="914400" indent="-452438"/>
            <a:r>
              <a:rPr lang="en-US" dirty="0" err="1" smtClean="0"/>
              <a:t>Subrecipient</a:t>
            </a:r>
            <a:endParaRPr lang="en-US" dirty="0" smtClean="0"/>
          </a:p>
          <a:p>
            <a:pPr marL="914400" indent="-452438"/>
            <a:r>
              <a:rPr lang="en-US" dirty="0" smtClean="0"/>
              <a:t>Partner</a:t>
            </a:r>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47</a:t>
            </a:fld>
            <a:endParaRPr lang="en-US" dirty="0"/>
          </a:p>
        </p:txBody>
      </p:sp>
      <p:sp>
        <p:nvSpPr>
          <p:cNvPr id="5" name="TextBox 4"/>
          <p:cNvSpPr txBox="1"/>
          <p:nvPr/>
        </p:nvSpPr>
        <p:spPr>
          <a:xfrm>
            <a:off x="5212813" y="2637960"/>
            <a:ext cx="3163330" cy="2246769"/>
          </a:xfrm>
          <a:prstGeom prst="rect">
            <a:avLst/>
          </a:prstGeom>
          <a:solidFill>
            <a:srgbClr val="47608C"/>
          </a:solidFill>
          <a:ln>
            <a:solidFill>
              <a:srgbClr val="0C1E34"/>
            </a:solidFill>
          </a:ln>
        </p:spPr>
        <p:txBody>
          <a:bodyPr wrap="square" rtlCol="0">
            <a:spAutoFit/>
          </a:bodyPr>
          <a:lstStyle/>
          <a:p>
            <a:pPr marL="0" indent="0" algn="ctr">
              <a:buNone/>
            </a:pPr>
            <a:r>
              <a:rPr lang="en-US" sz="2800" i="1" dirty="0"/>
              <a:t>Designated “role” is independent of “Primary Contact” </a:t>
            </a:r>
            <a:r>
              <a:rPr lang="en-US" sz="2800" i="1" dirty="0" smtClean="0"/>
              <a:t>designation and </a:t>
            </a:r>
            <a:r>
              <a:rPr lang="en-US" sz="2800" i="1" dirty="0"/>
              <a:t>access permissions</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5531" y="3761345"/>
            <a:ext cx="2857500" cy="2152650"/>
          </a:xfrm>
          <a:prstGeom prst="rect">
            <a:avLst/>
          </a:prstGeom>
          <a:ln w="12700">
            <a:solidFill>
              <a:srgbClr val="000000"/>
            </a:solidFill>
          </a:ln>
        </p:spPr>
      </p:pic>
    </p:spTree>
    <p:extLst>
      <p:ext uri="{BB962C8B-B14F-4D97-AF65-F5344CB8AC3E}">
        <p14:creationId xmlns:p14="http://schemas.microsoft.com/office/powerpoint/2010/main" val="1726315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Access/Permission Levels</a:t>
            </a:r>
            <a:endParaRPr lang="en-US" dirty="0"/>
          </a:p>
        </p:txBody>
      </p:sp>
      <p:sp>
        <p:nvSpPr>
          <p:cNvPr id="3" name="Content Placeholder 2"/>
          <p:cNvSpPr>
            <a:spLocks noGrp="1"/>
          </p:cNvSpPr>
          <p:nvPr>
            <p:ph idx="1"/>
          </p:nvPr>
        </p:nvSpPr>
        <p:spPr>
          <a:xfrm>
            <a:off x="271849" y="1434458"/>
            <a:ext cx="8726036" cy="5142123"/>
          </a:xfrm>
        </p:spPr>
        <p:txBody>
          <a:bodyPr/>
          <a:lstStyle/>
          <a:p>
            <a:r>
              <a:rPr lang="en-US" sz="2800" dirty="0"/>
              <a:t>C</a:t>
            </a:r>
            <a:r>
              <a:rPr lang="en-US" sz="2800" dirty="0" smtClean="0"/>
              <a:t>ontrols </a:t>
            </a:r>
            <a:r>
              <a:rPr lang="en-US" sz="2800" dirty="0"/>
              <a:t>the level of access to </a:t>
            </a:r>
            <a:endParaRPr lang="en-US" sz="2800" dirty="0" smtClean="0"/>
          </a:p>
          <a:p>
            <a:pPr lvl="1"/>
            <a:r>
              <a:rPr lang="en-US" sz="2400" dirty="0" smtClean="0"/>
              <a:t>the </a:t>
            </a:r>
            <a:r>
              <a:rPr lang="en-US" sz="2400" dirty="0"/>
              <a:t>current </a:t>
            </a:r>
            <a:r>
              <a:rPr lang="en-US" sz="2400" dirty="0" smtClean="0"/>
              <a:t>task</a:t>
            </a:r>
          </a:p>
          <a:p>
            <a:pPr lvl="1"/>
            <a:r>
              <a:rPr lang="en-US" sz="2400" dirty="0" smtClean="0"/>
              <a:t>once </a:t>
            </a:r>
            <a:r>
              <a:rPr lang="en-US" sz="2400" dirty="0"/>
              <a:t>an award is made, any future </a:t>
            </a:r>
            <a:r>
              <a:rPr lang="en-US" sz="2400" dirty="0" smtClean="0"/>
              <a:t>tasks</a:t>
            </a:r>
            <a:endParaRPr lang="en-US" sz="2400" dirty="0"/>
          </a:p>
          <a:p>
            <a:r>
              <a:rPr lang="en-US" sz="2800" dirty="0" smtClean="0">
                <a:solidFill>
                  <a:srgbClr val="FFFFCC"/>
                </a:solidFill>
              </a:rPr>
              <a:t>No Access</a:t>
            </a:r>
          </a:p>
          <a:p>
            <a:r>
              <a:rPr lang="en-US" sz="2800" dirty="0" smtClean="0">
                <a:solidFill>
                  <a:srgbClr val="FFFFCC"/>
                </a:solidFill>
              </a:rPr>
              <a:t>View Only</a:t>
            </a:r>
          </a:p>
          <a:p>
            <a:r>
              <a:rPr lang="en-US" sz="2800" dirty="0" smtClean="0">
                <a:solidFill>
                  <a:srgbClr val="FFFFCC"/>
                </a:solidFill>
              </a:rPr>
              <a:t>Data Entry</a:t>
            </a:r>
          </a:p>
          <a:p>
            <a:r>
              <a:rPr lang="en-US" sz="2800" dirty="0" smtClean="0">
                <a:solidFill>
                  <a:srgbClr val="FFFFCC"/>
                </a:solidFill>
              </a:rPr>
              <a:t>Financial </a:t>
            </a:r>
          </a:p>
          <a:p>
            <a:r>
              <a:rPr lang="en-US" sz="2800" dirty="0" smtClean="0">
                <a:solidFill>
                  <a:srgbClr val="FFFFCC"/>
                </a:solidFill>
              </a:rPr>
              <a:t>Full Access*</a:t>
            </a:r>
          </a:p>
          <a:p>
            <a:r>
              <a:rPr lang="en-US" sz="2800" dirty="0" smtClean="0">
                <a:solidFill>
                  <a:srgbClr val="FFFFCC"/>
                </a:solidFill>
              </a:rPr>
              <a:t>Secondary Contact (full access, except budget)*</a:t>
            </a:r>
          </a:p>
          <a:p>
            <a:pPr marL="0" indent="0">
              <a:buNone/>
            </a:pPr>
            <a:r>
              <a:rPr lang="en-US" sz="2000" dirty="0" smtClean="0">
                <a:solidFill>
                  <a:schemeClr val="tx1"/>
                </a:solidFill>
              </a:rPr>
              <a:t>* Cannot change primary person, certify application or submit application or future tasks; only Primary Contact can perform these actions</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48</a:t>
            </a:fld>
            <a:endParaRPr lang="en-US" dirty="0"/>
          </a:p>
        </p:txBody>
      </p:sp>
    </p:spTree>
    <p:extLst>
      <p:ext uri="{BB962C8B-B14F-4D97-AF65-F5344CB8AC3E}">
        <p14:creationId xmlns:p14="http://schemas.microsoft.com/office/powerpoint/2010/main" val="1262634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Project File Access</a:t>
            </a:r>
            <a:endParaRPr lang="en-US" dirty="0"/>
          </a:p>
        </p:txBody>
      </p:sp>
      <p:sp>
        <p:nvSpPr>
          <p:cNvPr id="3" name="Content Placeholder 2"/>
          <p:cNvSpPr>
            <a:spLocks noGrp="1"/>
          </p:cNvSpPr>
          <p:nvPr>
            <p:ph idx="1"/>
          </p:nvPr>
        </p:nvSpPr>
        <p:spPr/>
        <p:txBody>
          <a:bodyPr/>
          <a:lstStyle/>
          <a:p>
            <a:pPr marL="0" indent="0">
              <a:buNone/>
            </a:pPr>
            <a:r>
              <a:rPr lang="en-US" dirty="0" smtClean="0"/>
              <a:t>Allows users </a:t>
            </a:r>
            <a:r>
              <a:rPr lang="en-US" dirty="0"/>
              <a:t>to </a:t>
            </a:r>
            <a:r>
              <a:rPr lang="en-US" dirty="0" smtClean="0"/>
              <a:t>access the Award file</a:t>
            </a:r>
          </a:p>
          <a:p>
            <a:r>
              <a:rPr lang="en-US" dirty="0">
                <a:solidFill>
                  <a:srgbClr val="FFFF99"/>
                </a:solidFill>
              </a:rPr>
              <a:t>C</a:t>
            </a:r>
            <a:r>
              <a:rPr lang="en-US" dirty="0" smtClean="0">
                <a:solidFill>
                  <a:srgbClr val="FFFF99"/>
                </a:solidFill>
              </a:rPr>
              <a:t>urrent </a:t>
            </a:r>
            <a:r>
              <a:rPr lang="en-US" dirty="0">
                <a:solidFill>
                  <a:srgbClr val="FFFF99"/>
                </a:solidFill>
              </a:rPr>
              <a:t>award </a:t>
            </a:r>
            <a:r>
              <a:rPr lang="en-US" dirty="0" smtClean="0">
                <a:solidFill>
                  <a:srgbClr val="FFFF99"/>
                </a:solidFill>
              </a:rPr>
              <a:t>information</a:t>
            </a:r>
          </a:p>
          <a:p>
            <a:r>
              <a:rPr lang="en-US" dirty="0" smtClean="0">
                <a:solidFill>
                  <a:srgbClr val="FFFF99"/>
                </a:solidFill>
              </a:rPr>
              <a:t>Results </a:t>
            </a:r>
            <a:r>
              <a:rPr lang="en-US" dirty="0">
                <a:solidFill>
                  <a:srgbClr val="FFFF99"/>
                </a:solidFill>
              </a:rPr>
              <a:t>of previous tasks completed as part of that </a:t>
            </a:r>
            <a:r>
              <a:rPr lang="en-US" dirty="0" smtClean="0">
                <a:solidFill>
                  <a:srgbClr val="FFFF99"/>
                </a:solidFill>
              </a:rPr>
              <a:t>award</a:t>
            </a:r>
          </a:p>
          <a:p>
            <a:r>
              <a:rPr lang="en-US" dirty="0" smtClean="0">
                <a:solidFill>
                  <a:srgbClr val="FFFF99"/>
                </a:solidFill>
              </a:rPr>
              <a:t>Future tasks scheduled</a:t>
            </a:r>
          </a:p>
          <a:p>
            <a:pPr marL="0" indent="0">
              <a:buNone/>
            </a:pPr>
            <a:endParaRPr lang="en-US" dirty="0" smtClean="0"/>
          </a:p>
          <a:p>
            <a:pPr marL="0" indent="0">
              <a:buNone/>
            </a:pPr>
            <a:r>
              <a:rPr lang="en-US" sz="2400" dirty="0" smtClean="0">
                <a:solidFill>
                  <a:srgbClr val="FFFFCC"/>
                </a:solidFill>
              </a:rPr>
              <a:t>Note:  Award file is searchable but “view only”</a:t>
            </a:r>
            <a:endParaRPr lang="en-US" sz="2400" dirty="0">
              <a:solidFill>
                <a:srgbClr val="FFFFCC"/>
              </a:solidFill>
            </a:endParaRP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49</a:t>
            </a:fld>
            <a:endParaRPr lang="en-US" dirty="0"/>
          </a:p>
        </p:txBody>
      </p:sp>
    </p:spTree>
    <p:extLst>
      <p:ext uri="{BB962C8B-B14F-4D97-AF65-F5344CB8AC3E}">
        <p14:creationId xmlns:p14="http://schemas.microsoft.com/office/powerpoint/2010/main" val="342739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a:xfrm>
            <a:off x="457199" y="274638"/>
            <a:ext cx="9083407" cy="1143000"/>
          </a:xfrm>
        </p:spPr>
        <p:txBody>
          <a:bodyPr/>
          <a:lstStyle/>
          <a:p>
            <a:r>
              <a:rPr lang="en-US" dirty="0" smtClean="0">
                <a:latin typeface="Arial Narrow" charset="0"/>
              </a:rPr>
              <a:t>	Uniform Guidance</a:t>
            </a:r>
            <a:endParaRPr lang="en-US" dirty="0">
              <a:latin typeface="Arial Narrow" charset="0"/>
            </a:endParaRPr>
          </a:p>
        </p:txBody>
      </p:sp>
      <p:sp>
        <p:nvSpPr>
          <p:cNvPr id="5" name="Content Placeholder 4"/>
          <p:cNvSpPr>
            <a:spLocks noGrp="1"/>
          </p:cNvSpPr>
          <p:nvPr>
            <p:ph idx="1"/>
          </p:nvPr>
        </p:nvSpPr>
        <p:spPr>
          <a:xfrm>
            <a:off x="457199" y="1600200"/>
            <a:ext cx="8540685" cy="4525963"/>
          </a:xfrm>
        </p:spPr>
        <p:txBody>
          <a:bodyPr/>
          <a:lstStyle/>
          <a:p>
            <a:pPr marL="0" lvl="0" indent="0">
              <a:spcBef>
                <a:spcPct val="0"/>
              </a:spcBef>
              <a:buNone/>
            </a:pPr>
            <a:r>
              <a:rPr lang="en-US" sz="3600" b="1" dirty="0">
                <a:latin typeface="Cambria"/>
                <a:cs typeface="Cambria"/>
              </a:rPr>
              <a:t>2 CFR Part 200</a:t>
            </a:r>
          </a:p>
          <a:p>
            <a:pPr>
              <a:spcBef>
                <a:spcPct val="0"/>
              </a:spcBef>
            </a:pPr>
            <a:r>
              <a:rPr lang="en-US" sz="2800" dirty="0" smtClean="0">
                <a:solidFill>
                  <a:srgbClr val="FFFF99"/>
                </a:solidFill>
                <a:latin typeface="Cambria"/>
                <a:cs typeface="Cambria"/>
              </a:rPr>
              <a:t>Goals</a:t>
            </a:r>
            <a:endParaRPr lang="en-US" sz="2800" dirty="0">
              <a:solidFill>
                <a:srgbClr val="FFFF99"/>
              </a:solidFill>
              <a:latin typeface="Cambria"/>
              <a:cs typeface="Cambria"/>
            </a:endParaRPr>
          </a:p>
          <a:p>
            <a:pPr marL="685800" lvl="1">
              <a:spcBef>
                <a:spcPct val="0"/>
              </a:spcBef>
              <a:buFont typeface="Arial"/>
              <a:buChar char="•"/>
            </a:pPr>
            <a:r>
              <a:rPr lang="en-US" sz="2000" dirty="0">
                <a:solidFill>
                  <a:srgbClr val="FFFFCC"/>
                </a:solidFill>
                <a:latin typeface="Cambria"/>
                <a:cs typeface="Cambria"/>
              </a:rPr>
              <a:t>Increase focus on performance outcomes</a:t>
            </a:r>
          </a:p>
          <a:p>
            <a:pPr marL="685800" lvl="1">
              <a:spcBef>
                <a:spcPct val="0"/>
              </a:spcBef>
              <a:buFont typeface="Arial"/>
              <a:buChar char="•"/>
            </a:pPr>
            <a:r>
              <a:rPr lang="en-US" sz="2000" dirty="0">
                <a:solidFill>
                  <a:srgbClr val="FFFFCC"/>
                </a:solidFill>
                <a:latin typeface="Cambria"/>
                <a:cs typeface="Cambria"/>
              </a:rPr>
              <a:t>Streamline rules governing allocation of Federal </a:t>
            </a:r>
            <a:r>
              <a:rPr lang="en-US" sz="2000" dirty="0" smtClean="0">
                <a:solidFill>
                  <a:srgbClr val="FFFFCC"/>
                </a:solidFill>
                <a:latin typeface="Cambria"/>
                <a:cs typeface="Cambria"/>
              </a:rPr>
              <a:t>funds</a:t>
            </a:r>
          </a:p>
          <a:p>
            <a:pPr>
              <a:spcBef>
                <a:spcPct val="0"/>
              </a:spcBef>
            </a:pPr>
            <a:r>
              <a:rPr lang="en-US" sz="2800" dirty="0" smtClean="0">
                <a:solidFill>
                  <a:srgbClr val="FFFF99"/>
                </a:solidFill>
                <a:latin typeface="Cambria"/>
                <a:cs typeface="Cambria"/>
              </a:rPr>
              <a:t>Key </a:t>
            </a:r>
            <a:r>
              <a:rPr lang="en-US" sz="2800" dirty="0">
                <a:solidFill>
                  <a:srgbClr val="FFFF99"/>
                </a:solidFill>
                <a:latin typeface="Cambria"/>
                <a:cs typeface="Cambria"/>
              </a:rPr>
              <a:t>Elements</a:t>
            </a:r>
          </a:p>
          <a:p>
            <a:pPr marL="685800" lvl="1">
              <a:spcBef>
                <a:spcPct val="0"/>
              </a:spcBef>
              <a:buFont typeface="Arial"/>
              <a:buChar char="•"/>
            </a:pPr>
            <a:r>
              <a:rPr lang="en-US" sz="2000" dirty="0">
                <a:solidFill>
                  <a:srgbClr val="FFFFCC"/>
                </a:solidFill>
                <a:latin typeface="Cambria"/>
                <a:cs typeface="Cambria"/>
              </a:rPr>
              <a:t>Focus on performance as well as compliance</a:t>
            </a:r>
          </a:p>
          <a:p>
            <a:pPr marL="685800" lvl="1">
              <a:spcBef>
                <a:spcPct val="0"/>
              </a:spcBef>
              <a:buFont typeface="Arial"/>
              <a:buChar char="•"/>
            </a:pPr>
            <a:r>
              <a:rPr lang="en-US" sz="2000" dirty="0">
                <a:solidFill>
                  <a:srgbClr val="FFFFCC"/>
                </a:solidFill>
                <a:latin typeface="Cambria"/>
                <a:cs typeface="Cambria"/>
              </a:rPr>
              <a:t>Encourages efficient use of information technology and shared services</a:t>
            </a:r>
          </a:p>
          <a:p>
            <a:pPr marL="685800" lvl="1">
              <a:spcBef>
                <a:spcPct val="0"/>
              </a:spcBef>
              <a:buFont typeface="Arial"/>
              <a:buChar char="•"/>
            </a:pPr>
            <a:r>
              <a:rPr lang="en-US" sz="2000" dirty="0">
                <a:solidFill>
                  <a:srgbClr val="FFFFCC"/>
                </a:solidFill>
                <a:latin typeface="Cambria"/>
                <a:cs typeface="Cambria"/>
              </a:rPr>
              <a:t>Requires consistent and transparent treatment of costs</a:t>
            </a:r>
          </a:p>
          <a:p>
            <a:pPr marL="685800" lvl="1">
              <a:spcBef>
                <a:spcPct val="0"/>
              </a:spcBef>
              <a:buFont typeface="Arial"/>
              <a:buChar char="•"/>
            </a:pPr>
            <a:r>
              <a:rPr lang="en-US" sz="2000" dirty="0">
                <a:solidFill>
                  <a:srgbClr val="FFFFCC"/>
                </a:solidFill>
                <a:latin typeface="Cambria"/>
                <a:cs typeface="Cambria"/>
              </a:rPr>
              <a:t>Limits allowable costs to make best use of Federal resources</a:t>
            </a:r>
          </a:p>
          <a:p>
            <a:pPr marL="685800" lvl="1">
              <a:spcBef>
                <a:spcPct val="0"/>
              </a:spcBef>
              <a:buFont typeface="Arial"/>
              <a:buChar char="•"/>
            </a:pPr>
            <a:r>
              <a:rPr lang="en-US" sz="2000" dirty="0">
                <a:solidFill>
                  <a:srgbClr val="FFFFCC"/>
                </a:solidFill>
                <a:latin typeface="Cambria"/>
                <a:cs typeface="Cambria"/>
              </a:rPr>
              <a:t>Eliminates duplicative and conflicting guidance</a:t>
            </a:r>
          </a:p>
          <a:p>
            <a:pPr>
              <a:spcBef>
                <a:spcPct val="0"/>
              </a:spcBef>
            </a:pPr>
            <a:r>
              <a:rPr lang="en-US" sz="2800" dirty="0" smtClean="0">
                <a:latin typeface="Cambria"/>
                <a:cs typeface="Cambria"/>
              </a:rPr>
              <a:t>Located </a:t>
            </a:r>
            <a:r>
              <a:rPr lang="en-US" sz="2800" dirty="0">
                <a:latin typeface="Cambria"/>
                <a:cs typeface="Cambria"/>
              </a:rPr>
              <a:t>at 2 CRF Part 200, and available at </a:t>
            </a:r>
            <a:r>
              <a:rPr lang="en-US" sz="2800" dirty="0">
                <a:latin typeface="Cambria"/>
                <a:cs typeface="Cambria"/>
                <a:hlinkClick r:id="rId3"/>
              </a:rPr>
              <a:t>www.ecfr.gov</a:t>
            </a:r>
            <a:endParaRPr lang="en-US" sz="2800" dirty="0">
              <a:latin typeface="Cambria"/>
              <a:cs typeface="Cambria"/>
            </a:endParaRPr>
          </a:p>
          <a:p>
            <a:endParaRPr lang="en-US" dirty="0"/>
          </a:p>
        </p:txBody>
      </p:sp>
      <p:sp>
        <p:nvSpPr>
          <p:cNvPr id="4" name="Slide Number Placeholder 3"/>
          <p:cNvSpPr>
            <a:spLocks noGrp="1"/>
          </p:cNvSpPr>
          <p:nvPr>
            <p:ph type="sldNum" sz="quarter" idx="12"/>
          </p:nvPr>
        </p:nvSpPr>
        <p:spPr/>
        <p:txBody>
          <a:bodyPr/>
          <a:lstStyle/>
          <a:p>
            <a:pPr>
              <a:defRPr/>
            </a:pPr>
            <a:fld id="{FB25A99B-AE9E-7C48-AD22-A3EC46EC8F3B}" type="slidenum">
              <a:rPr lang="en-US" smtClean="0"/>
              <a:pPr>
                <a:defRPr/>
              </a:pPr>
              <a:t>5</a:t>
            </a:fld>
            <a:endParaRPr lang="en-US" dirty="0"/>
          </a:p>
        </p:txBody>
      </p:sp>
    </p:spTree>
    <p:extLst>
      <p:ext uri="{BB962C8B-B14F-4D97-AF65-F5344CB8AC3E}">
        <p14:creationId xmlns:p14="http://schemas.microsoft.com/office/powerpoint/2010/main" val="24673521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itle 2"/>
          <p:cNvSpPr>
            <a:spLocks noGrp="1"/>
          </p:cNvSpPr>
          <p:nvPr>
            <p:ph type="title"/>
          </p:nvPr>
        </p:nvSpPr>
        <p:spPr/>
        <p:txBody>
          <a:bodyPr/>
          <a:lstStyle/>
          <a:p>
            <a:r>
              <a:rPr lang="en-US" dirty="0" smtClean="0"/>
              <a:t>Organizations Page</a:t>
            </a:r>
            <a:endParaRPr lang="en-US" dirty="0"/>
          </a:p>
        </p:txBody>
      </p:sp>
      <p:sp>
        <p:nvSpPr>
          <p:cNvPr id="5" name="Content Placeholder 4"/>
          <p:cNvSpPr>
            <a:spLocks noGrp="1"/>
          </p:cNvSpPr>
          <p:nvPr>
            <p:ph idx="1"/>
          </p:nvPr>
        </p:nvSpPr>
        <p:spPr>
          <a:xfrm>
            <a:off x="457202" y="1417637"/>
            <a:ext cx="8229600" cy="5257800"/>
          </a:xfrm>
        </p:spPr>
        <p:txBody>
          <a:bodyPr>
            <a:normAutofit fontScale="85000" lnSpcReduction="20000"/>
          </a:bodyPr>
          <a:lstStyle/>
          <a:p>
            <a:pPr marL="0" indent="0">
              <a:buNone/>
            </a:pPr>
            <a:endParaRPr lang="en-US" dirty="0" smtClean="0"/>
          </a:p>
          <a:p>
            <a:pPr marL="0" indent="0" algn="ctr">
              <a:spcAft>
                <a:spcPts val="1200"/>
              </a:spcAft>
              <a:buNone/>
            </a:pPr>
            <a:r>
              <a:rPr lang="en-US" sz="4100" dirty="0" smtClean="0"/>
              <a:t>Users </a:t>
            </a:r>
            <a:r>
              <a:rPr lang="en-US" sz="4100" dirty="0" smtClean="0">
                <a:solidFill>
                  <a:srgbClr val="FFFFCC"/>
                </a:solidFill>
              </a:rPr>
              <a:t>are associated with an </a:t>
            </a:r>
            <a:r>
              <a:rPr lang="en-US" sz="4100" dirty="0" smtClean="0"/>
              <a:t>organization</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100" dirty="0" smtClean="0"/>
              <a:t>Organizations </a:t>
            </a:r>
            <a:r>
              <a:rPr lang="en-US" sz="4100" dirty="0" smtClean="0">
                <a:solidFill>
                  <a:srgbClr val="FFFFCC"/>
                </a:solidFill>
              </a:rPr>
              <a:t>are associated with a </a:t>
            </a:r>
            <a:r>
              <a:rPr lang="en-US" sz="4100" dirty="0" smtClean="0"/>
              <a:t>project</a:t>
            </a:r>
          </a:p>
        </p:txBody>
      </p:sp>
      <p:sp>
        <p:nvSpPr>
          <p:cNvPr id="2" name="Slide Number Placeholder 1"/>
          <p:cNvSpPr>
            <a:spLocks noGrp="1"/>
          </p:cNvSpPr>
          <p:nvPr>
            <p:ph type="sldNum" sz="quarter" idx="12"/>
          </p:nvPr>
        </p:nvSpPr>
        <p:spPr/>
        <p:txBody>
          <a:bodyPr/>
          <a:lstStyle/>
          <a:p>
            <a:fld id="{79C0348D-2E22-4494-BDED-8CB248A6FED9}" type="slidenum">
              <a:rPr lang="en-US" smtClean="0"/>
              <a:pPr/>
              <a:t>50</a:t>
            </a:fld>
            <a:endParaRPr lang="en-US" dirty="0"/>
          </a:p>
        </p:txBody>
      </p:sp>
      <p:sp>
        <p:nvSpPr>
          <p:cNvPr id="6" name="TextBox 5"/>
          <p:cNvSpPr txBox="1"/>
          <p:nvPr/>
        </p:nvSpPr>
        <p:spPr>
          <a:xfrm>
            <a:off x="1685585" y="2553129"/>
            <a:ext cx="5768987" cy="707886"/>
          </a:xfrm>
          <a:prstGeom prst="rect">
            <a:avLst/>
          </a:prstGeom>
          <a:solidFill>
            <a:srgbClr val="446C26"/>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t>Council Members</a:t>
            </a:r>
            <a:endParaRPr lang="en-US" sz="4000" dirty="0"/>
          </a:p>
        </p:txBody>
      </p:sp>
      <p:sp>
        <p:nvSpPr>
          <p:cNvPr id="7" name="TextBox 6"/>
          <p:cNvSpPr txBox="1"/>
          <p:nvPr/>
        </p:nvSpPr>
        <p:spPr>
          <a:xfrm>
            <a:off x="1685585" y="3274452"/>
            <a:ext cx="265279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smtClean="0"/>
              <a:t>State Agencies</a:t>
            </a:r>
            <a:endParaRPr lang="en-US" sz="3200" dirty="0"/>
          </a:p>
        </p:txBody>
      </p:sp>
      <p:sp>
        <p:nvSpPr>
          <p:cNvPr id="9" name="TextBox 8"/>
          <p:cNvSpPr txBox="1"/>
          <p:nvPr/>
        </p:nvSpPr>
        <p:spPr>
          <a:xfrm>
            <a:off x="4368472" y="3261015"/>
            <a:ext cx="30861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smtClean="0"/>
              <a:t>Federal Agencies</a:t>
            </a:r>
          </a:p>
        </p:txBody>
      </p:sp>
      <p:sp>
        <p:nvSpPr>
          <p:cNvPr id="10" name="TextBox 9"/>
          <p:cNvSpPr txBox="1"/>
          <p:nvPr/>
        </p:nvSpPr>
        <p:spPr>
          <a:xfrm>
            <a:off x="2192485" y="4160706"/>
            <a:ext cx="246538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Subrecipients</a:t>
            </a:r>
            <a:endParaRPr lang="en-US" sz="2800" dirty="0"/>
          </a:p>
        </p:txBody>
      </p:sp>
      <p:sp>
        <p:nvSpPr>
          <p:cNvPr id="13" name="TextBox 12"/>
          <p:cNvSpPr txBox="1"/>
          <p:nvPr/>
        </p:nvSpPr>
        <p:spPr>
          <a:xfrm>
            <a:off x="5142184" y="4160706"/>
            <a:ext cx="1877886"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2800" dirty="0" smtClean="0"/>
              <a:t>Contractors</a:t>
            </a:r>
            <a:endParaRPr lang="en-US" sz="2800" dirty="0"/>
          </a:p>
        </p:txBody>
      </p:sp>
      <p:sp>
        <p:nvSpPr>
          <p:cNvPr id="14" name="TextBox 13"/>
          <p:cNvSpPr txBox="1"/>
          <p:nvPr/>
        </p:nvSpPr>
        <p:spPr>
          <a:xfrm>
            <a:off x="2600470" y="4998906"/>
            <a:ext cx="403392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Cooperating Organizations</a:t>
            </a:r>
            <a:endParaRPr lang="en-US" sz="2800" dirty="0"/>
          </a:p>
        </p:txBody>
      </p:sp>
    </p:spTree>
    <p:extLst>
      <p:ext uri="{BB962C8B-B14F-4D97-AF65-F5344CB8AC3E}">
        <p14:creationId xmlns:p14="http://schemas.microsoft.com/office/powerpoint/2010/main" val="3727143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51</a:t>
            </a:fld>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55059" y="2051763"/>
            <a:ext cx="8619205" cy="3755912"/>
          </a:xfrm>
          <a:ln w="19050">
            <a:solidFill>
              <a:schemeClr val="bg1"/>
            </a:solidFill>
          </a:ln>
        </p:spPr>
      </p:pic>
      <p:sp>
        <p:nvSpPr>
          <p:cNvPr id="7" name="Rectangle 6"/>
          <p:cNvSpPr/>
          <p:nvPr/>
        </p:nvSpPr>
        <p:spPr>
          <a:xfrm>
            <a:off x="3927111" y="2483314"/>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74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Roles	</a:t>
            </a:r>
            <a:endParaRPr lang="en-US" dirty="0"/>
          </a:p>
        </p:txBody>
      </p:sp>
      <p:sp>
        <p:nvSpPr>
          <p:cNvPr id="3" name="Content Placeholder 2"/>
          <p:cNvSpPr>
            <a:spLocks noGrp="1"/>
          </p:cNvSpPr>
          <p:nvPr>
            <p:ph idx="1"/>
          </p:nvPr>
        </p:nvSpPr>
        <p:spPr/>
        <p:txBody>
          <a:bodyPr/>
          <a:lstStyle/>
          <a:p>
            <a:r>
              <a:rPr lang="en-US" dirty="0" smtClean="0"/>
              <a:t>Prime </a:t>
            </a:r>
          </a:p>
          <a:p>
            <a:pPr lvl="1"/>
            <a:r>
              <a:rPr lang="en-US" dirty="0"/>
              <a:t>R</a:t>
            </a:r>
            <a:r>
              <a:rPr lang="en-US" dirty="0" smtClean="0"/>
              <a:t>eserved </a:t>
            </a:r>
            <a:r>
              <a:rPr lang="en-US" dirty="0"/>
              <a:t>for </a:t>
            </a:r>
            <a:r>
              <a:rPr lang="en-US" dirty="0" smtClean="0"/>
              <a:t>Primary Organization</a:t>
            </a:r>
          </a:p>
          <a:p>
            <a:pPr lvl="1"/>
            <a:r>
              <a:rPr lang="en-US" dirty="0" smtClean="0"/>
              <a:t>Must match the affiliation of the Primary Person</a:t>
            </a:r>
            <a:endParaRPr lang="en-US" dirty="0"/>
          </a:p>
          <a:p>
            <a:r>
              <a:rPr lang="en-US" dirty="0" smtClean="0"/>
              <a:t>Partner </a:t>
            </a:r>
          </a:p>
          <a:p>
            <a:r>
              <a:rPr lang="en-US" dirty="0" err="1" smtClean="0"/>
              <a:t>Subrecipient</a:t>
            </a:r>
            <a:endParaRPr lang="en-US" dirty="0"/>
          </a:p>
          <a:p>
            <a:r>
              <a:rPr lang="en-US" dirty="0" smtClean="0"/>
              <a:t>Contractor</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52</a:t>
            </a:fld>
            <a:endParaRPr lang="en-US" dirty="0"/>
          </a:p>
        </p:txBody>
      </p:sp>
      <p:sp>
        <p:nvSpPr>
          <p:cNvPr id="5" name="TextBox 4"/>
          <p:cNvSpPr txBox="1"/>
          <p:nvPr/>
        </p:nvSpPr>
        <p:spPr>
          <a:xfrm>
            <a:off x="1412787" y="5295166"/>
            <a:ext cx="649553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0000"/>
            </a:solidFill>
          </a:ln>
        </p:spPr>
        <p:txBody>
          <a:bodyPr wrap="square" rtlCol="0">
            <a:spAutoFit/>
          </a:bodyPr>
          <a:lstStyle/>
          <a:p>
            <a:pPr algn="ctr"/>
            <a:r>
              <a:rPr lang="en-US" sz="2400" dirty="0" smtClean="0">
                <a:solidFill>
                  <a:srgbClr val="C00000"/>
                </a:solidFill>
              </a:rPr>
              <a:t>Note:  </a:t>
            </a:r>
          </a:p>
          <a:p>
            <a:pPr algn="ctr"/>
            <a:r>
              <a:rPr lang="en-US" sz="2400" dirty="0" smtClean="0">
                <a:solidFill>
                  <a:srgbClr val="000000"/>
                </a:solidFill>
              </a:rPr>
              <a:t>Do not use “Performance Sites” </a:t>
            </a:r>
            <a:endParaRPr lang="en-US" sz="2400" dirty="0">
              <a:solidFill>
                <a:srgbClr val="000000"/>
              </a:solidFill>
            </a:endParaRPr>
          </a:p>
        </p:txBody>
      </p:sp>
      <p:sp>
        <p:nvSpPr>
          <p:cNvPr id="8" name="TextBox 7"/>
          <p:cNvSpPr txBox="1"/>
          <p:nvPr/>
        </p:nvSpPr>
        <p:spPr>
          <a:xfrm>
            <a:off x="3323967" y="3225114"/>
            <a:ext cx="939113" cy="1569660"/>
          </a:xfrm>
          <a:prstGeom prst="rect">
            <a:avLst/>
          </a:prstGeom>
          <a:noFill/>
        </p:spPr>
        <p:txBody>
          <a:bodyPr wrap="square" rtlCol="0">
            <a:spAutoFit/>
          </a:bodyPr>
          <a:lstStyle/>
          <a:p>
            <a:r>
              <a:rPr lang="en-US" sz="9600" dirty="0"/>
              <a:t>}</a:t>
            </a:r>
          </a:p>
        </p:txBody>
      </p:sp>
      <p:sp>
        <p:nvSpPr>
          <p:cNvPr id="9" name="TextBox 8"/>
          <p:cNvSpPr txBox="1"/>
          <p:nvPr/>
        </p:nvSpPr>
        <p:spPr>
          <a:xfrm>
            <a:off x="3954161" y="3613810"/>
            <a:ext cx="3509319" cy="954107"/>
          </a:xfrm>
          <a:prstGeom prst="rect">
            <a:avLst/>
          </a:prstGeom>
          <a:noFill/>
        </p:spPr>
        <p:txBody>
          <a:bodyPr wrap="square" rtlCol="0">
            <a:spAutoFit/>
          </a:bodyPr>
          <a:lstStyle/>
          <a:p>
            <a:r>
              <a:rPr lang="en-US" sz="2800" dirty="0" smtClean="0"/>
              <a:t>Enter in Project Organizations section</a:t>
            </a:r>
            <a:endParaRPr lang="en-US" sz="2800" dirty="0"/>
          </a:p>
        </p:txBody>
      </p:sp>
    </p:spTree>
    <p:extLst>
      <p:ext uri="{BB962C8B-B14F-4D97-AF65-F5344CB8AC3E}">
        <p14:creationId xmlns:p14="http://schemas.microsoft.com/office/powerpoint/2010/main" val="64003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5680" cy="1143000"/>
          </a:xfrm>
        </p:spPr>
        <p:txBody>
          <a:bodyPr/>
          <a:lstStyle/>
          <a:p>
            <a:r>
              <a:rPr lang="en-US" dirty="0" smtClean="0"/>
              <a:t>	2 CFR 200 – Contents of Application</a:t>
            </a:r>
            <a:endParaRPr lang="en-US" dirty="0"/>
          </a:p>
        </p:txBody>
      </p:sp>
      <p:sp>
        <p:nvSpPr>
          <p:cNvPr id="3" name="TextBox 2"/>
          <p:cNvSpPr txBox="1"/>
          <p:nvPr/>
        </p:nvSpPr>
        <p:spPr>
          <a:xfrm>
            <a:off x="553541" y="1693507"/>
            <a:ext cx="9067800" cy="1384995"/>
          </a:xfrm>
          <a:prstGeom prst="rect">
            <a:avLst/>
          </a:prstGeom>
          <a:noFill/>
        </p:spPr>
        <p:txBody>
          <a:bodyPr wrap="square" rtlCol="0">
            <a:spAutoFit/>
          </a:bodyPr>
          <a:lstStyle/>
          <a:p>
            <a:r>
              <a:rPr lang="en-US" sz="2400" b="1" dirty="0" smtClean="0">
                <a:solidFill>
                  <a:srgbClr val="FFFF00"/>
                </a:solidFill>
                <a:latin typeface="Cambria"/>
                <a:cs typeface="Cambria"/>
              </a:rPr>
              <a:t>Subpart C Requirement</a:t>
            </a:r>
          </a:p>
          <a:p>
            <a:endParaRPr lang="en-US" sz="2400" dirty="0" smtClean="0">
              <a:latin typeface="Cambria"/>
              <a:cs typeface="Cambria"/>
            </a:endParaRPr>
          </a:p>
          <a:p>
            <a:endParaRPr lang="en-US" dirty="0" smtClean="0">
              <a:latin typeface="Cambria"/>
              <a:cs typeface="Cambria"/>
            </a:endParaRPr>
          </a:p>
          <a:p>
            <a:endParaRPr lang="en-US" dirty="0">
              <a:latin typeface="Cambria"/>
              <a:cs typeface="Cambria"/>
            </a:endParaRPr>
          </a:p>
        </p:txBody>
      </p:sp>
      <p:sp>
        <p:nvSpPr>
          <p:cNvPr id="4" name="Content Placeholder 2"/>
          <p:cNvSpPr txBox="1">
            <a:spLocks/>
          </p:cNvSpPr>
          <p:nvPr/>
        </p:nvSpPr>
        <p:spPr>
          <a:xfrm>
            <a:off x="-141383" y="1693507"/>
            <a:ext cx="827024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r">
              <a:buFont typeface="Arial" charset="0"/>
              <a:buNone/>
            </a:pPr>
            <a:r>
              <a:rPr lang="en-US" b="1" i="1" dirty="0" smtClean="0">
                <a:solidFill>
                  <a:srgbClr val="FFFF00"/>
                </a:solidFill>
              </a:rPr>
              <a:t>In RAAMS</a:t>
            </a:r>
          </a:p>
          <a:p>
            <a:pPr marL="457200" lvl="1" indent="0">
              <a:buFont typeface="Arial" charse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4206522962"/>
              </p:ext>
            </p:extLst>
          </p:nvPr>
        </p:nvGraphicFramePr>
        <p:xfrm>
          <a:off x="652693" y="2146600"/>
          <a:ext cx="8034107" cy="4244233"/>
        </p:xfrm>
        <a:graphic>
          <a:graphicData uri="http://schemas.openxmlformats.org/drawingml/2006/table">
            <a:tbl>
              <a:tblPr firstRow="1" bandRow="1">
                <a:tableStyleId>{5940675A-B579-460E-94D1-54222C63F5DA}</a:tableStyleId>
              </a:tblPr>
              <a:tblGrid>
                <a:gridCol w="5697308"/>
                <a:gridCol w="2336799"/>
              </a:tblGrid>
              <a:tr h="66548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rgbClr val="FFFF99"/>
                          </a:solidFill>
                          <a:latin typeface="+mn-lt"/>
                          <a:ea typeface="+mn-ea"/>
                          <a:cs typeface="+mn-cs"/>
                        </a:rPr>
                        <a:t>Mandatory Standard Form - </a:t>
                      </a:r>
                    </a:p>
                    <a:p>
                      <a:pPr marL="4572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solidFill>
                            <a:srgbClr val="FFFF99"/>
                          </a:solidFill>
                        </a:rPr>
                        <a:t>SF-424 Application for Federal Assistance</a:t>
                      </a:r>
                    </a:p>
                  </a:txBody>
                  <a:tcPr anchor="ctr">
                    <a:solidFill>
                      <a:schemeClr val="bg2"/>
                    </a:solidFill>
                  </a:tcPr>
                </a:tc>
                <a:tc>
                  <a:txBody>
                    <a:bodyPr/>
                    <a:lstStyle/>
                    <a:p>
                      <a:r>
                        <a:rPr lang="en-US" sz="1800" dirty="0" smtClean="0">
                          <a:solidFill>
                            <a:srgbClr val="FFFF99"/>
                          </a:solidFill>
                        </a:rPr>
                        <a:t>Data Entry</a:t>
                      </a:r>
                      <a:endParaRPr lang="en-US" sz="1800" dirty="0">
                        <a:solidFill>
                          <a:srgbClr val="FFFF99"/>
                        </a:solidFill>
                      </a:endParaRPr>
                    </a:p>
                  </a:txBody>
                  <a:tcPr anchor="ctr">
                    <a:solidFill>
                      <a:schemeClr val="bg2"/>
                    </a:solidFill>
                  </a:tcPr>
                </a:tc>
              </a:tr>
              <a:tr h="89916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smtClean="0">
                          <a:solidFill>
                            <a:srgbClr val="FFFF99"/>
                          </a:solidFill>
                        </a:rPr>
                        <a:t>Non-Construction </a:t>
                      </a:r>
                      <a:r>
                        <a:rPr lang="fr-FR" sz="1800" dirty="0" err="1" smtClean="0">
                          <a:solidFill>
                            <a:srgbClr val="FFFF99"/>
                          </a:solidFill>
                        </a:rPr>
                        <a:t>Forms</a:t>
                      </a:r>
                      <a:r>
                        <a:rPr lang="fr-FR" sz="1800" dirty="0" smtClean="0">
                          <a:solidFill>
                            <a:srgbClr val="FFFF99"/>
                          </a:solidFill>
                        </a:rPr>
                        <a:t> - </a:t>
                      </a:r>
                    </a:p>
                    <a:p>
                      <a:pPr marL="517525" marR="0" indent="-603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dirty="0" smtClean="0">
                          <a:solidFill>
                            <a:srgbClr val="FFFF99"/>
                          </a:solidFill>
                        </a:rPr>
                        <a:t>SF-424A Budget information - Non-Construction </a:t>
                      </a:r>
                    </a:p>
                    <a:p>
                      <a:pPr marL="517525" marR="0" indent="-603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dirty="0" smtClean="0">
                          <a:solidFill>
                            <a:srgbClr val="FFFF99"/>
                          </a:solidFill>
                        </a:rPr>
                        <a:t>SF-424B Assurances - Non-Construction </a:t>
                      </a:r>
                      <a:endParaRPr lang="en-US" sz="1800" dirty="0" smtClean="0">
                        <a:solidFill>
                          <a:srgbClr val="FFFF99"/>
                        </a:solidFill>
                      </a:endParaRPr>
                    </a:p>
                  </a:txBody>
                  <a:tcPr anchor="ctr">
                    <a:solidFill>
                      <a:schemeClr val="bg2"/>
                    </a:solidFill>
                  </a:tcPr>
                </a:tc>
                <a:tc>
                  <a:txBody>
                    <a:bodyPr/>
                    <a:lstStyle/>
                    <a:p>
                      <a:endParaRPr lang="en-US" sz="1800" dirty="0" smtClean="0">
                        <a:solidFill>
                          <a:srgbClr val="FFFF99"/>
                        </a:solidFill>
                      </a:endParaRPr>
                    </a:p>
                    <a:p>
                      <a:r>
                        <a:rPr lang="en-US" sz="1800" dirty="0" smtClean="0">
                          <a:solidFill>
                            <a:srgbClr val="FFFF99"/>
                          </a:solidFill>
                        </a:rPr>
                        <a:t>Data Entry</a:t>
                      </a:r>
                    </a:p>
                    <a:p>
                      <a:r>
                        <a:rPr lang="en-US" sz="1800" dirty="0" smtClean="0">
                          <a:solidFill>
                            <a:srgbClr val="FFFF99"/>
                          </a:solidFill>
                        </a:rPr>
                        <a:t>Upload Attachment</a:t>
                      </a:r>
                      <a:endParaRPr lang="en-US" sz="1800" dirty="0">
                        <a:solidFill>
                          <a:srgbClr val="FFFF99"/>
                        </a:solidFill>
                      </a:endParaRPr>
                    </a:p>
                  </a:txBody>
                  <a:tcPr anchor="ctr">
                    <a:solidFill>
                      <a:schemeClr val="bg2"/>
                    </a:solidFill>
                  </a:tcPr>
                </a:tc>
              </a:tr>
              <a:tr h="876000">
                <a:tc>
                  <a:txBody>
                    <a:bodyPr/>
                    <a:lstStyle/>
                    <a:p>
                      <a:pPr marL="342900" indent="-342900">
                        <a:buFont typeface="Arial" panose="020B0604020202020204" pitchFamily="34" charset="0"/>
                        <a:buChar char="•"/>
                      </a:pPr>
                      <a:r>
                        <a:rPr lang="en-US" sz="1800" dirty="0" smtClean="0">
                          <a:solidFill>
                            <a:srgbClr val="FFFF99"/>
                          </a:solidFill>
                          <a:latin typeface="Calibri" panose="020F0502020204030204" pitchFamily="34" charset="0"/>
                          <a:cs typeface="Cambria"/>
                        </a:rPr>
                        <a:t>Construction</a:t>
                      </a:r>
                      <a:r>
                        <a:rPr lang="en-US" sz="1800" baseline="0" dirty="0" smtClean="0">
                          <a:solidFill>
                            <a:srgbClr val="FFFF99"/>
                          </a:solidFill>
                          <a:latin typeface="Calibri" panose="020F0502020204030204" pitchFamily="34" charset="0"/>
                          <a:cs typeface="Cambria"/>
                        </a:rPr>
                        <a:t> Forms</a:t>
                      </a:r>
                      <a:endParaRPr lang="en-US" sz="1800" dirty="0" smtClean="0">
                        <a:solidFill>
                          <a:srgbClr val="FFFF99"/>
                        </a:solidFill>
                        <a:latin typeface="Calibri" panose="020F0502020204030204" pitchFamily="34" charset="0"/>
                        <a:cs typeface="Cambria"/>
                      </a:endParaRPr>
                    </a:p>
                    <a:p>
                      <a:pPr marL="457200" indent="0">
                        <a:buFont typeface="Arial"/>
                        <a:buNone/>
                      </a:pPr>
                      <a:r>
                        <a:rPr lang="en-US" sz="1800" dirty="0" smtClean="0">
                          <a:solidFill>
                            <a:srgbClr val="FFFF99"/>
                          </a:solidFill>
                          <a:latin typeface="Calibri" panose="020F0502020204030204" pitchFamily="34" charset="0"/>
                          <a:cs typeface="Cambria"/>
                        </a:rPr>
                        <a:t>SF-424C Budget information for Construction </a:t>
                      </a:r>
                    </a:p>
                    <a:p>
                      <a:pPr marL="457200" indent="0">
                        <a:buFont typeface="Arial"/>
                        <a:buNone/>
                      </a:pPr>
                      <a:r>
                        <a:rPr lang="en-US" sz="1800" dirty="0" smtClean="0">
                          <a:solidFill>
                            <a:srgbClr val="FFFF99"/>
                          </a:solidFill>
                          <a:latin typeface="Calibri" panose="020F0502020204030204" pitchFamily="34" charset="0"/>
                          <a:cs typeface="Cambria"/>
                        </a:rPr>
                        <a:t>SF-424D Assurances for Construction Programs</a:t>
                      </a:r>
                    </a:p>
                  </a:txBody>
                  <a:tcPr anchor="c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FFFF9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99"/>
                          </a:solidFill>
                        </a:rPr>
                        <a:t>Data Entry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99"/>
                          </a:solidFill>
                        </a:rPr>
                        <a:t>Upload Attachment</a:t>
                      </a:r>
                    </a:p>
                  </a:txBody>
                  <a:tcPr anchor="ctr">
                    <a:solidFill>
                      <a:schemeClr val="bg2"/>
                    </a:solidFill>
                  </a:tcPr>
                </a:tc>
              </a:tr>
              <a:tr h="447851">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FFFF99"/>
                          </a:solidFill>
                          <a:latin typeface="Calibri" panose="020F0502020204030204" pitchFamily="34" charset="0"/>
                          <a:cs typeface="Cambria"/>
                        </a:rPr>
                        <a:t>Application Certifications</a:t>
                      </a:r>
                    </a:p>
                  </a:txBody>
                  <a:tcPr anchor="c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Upload Attachment</a:t>
                      </a:r>
                    </a:p>
                  </a:txBody>
                  <a:tcPr anchor="ctr">
                    <a:solidFill>
                      <a:schemeClr val="bg2"/>
                    </a:solidFill>
                  </a:tcPr>
                </a:tc>
              </a:tr>
              <a:tr h="447851">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FFFF99"/>
                          </a:solidFill>
                          <a:latin typeface="Calibri" panose="020F0502020204030204" pitchFamily="34" charset="0"/>
                          <a:cs typeface="Cambria"/>
                        </a:rPr>
                        <a:t>Any Program-Specific Requirements</a:t>
                      </a:r>
                    </a:p>
                  </a:txBody>
                  <a:tcPr anchor="c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TBD</a:t>
                      </a:r>
                    </a:p>
                  </a:txBody>
                  <a:tcPr anchor="ctr">
                    <a:solidFill>
                      <a:schemeClr val="bg2"/>
                    </a:solidFill>
                  </a:tcPr>
                </a:tc>
              </a:tr>
              <a:tr h="427531">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FFFF99"/>
                          </a:solidFill>
                          <a:latin typeface="Calibri" panose="020F0502020204030204" pitchFamily="34" charset="0"/>
                          <a:cs typeface="Cambria"/>
                        </a:rPr>
                        <a:t>Detailed Budget Narrative</a:t>
                      </a:r>
                    </a:p>
                  </a:txBody>
                  <a:tcPr anchor="c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Upload Attachment</a:t>
                      </a:r>
                    </a:p>
                  </a:txBody>
                  <a:tcPr anchor="ctr">
                    <a:solidFill>
                      <a:schemeClr val="bg2"/>
                    </a:solidFill>
                  </a:tcPr>
                </a:tc>
              </a:tr>
              <a:tr h="42672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FFFF99"/>
                          </a:solidFill>
                          <a:latin typeface="Calibri" panose="020F0502020204030204" pitchFamily="34" charset="0"/>
                          <a:cs typeface="Cambria"/>
                        </a:rPr>
                        <a:t>Program Narrative and Work Plan</a:t>
                      </a:r>
                    </a:p>
                  </a:txBody>
                  <a:tcPr anchor="c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Upload Attachment</a:t>
                      </a:r>
                    </a:p>
                  </a:txBody>
                  <a:tcPr anchor="ctr">
                    <a:solidFill>
                      <a:schemeClr val="bg2"/>
                    </a:solidFill>
                  </a:tcPr>
                </a:tc>
              </a:tr>
            </a:tbl>
          </a:graphicData>
        </a:graphic>
      </p:graphicFrame>
      <p:sp>
        <p:nvSpPr>
          <p:cNvPr id="7" name="Slide Number Placeholder 6"/>
          <p:cNvSpPr>
            <a:spLocks noGrp="1"/>
          </p:cNvSpPr>
          <p:nvPr>
            <p:ph type="sldNum" sz="quarter" idx="12"/>
          </p:nvPr>
        </p:nvSpPr>
        <p:spPr/>
        <p:txBody>
          <a:bodyPr/>
          <a:lstStyle/>
          <a:p>
            <a:pPr>
              <a:defRPr/>
            </a:pPr>
            <a:fld id="{FB25A99B-AE9E-7C48-AD22-A3EC46EC8F3B}" type="slidenum">
              <a:rPr lang="en-US" smtClean="0"/>
              <a:pPr>
                <a:defRPr/>
              </a:pPr>
              <a:t>53</a:t>
            </a:fld>
            <a:endParaRPr lang="en-US" dirty="0"/>
          </a:p>
        </p:txBody>
      </p:sp>
    </p:spTree>
    <p:extLst>
      <p:ext uri="{BB962C8B-B14F-4D97-AF65-F5344CB8AC3E}">
        <p14:creationId xmlns:p14="http://schemas.microsoft.com/office/powerpoint/2010/main" val="2419458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7013"/>
            <a:ext cx="7388646" cy="1143000"/>
          </a:xfrm>
        </p:spPr>
        <p:txBody>
          <a:bodyPr/>
          <a:lstStyle/>
          <a:p>
            <a:r>
              <a:rPr lang="en-US" dirty="0" smtClean="0"/>
              <a:t>Certifications – Required Uploads</a:t>
            </a:r>
            <a:endParaRPr lang="en-US" dirty="0"/>
          </a:p>
        </p:txBody>
      </p:sp>
      <p:sp>
        <p:nvSpPr>
          <p:cNvPr id="3" name="Content Placeholder 2"/>
          <p:cNvSpPr>
            <a:spLocks noGrp="1"/>
          </p:cNvSpPr>
          <p:nvPr>
            <p:ph idx="1"/>
          </p:nvPr>
        </p:nvSpPr>
        <p:spPr/>
        <p:txBody>
          <a:bodyPr/>
          <a:lstStyle/>
          <a:p>
            <a:r>
              <a:rPr lang="en-US" sz="3600" dirty="0" smtClean="0"/>
              <a:t>Council Certifications</a:t>
            </a:r>
          </a:p>
          <a:p>
            <a:r>
              <a:rPr lang="en-US" sz="3600" dirty="0" smtClean="0"/>
              <a:t>SF-424 Assurances appropriate to project/program</a:t>
            </a:r>
          </a:p>
          <a:p>
            <a:pPr lvl="1"/>
            <a:r>
              <a:rPr lang="en-US" sz="3200" dirty="0" smtClean="0"/>
              <a:t>SF-424B Assurances - Non-Construction </a:t>
            </a:r>
          </a:p>
          <a:p>
            <a:pPr marL="457200" lvl="1" indent="0">
              <a:buNone/>
            </a:pPr>
            <a:r>
              <a:rPr lang="en-US" sz="3200" dirty="0" smtClean="0"/>
              <a:t> OR</a:t>
            </a:r>
          </a:p>
          <a:p>
            <a:pPr lvl="1"/>
            <a:r>
              <a:rPr lang="en-US" sz="3200" dirty="0"/>
              <a:t>SF-424D Assurances for Construction Programs</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54</a:t>
            </a:fld>
            <a:endParaRPr lang="en-US" dirty="0"/>
          </a:p>
        </p:txBody>
      </p:sp>
    </p:spTree>
    <p:extLst>
      <p:ext uri="{BB962C8B-B14F-4D97-AF65-F5344CB8AC3E}">
        <p14:creationId xmlns:p14="http://schemas.microsoft.com/office/powerpoint/2010/main" val="2967978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786" y="264127"/>
            <a:ext cx="8229600" cy="1143000"/>
          </a:xfrm>
        </p:spPr>
        <p:txBody>
          <a:bodyPr/>
          <a:lstStyle/>
          <a:p>
            <a:r>
              <a:rPr lang="en-US" dirty="0" smtClean="0"/>
              <a:t>Application Components</a:t>
            </a:r>
            <a:endParaRPr lang="en-US" dirty="0"/>
          </a:p>
        </p:txBody>
      </p:sp>
      <p:sp>
        <p:nvSpPr>
          <p:cNvPr id="3" name="Content Placeholder 2"/>
          <p:cNvSpPr>
            <a:spLocks noGrp="1"/>
          </p:cNvSpPr>
          <p:nvPr>
            <p:ph idx="1"/>
          </p:nvPr>
        </p:nvSpPr>
        <p:spPr>
          <a:xfrm>
            <a:off x="233680" y="1590040"/>
            <a:ext cx="8585200" cy="4525963"/>
          </a:xfrm>
        </p:spPr>
        <p:txBody>
          <a:bodyPr/>
          <a:lstStyle/>
          <a:p>
            <a:pPr marL="0" indent="0">
              <a:buNone/>
            </a:pPr>
            <a:r>
              <a:rPr lang="en-US" sz="4000" dirty="0" smtClean="0"/>
              <a:t>Two main components to an application:</a:t>
            </a:r>
          </a:p>
          <a:p>
            <a:pPr marL="0" indent="0">
              <a:buNone/>
            </a:pPr>
            <a:r>
              <a:rPr lang="en-US" sz="3600" dirty="0" smtClean="0">
                <a:solidFill>
                  <a:srgbClr val="FFFF99"/>
                </a:solidFill>
              </a:rPr>
              <a:t>1 – Project Information</a:t>
            </a:r>
          </a:p>
          <a:p>
            <a:pPr lvl="1">
              <a:buFont typeface="Wingdings" panose="05000000000000000000" pitchFamily="2" charset="2"/>
              <a:buChar char="§"/>
            </a:pPr>
            <a:r>
              <a:rPr lang="en-US" dirty="0" smtClean="0">
                <a:solidFill>
                  <a:srgbClr val="FFFFCC"/>
                </a:solidFill>
              </a:rPr>
              <a:t>Data entered in RAAMS</a:t>
            </a:r>
          </a:p>
          <a:p>
            <a:pPr lvl="1">
              <a:buFont typeface="Wingdings" panose="05000000000000000000" pitchFamily="2" charset="2"/>
              <a:buChar char="§"/>
            </a:pPr>
            <a:r>
              <a:rPr lang="en-US" dirty="0" smtClean="0">
                <a:solidFill>
                  <a:srgbClr val="FFFFCC"/>
                </a:solidFill>
              </a:rPr>
              <a:t>Supporting Narratives and Information</a:t>
            </a:r>
            <a:endParaRPr lang="en-US" dirty="0">
              <a:solidFill>
                <a:srgbClr val="FFFFCC"/>
              </a:solidFill>
            </a:endParaRPr>
          </a:p>
          <a:p>
            <a:pPr marL="57150" indent="0">
              <a:buNone/>
            </a:pPr>
            <a:r>
              <a:rPr lang="en-US" sz="2400" i="1" dirty="0" smtClean="0">
                <a:solidFill>
                  <a:srgbClr val="FFFF99"/>
                </a:solidFill>
              </a:rPr>
              <a:t>See Recipient Guidance Manual Part III, Chapter II, Section B.2</a:t>
            </a:r>
          </a:p>
          <a:p>
            <a:pPr marL="0" indent="0">
              <a:buNone/>
            </a:pPr>
            <a:r>
              <a:rPr lang="en-US" sz="3600" dirty="0" smtClean="0">
                <a:solidFill>
                  <a:srgbClr val="FFFF99"/>
                </a:solidFill>
              </a:rPr>
              <a:t>2 – Budget Information</a:t>
            </a:r>
          </a:p>
          <a:p>
            <a:pPr lvl="1">
              <a:buFont typeface="Wingdings" panose="05000000000000000000" pitchFamily="2" charset="2"/>
              <a:buChar char="§"/>
            </a:pPr>
            <a:r>
              <a:rPr lang="en-US" dirty="0" smtClean="0">
                <a:solidFill>
                  <a:srgbClr val="FFFFCC"/>
                </a:solidFill>
              </a:rPr>
              <a:t>Cost by SF-424 </a:t>
            </a:r>
            <a:r>
              <a:rPr lang="en-US" dirty="0">
                <a:solidFill>
                  <a:srgbClr val="FFFFCC"/>
                </a:solidFill>
              </a:rPr>
              <a:t>Budget Categories entered in RAAMS</a:t>
            </a:r>
            <a:r>
              <a:rPr lang="en-US" dirty="0"/>
              <a:t> </a:t>
            </a:r>
            <a:endParaRPr lang="en-US" dirty="0">
              <a:solidFill>
                <a:srgbClr val="FFFFCC"/>
              </a:solidFill>
            </a:endParaRPr>
          </a:p>
          <a:p>
            <a:pPr lvl="1">
              <a:buFont typeface="Wingdings" panose="05000000000000000000" pitchFamily="2" charset="2"/>
              <a:buChar char="§"/>
            </a:pPr>
            <a:r>
              <a:rPr lang="en-US" dirty="0" smtClean="0">
                <a:solidFill>
                  <a:srgbClr val="FFFFCC"/>
                </a:solidFill>
              </a:rPr>
              <a:t>Supporting </a:t>
            </a:r>
            <a:r>
              <a:rPr lang="en-US" dirty="0">
                <a:solidFill>
                  <a:srgbClr val="FFFFCC"/>
                </a:solidFill>
              </a:rPr>
              <a:t>Narratives and </a:t>
            </a:r>
            <a:r>
              <a:rPr lang="en-US" dirty="0" smtClean="0">
                <a:solidFill>
                  <a:srgbClr val="FFFFCC"/>
                </a:solidFill>
              </a:rPr>
              <a:t>Information</a:t>
            </a:r>
          </a:p>
          <a:p>
            <a:pPr marL="57150" indent="0">
              <a:buNone/>
            </a:pPr>
            <a:r>
              <a:rPr lang="en-US" sz="2400" i="1" dirty="0" smtClean="0">
                <a:solidFill>
                  <a:srgbClr val="FFFF99"/>
                </a:solidFill>
              </a:rPr>
              <a:t>See </a:t>
            </a:r>
            <a:r>
              <a:rPr lang="en-US" sz="2400" i="1" dirty="0">
                <a:solidFill>
                  <a:srgbClr val="FFFF99"/>
                </a:solidFill>
              </a:rPr>
              <a:t>Recipient Guidance Manual Part </a:t>
            </a:r>
            <a:r>
              <a:rPr lang="en-US" sz="2400" i="1" dirty="0" smtClean="0">
                <a:solidFill>
                  <a:srgbClr val="FFFF99"/>
                </a:solidFill>
              </a:rPr>
              <a:t>III, Chapter II, Section B.3</a:t>
            </a:r>
            <a:endParaRPr lang="en-US" sz="2400" i="1" dirty="0">
              <a:solidFill>
                <a:srgbClr val="FFFF99"/>
              </a:solidFill>
            </a:endParaRP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55</a:t>
            </a:fld>
            <a:endParaRPr lang="en-US" dirty="0"/>
          </a:p>
        </p:txBody>
      </p:sp>
    </p:spTree>
    <p:extLst>
      <p:ext uri="{BB962C8B-B14F-4D97-AF65-F5344CB8AC3E}">
        <p14:creationId xmlns:p14="http://schemas.microsoft.com/office/powerpoint/2010/main" val="2138798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724" y="232597"/>
            <a:ext cx="5113283" cy="1143000"/>
          </a:xfrm>
        </p:spPr>
        <p:txBody>
          <a:bodyPr/>
          <a:lstStyle/>
          <a:p>
            <a:r>
              <a:rPr lang="en-US" dirty="0" smtClean="0"/>
              <a:t>Project Information</a:t>
            </a:r>
            <a:endParaRPr lang="en-US" dirty="0"/>
          </a:p>
        </p:txBody>
      </p:sp>
      <p:sp>
        <p:nvSpPr>
          <p:cNvPr id="3" name="Content Placeholder 2"/>
          <p:cNvSpPr>
            <a:spLocks noGrp="1"/>
          </p:cNvSpPr>
          <p:nvPr>
            <p:ph idx="1"/>
          </p:nvPr>
        </p:nvSpPr>
        <p:spPr/>
        <p:txBody>
          <a:bodyPr/>
          <a:lstStyle/>
          <a:p>
            <a:r>
              <a:rPr lang="en-US" sz="4000" dirty="0" smtClean="0"/>
              <a:t>Project information must: </a:t>
            </a:r>
          </a:p>
          <a:p>
            <a:pPr lvl="1"/>
            <a:r>
              <a:rPr lang="en-US" sz="3600" dirty="0" smtClean="0"/>
              <a:t>Correspond to activities described in the FPL</a:t>
            </a:r>
          </a:p>
          <a:p>
            <a:pPr lvl="1"/>
            <a:r>
              <a:rPr lang="en-US" sz="3600" dirty="0" smtClean="0"/>
              <a:t>Use best available science</a:t>
            </a:r>
          </a:p>
          <a:p>
            <a:pPr marL="457200" lvl="1" indent="0">
              <a:buNone/>
            </a:pPr>
            <a:endParaRPr lang="en-US" sz="3600" dirty="0" smtClean="0"/>
          </a:p>
          <a:p>
            <a:r>
              <a:rPr lang="en-US" sz="4000" dirty="0" smtClean="0"/>
              <a:t>Details, details, details</a:t>
            </a:r>
          </a:p>
          <a:p>
            <a:pPr lvl="1"/>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56</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7095" y="4451081"/>
            <a:ext cx="2481603" cy="1675082"/>
          </a:xfrm>
          <a:prstGeom prst="rect">
            <a:avLst/>
          </a:prstGeom>
          <a:ln w="19050">
            <a:solidFill>
              <a:schemeClr val="bg1"/>
            </a:solidFill>
          </a:ln>
        </p:spPr>
      </p:pic>
    </p:spTree>
    <p:extLst>
      <p:ext uri="{BB962C8B-B14F-4D97-AF65-F5344CB8AC3E}">
        <p14:creationId xmlns:p14="http://schemas.microsoft.com/office/powerpoint/2010/main" val="7153561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78" y="273844"/>
            <a:ext cx="7921128" cy="1143000"/>
          </a:xfrm>
        </p:spPr>
        <p:txBody>
          <a:bodyPr/>
          <a:lstStyle/>
          <a:p>
            <a:r>
              <a:rPr lang="en-US" dirty="0" smtClean="0"/>
              <a:t>Project Information – Uploads</a:t>
            </a:r>
            <a:endParaRPr lang="en-US" dirty="0"/>
          </a:p>
        </p:txBody>
      </p:sp>
      <p:sp>
        <p:nvSpPr>
          <p:cNvPr id="3" name="Content Placeholder 2"/>
          <p:cNvSpPr>
            <a:spLocks noGrp="1"/>
          </p:cNvSpPr>
          <p:nvPr>
            <p:ph idx="1"/>
          </p:nvPr>
        </p:nvSpPr>
        <p:spPr>
          <a:xfrm>
            <a:off x="132202" y="1570305"/>
            <a:ext cx="9011798" cy="5109072"/>
          </a:xfrm>
        </p:spPr>
        <p:txBody>
          <a:bodyPr/>
          <a:lstStyle/>
          <a:p>
            <a:r>
              <a:rPr lang="en-US" dirty="0" smtClean="0"/>
              <a:t>Required Uploads</a:t>
            </a:r>
          </a:p>
          <a:p>
            <a:pPr lvl="1"/>
            <a:r>
              <a:rPr lang="en-US" dirty="0" smtClean="0"/>
              <a:t>Executive Summary</a:t>
            </a:r>
          </a:p>
          <a:p>
            <a:pPr lvl="1"/>
            <a:r>
              <a:rPr lang="en-US" dirty="0" smtClean="0"/>
              <a:t>Technical/Project Narrative</a:t>
            </a:r>
          </a:p>
          <a:p>
            <a:r>
              <a:rPr lang="en-US" dirty="0" smtClean="0"/>
              <a:t>Project/Program-Specific Uploads, e.g.,</a:t>
            </a:r>
          </a:p>
          <a:p>
            <a:pPr lvl="1"/>
            <a:r>
              <a:rPr lang="en-US" dirty="0" smtClean="0"/>
              <a:t>Reference List</a:t>
            </a:r>
          </a:p>
          <a:p>
            <a:pPr lvl="1"/>
            <a:r>
              <a:rPr lang="en-US" dirty="0" smtClean="0"/>
              <a:t>Construction (e.g., feasibility studies, engineering designs, reports, etc.)</a:t>
            </a:r>
          </a:p>
          <a:p>
            <a:pPr lvl="1"/>
            <a:r>
              <a:rPr lang="en-US" dirty="0" smtClean="0"/>
              <a:t>Land Acquisition (e.g., appraisals, agreement to purchase, title opinions, etc.)</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57</a:t>
            </a:fld>
            <a:endParaRPr lang="en-US" dirty="0"/>
          </a:p>
        </p:txBody>
      </p:sp>
    </p:spTree>
    <p:extLst>
      <p:ext uri="{BB962C8B-B14F-4D97-AF65-F5344CB8AC3E}">
        <p14:creationId xmlns:p14="http://schemas.microsoft.com/office/powerpoint/2010/main" val="20917605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 y="0"/>
            <a:ext cx="9144000" cy="9706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Title 3"/>
          <p:cNvSpPr>
            <a:spLocks noGrp="1"/>
          </p:cNvSpPr>
          <p:nvPr>
            <p:ph type="title"/>
          </p:nvPr>
        </p:nvSpPr>
        <p:spPr/>
        <p:txBody>
          <a:bodyPr/>
          <a:lstStyle/>
          <a:p>
            <a:r>
              <a:rPr lang="en-US" dirty="0"/>
              <a:t>FPL Project </a:t>
            </a:r>
            <a:r>
              <a:rPr lang="en-US" dirty="0" smtClean="0"/>
              <a:t>Application Pages</a:t>
            </a:r>
            <a:endParaRPr lang="en-US" dirty="0"/>
          </a:p>
        </p:txBody>
      </p:sp>
      <p:sp>
        <p:nvSpPr>
          <p:cNvPr id="5" name="Content Placeholder 4"/>
          <p:cNvSpPr>
            <a:spLocks noGrp="1"/>
          </p:cNvSpPr>
          <p:nvPr>
            <p:ph sz="half" idx="1"/>
          </p:nvPr>
        </p:nvSpPr>
        <p:spPr/>
        <p:txBody>
          <a:bodyPr>
            <a:normAutofit/>
          </a:bodyPr>
          <a:lstStyle/>
          <a:p>
            <a:r>
              <a:rPr lang="en-US" dirty="0" smtClean="0"/>
              <a:t>Application Information</a:t>
            </a:r>
          </a:p>
          <a:p>
            <a:r>
              <a:rPr lang="en-US" dirty="0" smtClean="0"/>
              <a:t>Location Information</a:t>
            </a:r>
          </a:p>
          <a:p>
            <a:r>
              <a:rPr lang="en-US" dirty="0" smtClean="0"/>
              <a:t>Comprehensive Plan Criteria </a:t>
            </a:r>
          </a:p>
          <a:p>
            <a:r>
              <a:rPr lang="en-US" dirty="0" smtClean="0"/>
              <a:t>Emphasis Areas</a:t>
            </a:r>
          </a:p>
          <a:p>
            <a:r>
              <a:rPr lang="en-US" dirty="0" smtClean="0"/>
              <a:t>Detailed Budget</a:t>
            </a:r>
          </a:p>
          <a:p>
            <a:r>
              <a:rPr lang="en-US" dirty="0" smtClean="0"/>
              <a:t>Leveraging</a:t>
            </a:r>
          </a:p>
          <a:p>
            <a:r>
              <a:rPr lang="en-US" dirty="0" smtClean="0"/>
              <a:t>Cash Forecasting</a:t>
            </a:r>
          </a:p>
          <a:p>
            <a:pPr lvl="1"/>
            <a:endParaRPr lang="en-US" dirty="0" smtClean="0"/>
          </a:p>
        </p:txBody>
      </p:sp>
      <p:sp>
        <p:nvSpPr>
          <p:cNvPr id="6" name="Content Placeholder 5"/>
          <p:cNvSpPr>
            <a:spLocks noGrp="1"/>
          </p:cNvSpPr>
          <p:nvPr>
            <p:ph sz="half" idx="2"/>
          </p:nvPr>
        </p:nvSpPr>
        <p:spPr/>
        <p:txBody>
          <a:bodyPr>
            <a:normAutofit/>
          </a:bodyPr>
          <a:lstStyle/>
          <a:p>
            <a:r>
              <a:rPr lang="en-US" dirty="0" smtClean="0"/>
              <a:t>Milestones (activity-based costing)</a:t>
            </a:r>
          </a:p>
          <a:p>
            <a:r>
              <a:rPr lang="en-US" dirty="0" smtClean="0"/>
              <a:t>Metrics</a:t>
            </a:r>
          </a:p>
          <a:p>
            <a:r>
              <a:rPr lang="en-US" dirty="0" smtClean="0"/>
              <a:t>Tribal Support</a:t>
            </a:r>
          </a:p>
          <a:p>
            <a:r>
              <a:rPr lang="en-US" dirty="0" smtClean="0"/>
              <a:t>Environmental Checklists</a:t>
            </a:r>
          </a:p>
          <a:p>
            <a:r>
              <a:rPr lang="en-US" dirty="0" smtClean="0"/>
              <a:t>Uploads</a:t>
            </a:r>
          </a:p>
          <a:p>
            <a:r>
              <a:rPr lang="en-US" dirty="0" smtClean="0"/>
              <a:t>Electronic Signature</a:t>
            </a:r>
          </a:p>
          <a:p>
            <a:r>
              <a:rPr lang="en-US" dirty="0" smtClean="0"/>
              <a:t>Review &amp; Validate</a:t>
            </a:r>
          </a:p>
          <a:p>
            <a:endParaRPr lang="en-US" dirty="0" smtClean="0"/>
          </a:p>
        </p:txBody>
      </p:sp>
      <p:sp>
        <p:nvSpPr>
          <p:cNvPr id="2" name="Slide Number Placeholder 1"/>
          <p:cNvSpPr>
            <a:spLocks noGrp="1"/>
          </p:cNvSpPr>
          <p:nvPr>
            <p:ph type="sldNum" sz="quarter" idx="12"/>
          </p:nvPr>
        </p:nvSpPr>
        <p:spPr/>
        <p:txBody>
          <a:bodyPr/>
          <a:lstStyle/>
          <a:p>
            <a:fld id="{79C0348D-2E22-4494-BDED-8CB248A6FED9}" type="slidenum">
              <a:rPr lang="en-US" smtClean="0"/>
              <a:pPr/>
              <a:t>58</a:t>
            </a:fld>
            <a:endParaRPr lang="en-US" dirty="0"/>
          </a:p>
        </p:txBody>
      </p:sp>
    </p:spTree>
    <p:extLst>
      <p:ext uri="{BB962C8B-B14F-4D97-AF65-F5344CB8AC3E}">
        <p14:creationId xmlns:p14="http://schemas.microsoft.com/office/powerpoint/2010/main" val="3470629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317" y="264128"/>
            <a:ext cx="6923722" cy="1143000"/>
          </a:xfrm>
        </p:spPr>
        <p:txBody>
          <a:bodyPr/>
          <a:lstStyle/>
          <a:p>
            <a:r>
              <a:rPr lang="en-US" dirty="0" smtClean="0"/>
              <a:t>Application Information Page</a:t>
            </a:r>
            <a:endParaRPr lang="en-US" dirty="0"/>
          </a:p>
        </p:txBody>
      </p:sp>
      <p:sp>
        <p:nvSpPr>
          <p:cNvPr id="3" name="Content Placeholder 2"/>
          <p:cNvSpPr>
            <a:spLocks noGrp="1"/>
          </p:cNvSpPr>
          <p:nvPr>
            <p:ph sz="half" idx="1"/>
          </p:nvPr>
        </p:nvSpPr>
        <p:spPr>
          <a:xfrm>
            <a:off x="141383" y="1550336"/>
            <a:ext cx="8270240" cy="4525963"/>
          </a:xfrm>
        </p:spPr>
        <p:txBody>
          <a:bodyPr/>
          <a:lstStyle/>
          <a:p>
            <a:pPr marL="457200" lvl="1" indent="0" algn="r">
              <a:buNone/>
            </a:pPr>
            <a:r>
              <a:rPr lang="en-US" sz="2800" i="1" dirty="0" smtClean="0"/>
              <a:t>In RAAMS</a:t>
            </a:r>
            <a:endParaRPr lang="en-US" sz="2800" i="1" dirty="0"/>
          </a:p>
          <a:p>
            <a:pPr marL="457200" lvl="1"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912458456"/>
              </p:ext>
            </p:extLst>
          </p:nvPr>
        </p:nvGraphicFramePr>
        <p:xfrm>
          <a:off x="652692" y="2021345"/>
          <a:ext cx="8034107" cy="4072384"/>
        </p:xfrm>
        <a:graphic>
          <a:graphicData uri="http://schemas.openxmlformats.org/drawingml/2006/table">
            <a:tbl>
              <a:tblPr firstRow="1" bandRow="1">
                <a:tableStyleId>{5940675A-B579-460E-94D1-54222C63F5DA}</a:tableStyleId>
              </a:tblPr>
              <a:tblGrid>
                <a:gridCol w="5727788"/>
                <a:gridCol w="2306319"/>
              </a:tblGrid>
              <a:tr h="1107445">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solidFill>
                            <a:srgbClr val="FFFF99"/>
                          </a:solidFill>
                        </a:rPr>
                        <a:t>Project</a:t>
                      </a:r>
                      <a:r>
                        <a:rPr lang="en-US" sz="3000" baseline="0" dirty="0" smtClean="0">
                          <a:solidFill>
                            <a:srgbClr val="FFFF99"/>
                          </a:solidFill>
                        </a:rPr>
                        <a:t> Title</a:t>
                      </a:r>
                      <a:endParaRPr lang="en-US" sz="3000" dirty="0" smtClean="0">
                        <a:solidFill>
                          <a:srgbClr val="FFFF99"/>
                        </a:solidFill>
                      </a:endParaRPr>
                    </a:p>
                  </a:txBody>
                  <a:tcPr anchor="ctr"/>
                </a:tc>
                <a:tc>
                  <a:txBody>
                    <a:bodyPr/>
                    <a:lstStyle/>
                    <a:p>
                      <a:r>
                        <a:rPr lang="en-US" sz="3000" dirty="0" smtClean="0">
                          <a:solidFill>
                            <a:srgbClr val="FFFFCC"/>
                          </a:solidFill>
                        </a:rPr>
                        <a:t>Text Entry</a:t>
                      </a:r>
                      <a:endParaRPr lang="en-US" sz="3000" dirty="0">
                        <a:solidFill>
                          <a:srgbClr val="FFFFCC"/>
                        </a:solidFill>
                      </a:endParaRPr>
                    </a:p>
                  </a:txBody>
                  <a:tcPr anchor="ctr"/>
                </a:tc>
              </a:tr>
              <a:tr h="1123721">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solidFill>
                            <a:srgbClr val="FFFF99"/>
                          </a:solidFill>
                        </a:rPr>
                        <a:t>Project Start</a:t>
                      </a:r>
                      <a:r>
                        <a:rPr lang="en-US" sz="3000" baseline="0" dirty="0" smtClean="0">
                          <a:solidFill>
                            <a:srgbClr val="FFFF99"/>
                          </a:solidFill>
                        </a:rPr>
                        <a:t> and End Dates</a:t>
                      </a:r>
                      <a:endParaRPr lang="en-US" sz="3000" dirty="0" smtClean="0">
                        <a:solidFill>
                          <a:srgbClr val="FFFF99"/>
                        </a:solidFill>
                      </a:endParaRPr>
                    </a:p>
                  </a:txBody>
                  <a:tcPr anchor="ctr"/>
                </a:tc>
                <a:tc>
                  <a:txBody>
                    <a:bodyPr/>
                    <a:lstStyle/>
                    <a:p>
                      <a:r>
                        <a:rPr lang="en-US" sz="3000" dirty="0" smtClean="0">
                          <a:solidFill>
                            <a:srgbClr val="FFFFCC"/>
                          </a:solidFill>
                        </a:rPr>
                        <a:t>Date</a:t>
                      </a:r>
                      <a:r>
                        <a:rPr lang="en-US" sz="3000" baseline="0" dirty="0" smtClean="0">
                          <a:solidFill>
                            <a:srgbClr val="FFFFCC"/>
                          </a:solidFill>
                        </a:rPr>
                        <a:t> Entry</a:t>
                      </a:r>
                      <a:endParaRPr lang="en-US" sz="3000" dirty="0">
                        <a:solidFill>
                          <a:srgbClr val="FFFFCC"/>
                        </a:solidFill>
                      </a:endParaRPr>
                    </a:p>
                  </a:txBody>
                  <a:tcPr anchor="ctr"/>
                </a:tc>
              </a:tr>
              <a:tr h="920609">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solidFill>
                            <a:srgbClr val="FFFF99"/>
                          </a:solidFill>
                        </a:rPr>
                        <a:t>Project Abstract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solidFill>
                            <a:srgbClr val="FFFFCC"/>
                          </a:solidFill>
                        </a:rPr>
                        <a:t>Text Entry</a:t>
                      </a:r>
                    </a:p>
                  </a:txBody>
                  <a:tcPr anchor="ctr"/>
                </a:tc>
              </a:tr>
              <a:tr h="920609">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solidFill>
                            <a:srgbClr val="FFFF99"/>
                          </a:solidFill>
                        </a:rPr>
                        <a:t>Requested</a:t>
                      </a:r>
                      <a:r>
                        <a:rPr lang="en-US" sz="3000" baseline="0" dirty="0" smtClean="0">
                          <a:solidFill>
                            <a:srgbClr val="FFFF99"/>
                          </a:solidFill>
                        </a:rPr>
                        <a:t> Amount</a:t>
                      </a:r>
                      <a:endParaRPr lang="en-US" sz="3000" dirty="0" smtClean="0">
                        <a:solidFill>
                          <a:srgbClr val="FFFF99"/>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solidFill>
                            <a:srgbClr val="FFFFCC"/>
                          </a:solidFill>
                        </a:rPr>
                        <a:t>Text</a:t>
                      </a:r>
                      <a:r>
                        <a:rPr lang="en-US" sz="3000" baseline="0" dirty="0" smtClean="0">
                          <a:solidFill>
                            <a:srgbClr val="FFFFCC"/>
                          </a:solidFill>
                        </a:rPr>
                        <a:t> Entry</a:t>
                      </a:r>
                      <a:endParaRPr lang="en-US" sz="3000" dirty="0" smtClean="0">
                        <a:solidFill>
                          <a:srgbClr val="FFFFCC"/>
                        </a:solidFill>
                      </a:endParaRPr>
                    </a:p>
                  </a:txBody>
                  <a:tcPr anchor="ctr"/>
                </a:tc>
              </a:tr>
            </a:tbl>
          </a:graphicData>
        </a:graphic>
      </p:graphicFrame>
      <p:sp>
        <p:nvSpPr>
          <p:cNvPr id="8" name="Slide Number Placeholder 7"/>
          <p:cNvSpPr>
            <a:spLocks noGrp="1"/>
          </p:cNvSpPr>
          <p:nvPr>
            <p:ph type="sldNum" sz="quarter" idx="12"/>
          </p:nvPr>
        </p:nvSpPr>
        <p:spPr/>
        <p:txBody>
          <a:bodyPr/>
          <a:lstStyle/>
          <a:p>
            <a:pPr>
              <a:defRPr/>
            </a:pPr>
            <a:fld id="{B1CD3F9A-BD20-D14F-9415-353F30627106}" type="slidenum">
              <a:rPr lang="en-US" smtClean="0"/>
              <a:pPr>
                <a:defRPr/>
              </a:pPr>
              <a:t>59</a:t>
            </a:fld>
            <a:endParaRPr lang="en-US" dirty="0"/>
          </a:p>
        </p:txBody>
      </p:sp>
    </p:spTree>
    <p:extLst>
      <p:ext uri="{BB962C8B-B14F-4D97-AF65-F5344CB8AC3E}">
        <p14:creationId xmlns:p14="http://schemas.microsoft.com/office/powerpoint/2010/main" val="189059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r>
              <a:rPr lang="en-US" dirty="0" smtClean="0">
                <a:latin typeface="Arial Narrow" charset="0"/>
              </a:rPr>
              <a:t>Cost Principles</a:t>
            </a:r>
            <a:endParaRPr lang="en-US" dirty="0">
              <a:latin typeface="Arial Narrow" charset="0"/>
            </a:endParaRPr>
          </a:p>
        </p:txBody>
      </p:sp>
      <p:sp>
        <p:nvSpPr>
          <p:cNvPr id="2" name="Content Placeholder 1"/>
          <p:cNvSpPr>
            <a:spLocks noGrp="1"/>
          </p:cNvSpPr>
          <p:nvPr>
            <p:ph idx="1"/>
          </p:nvPr>
        </p:nvSpPr>
        <p:spPr/>
        <p:txBody>
          <a:bodyPr/>
          <a:lstStyle/>
          <a:p>
            <a:r>
              <a:rPr lang="en-US" sz="2800" dirty="0"/>
              <a:t>Published by OMB in 2 CFR Part 200</a:t>
            </a:r>
          </a:p>
          <a:p>
            <a:r>
              <a:rPr lang="en-US" sz="2800" dirty="0"/>
              <a:t>Establish a uniform approach to determining costs and promote effective program delivery, efficiency, and better relationships between grant recipients, sub-recipients, and the Federal government. </a:t>
            </a:r>
          </a:p>
          <a:p>
            <a:r>
              <a:rPr lang="en-US" sz="2800" dirty="0"/>
              <a:t>Help determine allowable costs and enforce compliance with Federal grant requirements.</a:t>
            </a:r>
          </a:p>
          <a:p>
            <a:r>
              <a:rPr lang="en-US" sz="2800" dirty="0"/>
              <a:t>Located at 2 CFR 200 subpart E, and effective as of 12/26/14 (</a:t>
            </a:r>
            <a:r>
              <a:rPr lang="en-US" sz="2800" dirty="0">
                <a:hlinkClick r:id="rId3"/>
              </a:rPr>
              <a:t>www.ecfr.gov</a:t>
            </a:r>
            <a:r>
              <a:rPr lang="en-US" sz="2800" dirty="0"/>
              <a:t>)</a:t>
            </a:r>
          </a:p>
          <a:p>
            <a:endParaRPr lang="en-US" dirty="0"/>
          </a:p>
        </p:txBody>
      </p:sp>
      <p:sp>
        <p:nvSpPr>
          <p:cNvPr id="4" name="Slide Number Placeholder 3"/>
          <p:cNvSpPr>
            <a:spLocks noGrp="1"/>
          </p:cNvSpPr>
          <p:nvPr>
            <p:ph type="sldNum" sz="quarter" idx="12"/>
          </p:nvPr>
        </p:nvSpPr>
        <p:spPr/>
        <p:txBody>
          <a:bodyPr/>
          <a:lstStyle/>
          <a:p>
            <a:pPr>
              <a:defRPr/>
            </a:pPr>
            <a:fld id="{FB25A99B-AE9E-7C48-AD22-A3EC46EC8F3B}" type="slidenum">
              <a:rPr lang="en-US" smtClean="0"/>
              <a:pPr>
                <a:defRPr/>
              </a:pPr>
              <a:t>6</a:t>
            </a:fld>
            <a:endParaRPr lang="en-US" dirty="0"/>
          </a:p>
        </p:txBody>
      </p:sp>
    </p:spTree>
    <p:extLst>
      <p:ext uri="{BB962C8B-B14F-4D97-AF65-F5344CB8AC3E}">
        <p14:creationId xmlns:p14="http://schemas.microsoft.com/office/powerpoint/2010/main" val="1065184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Information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60</a:t>
            </a:fld>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73499" y="2124784"/>
            <a:ext cx="8839311" cy="3636920"/>
          </a:xfrm>
          <a:ln w="19050">
            <a:solidFill>
              <a:schemeClr val="bg1"/>
            </a:solidFill>
          </a:ln>
        </p:spPr>
      </p:pic>
    </p:spTree>
    <p:extLst>
      <p:ext uri="{BB962C8B-B14F-4D97-AF65-F5344CB8AC3E}">
        <p14:creationId xmlns:p14="http://schemas.microsoft.com/office/powerpoint/2010/main" val="3750394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0" y="203518"/>
            <a:ext cx="8229600" cy="1143000"/>
          </a:xfrm>
        </p:spPr>
        <p:txBody>
          <a:bodyPr/>
          <a:lstStyle/>
          <a:p>
            <a:r>
              <a:rPr lang="en-US" dirty="0" smtClean="0"/>
              <a:t>Location Information Page</a:t>
            </a:r>
            <a:endParaRPr lang="en-US" dirty="0"/>
          </a:p>
        </p:txBody>
      </p:sp>
      <p:sp>
        <p:nvSpPr>
          <p:cNvPr id="5" name="Content Placeholder 4"/>
          <p:cNvSpPr>
            <a:spLocks noGrp="1"/>
          </p:cNvSpPr>
          <p:nvPr>
            <p:ph idx="1"/>
          </p:nvPr>
        </p:nvSpPr>
        <p:spPr/>
        <p:txBody>
          <a:bodyPr/>
          <a:lstStyle/>
          <a:p>
            <a:r>
              <a:rPr lang="en-US" dirty="0" smtClean="0"/>
              <a:t>Location Data</a:t>
            </a:r>
          </a:p>
          <a:p>
            <a:pPr lvl="1"/>
            <a:r>
              <a:rPr lang="en-US" dirty="0" smtClean="0"/>
              <a:t>Country</a:t>
            </a:r>
          </a:p>
          <a:p>
            <a:pPr lvl="1"/>
            <a:r>
              <a:rPr lang="en-US" dirty="0" smtClean="0"/>
              <a:t>State(s)</a:t>
            </a:r>
          </a:p>
          <a:p>
            <a:pPr lvl="1"/>
            <a:r>
              <a:rPr lang="en-US" dirty="0" smtClean="0"/>
              <a:t>Congressional District(s)</a:t>
            </a:r>
          </a:p>
          <a:p>
            <a:pPr lvl="1"/>
            <a:r>
              <a:rPr lang="en-US" dirty="0" smtClean="0"/>
              <a:t>Description </a:t>
            </a:r>
          </a:p>
          <a:p>
            <a:pPr lvl="2"/>
            <a:r>
              <a:rPr lang="en-US" dirty="0" smtClean="0"/>
              <a:t>Counties if applicable</a:t>
            </a:r>
          </a:p>
          <a:p>
            <a:pPr lvl="2"/>
            <a:r>
              <a:rPr lang="en-US" dirty="0" smtClean="0"/>
              <a:t>“Gulf-wide”</a:t>
            </a:r>
          </a:p>
          <a:p>
            <a:pPr lvl="2"/>
            <a:r>
              <a:rPr lang="en-US" dirty="0" smtClean="0"/>
              <a:t>Other descriptive information</a:t>
            </a:r>
          </a:p>
          <a:p>
            <a:r>
              <a:rPr lang="en-US" dirty="0" smtClean="0"/>
              <a:t>Project Maps</a:t>
            </a:r>
            <a:r>
              <a:rPr lang="en-US" dirty="0"/>
              <a:t> </a:t>
            </a:r>
            <a:r>
              <a:rPr lang="en-US" dirty="0" smtClean="0"/>
              <a:t>will be an upload</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61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4126" y="2013795"/>
            <a:ext cx="3163759" cy="2952841"/>
          </a:xfrm>
          <a:prstGeom prst="rect">
            <a:avLst/>
          </a:prstGeom>
          <a:ln w="12700">
            <a:solidFill>
              <a:schemeClr val="bg1"/>
            </a:solidFill>
          </a:ln>
        </p:spPr>
      </p:pic>
    </p:spTree>
    <p:extLst>
      <p:ext uri="{BB962C8B-B14F-4D97-AF65-F5344CB8AC3E}">
        <p14:creationId xmlns:p14="http://schemas.microsoft.com/office/powerpoint/2010/main" val="2851235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Information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62</a:t>
            </a:fld>
            <a:endParaRPr lang="en-US" dirty="0"/>
          </a:p>
        </p:txBody>
      </p:sp>
      <p:pic>
        <p:nvPicPr>
          <p:cNvPr id="12" name="Content Placeholder 11"/>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47107" y="2018383"/>
            <a:ext cx="8850778" cy="3962288"/>
          </a:xfrm>
          <a:ln w="19050">
            <a:solidFill>
              <a:schemeClr val="bg1"/>
            </a:solidFill>
          </a:ln>
        </p:spPr>
      </p:pic>
    </p:spTree>
    <p:extLst>
      <p:ext uri="{BB962C8B-B14F-4D97-AF65-F5344CB8AC3E}">
        <p14:creationId xmlns:p14="http://schemas.microsoft.com/office/powerpoint/2010/main" val="19157782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Information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63</a:t>
            </a:fld>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499286" y="1845517"/>
            <a:ext cx="6180191" cy="4345218"/>
          </a:xfrm>
          <a:ln w="19050">
            <a:solidFill>
              <a:schemeClr val="bg1"/>
            </a:solidFill>
          </a:ln>
        </p:spPr>
      </p:pic>
    </p:spTree>
    <p:extLst>
      <p:ext uri="{BB962C8B-B14F-4D97-AF65-F5344CB8AC3E}">
        <p14:creationId xmlns:p14="http://schemas.microsoft.com/office/powerpoint/2010/main" val="3740416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Information – Uploads	</a:t>
            </a:r>
            <a:endParaRPr lang="en-US" dirty="0"/>
          </a:p>
        </p:txBody>
      </p:sp>
      <p:sp>
        <p:nvSpPr>
          <p:cNvPr id="3" name="Content Placeholder 2"/>
          <p:cNvSpPr>
            <a:spLocks noGrp="1"/>
          </p:cNvSpPr>
          <p:nvPr>
            <p:ph idx="1"/>
          </p:nvPr>
        </p:nvSpPr>
        <p:spPr/>
        <p:txBody>
          <a:bodyPr/>
          <a:lstStyle/>
          <a:p>
            <a:r>
              <a:rPr lang="en-US" sz="4000" dirty="0" smtClean="0"/>
              <a:t>Required Uploads</a:t>
            </a:r>
          </a:p>
          <a:p>
            <a:pPr lvl="1"/>
            <a:r>
              <a:rPr lang="en-US" sz="3600" dirty="0" smtClean="0"/>
              <a:t>Project Map</a:t>
            </a:r>
          </a:p>
          <a:p>
            <a:pPr lvl="1"/>
            <a:r>
              <a:rPr lang="en-US" sz="3600" dirty="0" smtClean="0"/>
              <a:t>GIS Shapefiles</a:t>
            </a:r>
          </a:p>
          <a:p>
            <a:pPr lvl="1"/>
            <a:endParaRPr lang="en-US" sz="3600" dirty="0"/>
          </a:p>
          <a:p>
            <a:pPr marL="457200" lvl="1" indent="0">
              <a:buNone/>
            </a:pPr>
            <a:r>
              <a:rPr lang="en-US" sz="3200" i="1" dirty="0" smtClean="0">
                <a:solidFill>
                  <a:schemeClr val="tx1"/>
                </a:solidFill>
              </a:rPr>
              <a:t>For this FPL, existing shapefiles and maps will be provided to applicants for upload</a:t>
            </a:r>
            <a:endParaRPr lang="en-US" sz="3200" i="1" dirty="0">
              <a:solidFill>
                <a:schemeClr val="tx1"/>
              </a:solidFill>
            </a:endParaRP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64</a:t>
            </a:fld>
            <a:endParaRPr lang="en-US" dirty="0"/>
          </a:p>
        </p:txBody>
      </p:sp>
    </p:spTree>
    <p:extLst>
      <p:ext uri="{BB962C8B-B14F-4D97-AF65-F5344CB8AC3E}">
        <p14:creationId xmlns:p14="http://schemas.microsoft.com/office/powerpoint/2010/main" val="3518411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025" y="211297"/>
            <a:ext cx="8703967" cy="1143000"/>
          </a:xfrm>
        </p:spPr>
        <p:txBody>
          <a:bodyPr/>
          <a:lstStyle/>
          <a:p>
            <a:r>
              <a:rPr lang="en-US" sz="4000" dirty="0" smtClean="0"/>
              <a:t>Leveraged Funds Page (Part 1)</a:t>
            </a:r>
            <a:endParaRPr lang="en-US" sz="4000" dirty="0"/>
          </a:p>
        </p:txBody>
      </p:sp>
      <p:sp>
        <p:nvSpPr>
          <p:cNvPr id="3" name="Content Placeholder 2"/>
          <p:cNvSpPr>
            <a:spLocks noGrp="1"/>
          </p:cNvSpPr>
          <p:nvPr>
            <p:ph idx="1"/>
          </p:nvPr>
        </p:nvSpPr>
        <p:spPr>
          <a:xfrm>
            <a:off x="284480" y="1570038"/>
            <a:ext cx="8564880" cy="5064760"/>
          </a:xfrm>
        </p:spPr>
        <p:txBody>
          <a:bodyPr/>
          <a:lstStyle/>
          <a:p>
            <a:pPr marL="0" indent="0">
              <a:buNone/>
            </a:pPr>
            <a:r>
              <a:rPr lang="en-US" dirty="0" smtClean="0"/>
              <a:t>Identify and briefly describe where the project or program builds upon, benefits or furthers activities funded other Deepwater Horizon funding streams</a:t>
            </a:r>
          </a:p>
          <a:p>
            <a:pPr marL="914400"/>
            <a:r>
              <a:rPr lang="en-US" dirty="0" smtClean="0">
                <a:solidFill>
                  <a:srgbClr val="FFFF99"/>
                </a:solidFill>
              </a:rPr>
              <a:t>NRDA</a:t>
            </a:r>
          </a:p>
          <a:p>
            <a:pPr marL="914400"/>
            <a:r>
              <a:rPr lang="en-US" dirty="0" smtClean="0">
                <a:solidFill>
                  <a:srgbClr val="FFFF99"/>
                </a:solidFill>
              </a:rPr>
              <a:t>NFWF</a:t>
            </a:r>
          </a:p>
          <a:p>
            <a:pPr marL="914400"/>
            <a:r>
              <a:rPr lang="en-US" dirty="0" smtClean="0">
                <a:solidFill>
                  <a:srgbClr val="FFFF99"/>
                </a:solidFill>
              </a:rPr>
              <a:t>Other “Buckets”</a:t>
            </a:r>
          </a:p>
          <a:p>
            <a:pPr marL="914400"/>
            <a:r>
              <a:rPr lang="en-US" dirty="0" smtClean="0">
                <a:solidFill>
                  <a:srgbClr val="FFFF99"/>
                </a:solidFill>
              </a:rPr>
              <a:t>Other leveraging</a:t>
            </a:r>
          </a:p>
        </p:txBody>
      </p:sp>
      <p:sp>
        <p:nvSpPr>
          <p:cNvPr id="7" name="Slide Number Placeholder 6"/>
          <p:cNvSpPr>
            <a:spLocks noGrp="1"/>
          </p:cNvSpPr>
          <p:nvPr>
            <p:ph type="sldNum" sz="quarter" idx="12"/>
          </p:nvPr>
        </p:nvSpPr>
        <p:spPr/>
        <p:txBody>
          <a:bodyPr/>
          <a:lstStyle/>
          <a:p>
            <a:pPr>
              <a:defRPr/>
            </a:pPr>
            <a:fld id="{23E9205B-5CEE-144D-9AC5-6B4298FD56D3}" type="slidenum">
              <a:rPr lang="en-US" smtClean="0"/>
              <a:pPr>
                <a:defRPr/>
              </a:pPr>
              <a:t>65</a:t>
            </a:fld>
            <a:endParaRPr lang="en-US" dirty="0"/>
          </a:p>
        </p:txBody>
      </p:sp>
    </p:spTree>
    <p:extLst>
      <p:ext uri="{BB962C8B-B14F-4D97-AF65-F5344CB8AC3E}">
        <p14:creationId xmlns:p14="http://schemas.microsoft.com/office/powerpoint/2010/main" val="33932350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Leveraged Funds Page (Part 1)</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66</a:t>
            </a:fld>
            <a:endParaRPr lang="en-US" dirty="0"/>
          </a:p>
        </p:txBody>
      </p:sp>
      <p:pic>
        <p:nvPicPr>
          <p:cNvPr id="7" name="Content Placeholder 6"/>
          <p:cNvPicPr>
            <a:picLocks noGrp="1" noChangeAspect="1"/>
          </p:cNvPicPr>
          <p:nvPr>
            <p:ph idx="1"/>
          </p:nvPr>
        </p:nvPicPr>
        <p:blipFill>
          <a:blip r:embed="rId3"/>
          <a:stretch>
            <a:fillRect/>
          </a:stretch>
        </p:blipFill>
        <p:spPr>
          <a:xfrm>
            <a:off x="287761" y="1688789"/>
            <a:ext cx="8679559" cy="4689977"/>
          </a:xfrm>
          <a:prstGeom prst="rect">
            <a:avLst/>
          </a:prstGeom>
        </p:spPr>
      </p:pic>
    </p:spTree>
    <p:extLst>
      <p:ext uri="{BB962C8B-B14F-4D97-AF65-F5344CB8AC3E}">
        <p14:creationId xmlns:p14="http://schemas.microsoft.com/office/powerpoint/2010/main" val="113163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025" y="211297"/>
            <a:ext cx="8703967" cy="1143000"/>
          </a:xfrm>
        </p:spPr>
        <p:txBody>
          <a:bodyPr/>
          <a:lstStyle/>
          <a:p>
            <a:r>
              <a:rPr lang="en-US" sz="4000" dirty="0" smtClean="0"/>
              <a:t>Leveraged Funds Page (Part 2)</a:t>
            </a:r>
            <a:endParaRPr lang="en-US" sz="4000" dirty="0"/>
          </a:p>
        </p:txBody>
      </p:sp>
      <p:sp>
        <p:nvSpPr>
          <p:cNvPr id="3" name="Content Placeholder 2"/>
          <p:cNvSpPr>
            <a:spLocks noGrp="1"/>
          </p:cNvSpPr>
          <p:nvPr>
            <p:ph idx="1"/>
          </p:nvPr>
        </p:nvSpPr>
        <p:spPr>
          <a:xfrm>
            <a:off x="284480" y="1570038"/>
            <a:ext cx="8859520" cy="5064760"/>
          </a:xfrm>
        </p:spPr>
        <p:txBody>
          <a:bodyPr/>
          <a:lstStyle/>
          <a:p>
            <a:r>
              <a:rPr lang="en-US" dirty="0"/>
              <a:t>Amount ($) </a:t>
            </a:r>
          </a:p>
          <a:p>
            <a:r>
              <a:rPr lang="en-US" dirty="0" smtClean="0"/>
              <a:t>Type of leveraging</a:t>
            </a:r>
          </a:p>
          <a:p>
            <a:pPr lvl="1"/>
            <a:r>
              <a:rPr lang="en-US" sz="2400" dirty="0"/>
              <a:t>Co-funding</a:t>
            </a:r>
          </a:p>
          <a:p>
            <a:pPr lvl="1"/>
            <a:r>
              <a:rPr lang="en-US" sz="2400" dirty="0"/>
              <a:t>Adjoining</a:t>
            </a:r>
          </a:p>
          <a:p>
            <a:pPr lvl="1"/>
            <a:r>
              <a:rPr lang="en-US" sz="2400" dirty="0"/>
              <a:t>Building on other </a:t>
            </a:r>
            <a:r>
              <a:rPr lang="en-US" sz="2400" dirty="0" smtClean="0"/>
              <a:t>work</a:t>
            </a:r>
            <a:endParaRPr lang="en-US" sz="2400" dirty="0"/>
          </a:p>
          <a:p>
            <a:r>
              <a:rPr lang="en-US" dirty="0" smtClean="0"/>
              <a:t>Source </a:t>
            </a:r>
          </a:p>
          <a:p>
            <a:r>
              <a:rPr lang="en-US" dirty="0" smtClean="0"/>
              <a:t>Type of source </a:t>
            </a:r>
            <a:r>
              <a:rPr lang="en-US" sz="2400" dirty="0" smtClean="0"/>
              <a:t>(e.g., Federal, NGO, </a:t>
            </a:r>
            <a:r>
              <a:rPr lang="en-US" sz="2400" dirty="0" err="1" smtClean="0"/>
              <a:t>etc</a:t>
            </a:r>
            <a:r>
              <a:rPr lang="en-US" sz="2400" dirty="0" smtClean="0"/>
              <a:t>)</a:t>
            </a:r>
          </a:p>
          <a:p>
            <a:r>
              <a:rPr lang="en-US" dirty="0" smtClean="0"/>
              <a:t>Status of leveraged funding </a:t>
            </a:r>
            <a:r>
              <a:rPr lang="en-US" sz="2400" dirty="0" smtClean="0"/>
              <a:t>(received, pledged, proposed)</a:t>
            </a:r>
            <a:endParaRPr lang="en-US" sz="3600" dirty="0" smtClean="0"/>
          </a:p>
          <a:p>
            <a:r>
              <a:rPr lang="en-US" dirty="0" smtClean="0"/>
              <a:t>Description / Notes</a:t>
            </a:r>
          </a:p>
        </p:txBody>
      </p:sp>
      <p:sp>
        <p:nvSpPr>
          <p:cNvPr id="7" name="Slide Number Placeholder 6"/>
          <p:cNvSpPr>
            <a:spLocks noGrp="1"/>
          </p:cNvSpPr>
          <p:nvPr>
            <p:ph type="sldNum" sz="quarter" idx="12"/>
          </p:nvPr>
        </p:nvSpPr>
        <p:spPr/>
        <p:txBody>
          <a:bodyPr/>
          <a:lstStyle/>
          <a:p>
            <a:pPr>
              <a:defRPr/>
            </a:pPr>
            <a:fld id="{23E9205B-5CEE-144D-9AC5-6B4298FD56D3}" type="slidenum">
              <a:rPr lang="en-US" smtClean="0"/>
              <a:pPr>
                <a:defRPr/>
              </a:pPr>
              <a:t>67</a:t>
            </a:fld>
            <a:endParaRPr lang="en-US" dirty="0"/>
          </a:p>
        </p:txBody>
      </p:sp>
    </p:spTree>
    <p:extLst>
      <p:ext uri="{BB962C8B-B14F-4D97-AF65-F5344CB8AC3E}">
        <p14:creationId xmlns:p14="http://schemas.microsoft.com/office/powerpoint/2010/main" val="37647929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34874" y="2085118"/>
            <a:ext cx="8663011" cy="2771088"/>
          </a:xfrm>
        </p:spPr>
      </p:pic>
      <p:sp>
        <p:nvSpPr>
          <p:cNvPr id="2" name="Title 1"/>
          <p:cNvSpPr>
            <a:spLocks noGrp="1"/>
          </p:cNvSpPr>
          <p:nvPr>
            <p:ph type="title"/>
          </p:nvPr>
        </p:nvSpPr>
        <p:spPr/>
        <p:txBody>
          <a:bodyPr/>
          <a:lstStyle/>
          <a:p>
            <a:r>
              <a:rPr lang="en-US" dirty="0"/>
              <a:t>Leveraged Funds Page (Part 2)</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68</a:t>
            </a:fld>
            <a:endParaRPr lang="en-US" dirty="0"/>
          </a:p>
        </p:txBody>
      </p:sp>
      <p:sp>
        <p:nvSpPr>
          <p:cNvPr id="6" name="Oval 5"/>
          <p:cNvSpPr/>
          <p:nvPr/>
        </p:nvSpPr>
        <p:spPr>
          <a:xfrm>
            <a:off x="1208974" y="3838188"/>
            <a:ext cx="960304" cy="423820"/>
          </a:xfrm>
          <a:prstGeom prst="ellipse">
            <a:avLst/>
          </a:prstGeom>
          <a:noFill/>
          <a:ln w="31750">
            <a:solidFill>
              <a:schemeClr val="bg2">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22260" y="2531442"/>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Leveraged Funds Page (Part 2)</a:t>
            </a:r>
          </a:p>
        </p:txBody>
      </p:sp>
      <p:pic>
        <p:nvPicPr>
          <p:cNvPr id="5" name="Content Placeholder 4"/>
          <p:cNvPicPr>
            <a:picLocks noGrp="1" noChangeAspect="1"/>
          </p:cNvPicPr>
          <p:nvPr>
            <p:ph idx="1"/>
          </p:nvPr>
        </p:nvPicPr>
        <p:blipFill>
          <a:blip r:embed="rId2"/>
          <a:stretch>
            <a:fillRect/>
          </a:stretch>
        </p:blipFill>
        <p:spPr>
          <a:xfrm>
            <a:off x="122556" y="2289298"/>
            <a:ext cx="8875329" cy="3009815"/>
          </a:xfrm>
          <a:prstGeom prst="rect">
            <a:avLst/>
          </a:prstGeom>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69</a:t>
            </a:fld>
            <a:endParaRPr lang="en-US" dirty="0"/>
          </a:p>
        </p:txBody>
      </p:sp>
    </p:spTree>
    <p:extLst>
      <p:ext uri="{BB962C8B-B14F-4D97-AF65-F5344CB8AC3E}">
        <p14:creationId xmlns:p14="http://schemas.microsoft.com/office/powerpoint/2010/main" val="1711253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254" y="274638"/>
            <a:ext cx="7000240" cy="1143000"/>
          </a:xfrm>
        </p:spPr>
        <p:txBody>
          <a:bodyPr/>
          <a:lstStyle/>
          <a:p>
            <a:r>
              <a:rPr lang="en-US" dirty="0" smtClean="0"/>
              <a:t>Procurement – 2 CFR Part 200</a:t>
            </a:r>
            <a:endParaRPr lang="en-US" dirty="0"/>
          </a:p>
        </p:txBody>
      </p:sp>
      <p:sp>
        <p:nvSpPr>
          <p:cNvPr id="3" name="Content Placeholder 2"/>
          <p:cNvSpPr>
            <a:spLocks noGrp="1"/>
          </p:cNvSpPr>
          <p:nvPr>
            <p:ph idx="1"/>
          </p:nvPr>
        </p:nvSpPr>
        <p:spPr>
          <a:xfrm>
            <a:off x="457200" y="1600200"/>
            <a:ext cx="8229600" cy="4973320"/>
          </a:xfrm>
        </p:spPr>
        <p:txBody>
          <a:bodyPr/>
          <a:lstStyle/>
          <a:p>
            <a:pPr marL="0" indent="0">
              <a:buNone/>
            </a:pPr>
            <a:r>
              <a:rPr lang="en-US" sz="2400" dirty="0"/>
              <a:t>Subpart D - Post Federal Award Requirements Standards for Financial and Program Management Procurement Standards</a:t>
            </a:r>
          </a:p>
          <a:p>
            <a:pPr marL="0" indent="0">
              <a:buNone/>
            </a:pPr>
            <a:r>
              <a:rPr lang="en-US" sz="2000" dirty="0" smtClean="0">
                <a:solidFill>
                  <a:srgbClr val="FFFF99"/>
                </a:solidFill>
              </a:rPr>
              <a:t>§</a:t>
            </a:r>
            <a:r>
              <a:rPr lang="en-US" sz="2000" dirty="0">
                <a:solidFill>
                  <a:srgbClr val="FFFF99"/>
                </a:solidFill>
              </a:rPr>
              <a:t>200.317 Procurements by states</a:t>
            </a:r>
          </a:p>
          <a:p>
            <a:pPr marL="0" indent="0">
              <a:buNone/>
            </a:pPr>
            <a:r>
              <a:rPr lang="en-US" sz="2000" dirty="0" smtClean="0">
                <a:solidFill>
                  <a:srgbClr val="FFFF99"/>
                </a:solidFill>
              </a:rPr>
              <a:t>§</a:t>
            </a:r>
            <a:r>
              <a:rPr lang="en-US" sz="2000" dirty="0">
                <a:solidFill>
                  <a:srgbClr val="FFFF99"/>
                </a:solidFill>
              </a:rPr>
              <a:t>200.318 General procurement standards</a:t>
            </a:r>
          </a:p>
          <a:p>
            <a:pPr marL="0" indent="0">
              <a:buNone/>
            </a:pPr>
            <a:r>
              <a:rPr lang="en-US" sz="2000" dirty="0" smtClean="0">
                <a:solidFill>
                  <a:srgbClr val="FFFF99"/>
                </a:solidFill>
              </a:rPr>
              <a:t>§</a:t>
            </a:r>
            <a:r>
              <a:rPr lang="en-US" sz="2000" dirty="0">
                <a:solidFill>
                  <a:srgbClr val="FFFF99"/>
                </a:solidFill>
              </a:rPr>
              <a:t>200.319 Competition</a:t>
            </a:r>
          </a:p>
          <a:p>
            <a:pPr marL="0" indent="0">
              <a:buNone/>
            </a:pPr>
            <a:r>
              <a:rPr lang="en-US" sz="2000" dirty="0" smtClean="0">
                <a:solidFill>
                  <a:srgbClr val="FFFF99"/>
                </a:solidFill>
              </a:rPr>
              <a:t>§</a:t>
            </a:r>
            <a:r>
              <a:rPr lang="en-US" sz="2000" dirty="0">
                <a:solidFill>
                  <a:srgbClr val="FFFF99"/>
                </a:solidFill>
              </a:rPr>
              <a:t>200.320 Methods of procurement to be followed</a:t>
            </a:r>
          </a:p>
          <a:p>
            <a:pPr marL="0" indent="0">
              <a:buNone/>
            </a:pPr>
            <a:r>
              <a:rPr lang="en-US" sz="2000" dirty="0" smtClean="0">
                <a:solidFill>
                  <a:srgbClr val="FFFF99"/>
                </a:solidFill>
              </a:rPr>
              <a:t>§</a:t>
            </a:r>
            <a:r>
              <a:rPr lang="en-US" sz="2000" dirty="0">
                <a:solidFill>
                  <a:srgbClr val="FFFF99"/>
                </a:solidFill>
              </a:rPr>
              <a:t>200.321 Contracting with small and minority businesses, women's business enterprises, and labor surplus area firms</a:t>
            </a:r>
          </a:p>
          <a:p>
            <a:pPr marL="0" indent="0">
              <a:buNone/>
            </a:pPr>
            <a:r>
              <a:rPr lang="en-US" sz="2000" dirty="0" smtClean="0">
                <a:solidFill>
                  <a:srgbClr val="FFFF99"/>
                </a:solidFill>
              </a:rPr>
              <a:t>§</a:t>
            </a:r>
            <a:r>
              <a:rPr lang="en-US" sz="2000" dirty="0">
                <a:solidFill>
                  <a:srgbClr val="FFFF99"/>
                </a:solidFill>
              </a:rPr>
              <a:t>200.322 Procurement of recovered materials</a:t>
            </a:r>
          </a:p>
          <a:p>
            <a:pPr marL="0" indent="0">
              <a:buNone/>
            </a:pPr>
            <a:r>
              <a:rPr lang="en-US" sz="2000" dirty="0" smtClean="0">
                <a:solidFill>
                  <a:srgbClr val="FFFF99"/>
                </a:solidFill>
              </a:rPr>
              <a:t>§</a:t>
            </a:r>
            <a:r>
              <a:rPr lang="en-US" sz="2000" dirty="0">
                <a:solidFill>
                  <a:srgbClr val="FFFF99"/>
                </a:solidFill>
              </a:rPr>
              <a:t>200.323 Contract cost and price</a:t>
            </a:r>
          </a:p>
          <a:p>
            <a:pPr marL="0" indent="0">
              <a:buNone/>
            </a:pPr>
            <a:r>
              <a:rPr lang="en-US" sz="2000" dirty="0" smtClean="0">
                <a:solidFill>
                  <a:srgbClr val="FFFF99"/>
                </a:solidFill>
              </a:rPr>
              <a:t>§</a:t>
            </a:r>
            <a:r>
              <a:rPr lang="en-US" sz="2000" dirty="0">
                <a:solidFill>
                  <a:srgbClr val="FFFF99"/>
                </a:solidFill>
              </a:rPr>
              <a:t>200.324 Federal awarding agency or pass- through entity review</a:t>
            </a:r>
          </a:p>
          <a:p>
            <a:pPr marL="0" indent="0">
              <a:buNone/>
            </a:pPr>
            <a:r>
              <a:rPr lang="en-US" sz="2000" dirty="0" smtClean="0">
                <a:solidFill>
                  <a:srgbClr val="FFFF99"/>
                </a:solidFill>
              </a:rPr>
              <a:t>§</a:t>
            </a:r>
            <a:r>
              <a:rPr lang="en-US" sz="2000" dirty="0">
                <a:solidFill>
                  <a:srgbClr val="FFFF99"/>
                </a:solidFill>
              </a:rPr>
              <a:t>200.325 Bonding requirements</a:t>
            </a:r>
          </a:p>
          <a:p>
            <a:pPr marL="0" indent="0">
              <a:buNone/>
            </a:pPr>
            <a:r>
              <a:rPr lang="en-US" sz="2000" dirty="0" smtClean="0">
                <a:solidFill>
                  <a:srgbClr val="FFFF99"/>
                </a:solidFill>
              </a:rPr>
              <a:t>§</a:t>
            </a:r>
            <a:r>
              <a:rPr lang="en-US" sz="2000" dirty="0">
                <a:solidFill>
                  <a:srgbClr val="FFFF99"/>
                </a:solidFill>
              </a:rPr>
              <a:t>200.326 Contract provisions</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7</a:t>
            </a:fld>
            <a:endParaRPr lang="en-US" dirty="0"/>
          </a:p>
        </p:txBody>
      </p:sp>
    </p:spTree>
    <p:extLst>
      <p:ext uri="{BB962C8B-B14F-4D97-AF65-F5344CB8AC3E}">
        <p14:creationId xmlns:p14="http://schemas.microsoft.com/office/powerpoint/2010/main" val="571401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Leveraged Funds – Uploads	</a:t>
            </a:r>
            <a:endParaRPr lang="en-US" dirty="0"/>
          </a:p>
        </p:txBody>
      </p:sp>
      <p:sp>
        <p:nvSpPr>
          <p:cNvPr id="3" name="Content Placeholder 2"/>
          <p:cNvSpPr>
            <a:spLocks noGrp="1"/>
          </p:cNvSpPr>
          <p:nvPr>
            <p:ph idx="1"/>
          </p:nvPr>
        </p:nvSpPr>
        <p:spPr>
          <a:xfrm>
            <a:off x="424149" y="1820538"/>
            <a:ext cx="8229600" cy="4525963"/>
          </a:xfrm>
        </p:spPr>
        <p:txBody>
          <a:bodyPr/>
          <a:lstStyle/>
          <a:p>
            <a:pPr marL="0" indent="0">
              <a:buNone/>
            </a:pPr>
            <a:r>
              <a:rPr lang="en-US" sz="3600" dirty="0" smtClean="0"/>
              <a:t>Suggested Uploads</a:t>
            </a:r>
          </a:p>
          <a:p>
            <a:r>
              <a:rPr lang="en-US" dirty="0" smtClean="0">
                <a:solidFill>
                  <a:srgbClr val="FFFFCC"/>
                </a:solidFill>
              </a:rPr>
              <a:t>Letters of Support</a:t>
            </a:r>
          </a:p>
          <a:p>
            <a:r>
              <a:rPr lang="en-US" dirty="0" smtClean="0">
                <a:solidFill>
                  <a:srgbClr val="FFFFCC"/>
                </a:solidFill>
              </a:rPr>
              <a:t>Letters of Commitment</a:t>
            </a:r>
          </a:p>
          <a:p>
            <a:r>
              <a:rPr lang="en-US" dirty="0" smtClean="0">
                <a:solidFill>
                  <a:srgbClr val="FFFFCC"/>
                </a:solidFill>
              </a:rPr>
              <a:t>Documentation of Leveraged Benefits</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70</a:t>
            </a:fld>
            <a:endParaRPr lang="en-US" dirty="0"/>
          </a:p>
        </p:txBody>
      </p:sp>
    </p:spTree>
    <p:extLst>
      <p:ext uri="{BB962C8B-B14F-4D97-AF65-F5344CB8AC3E}">
        <p14:creationId xmlns:p14="http://schemas.microsoft.com/office/powerpoint/2010/main" val="139657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Support Page</a:t>
            </a:r>
            <a:endParaRPr lang="en-US" dirty="0"/>
          </a:p>
        </p:txBody>
      </p:sp>
      <p:sp>
        <p:nvSpPr>
          <p:cNvPr id="3" name="Content Placeholder 2"/>
          <p:cNvSpPr>
            <a:spLocks noGrp="1"/>
          </p:cNvSpPr>
          <p:nvPr>
            <p:ph idx="1"/>
          </p:nvPr>
        </p:nvSpPr>
        <p:spPr>
          <a:xfrm>
            <a:off x="457200" y="1769204"/>
            <a:ext cx="8229600" cy="3629657"/>
          </a:xfrm>
        </p:spPr>
        <p:txBody>
          <a:bodyPr/>
          <a:lstStyle/>
          <a:p>
            <a:r>
              <a:rPr lang="en-US" dirty="0" smtClean="0"/>
              <a:t>Identify federally-recognized Indian Tribes supported or benefitted by project or program activities</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71</a:t>
            </a:fld>
            <a:endParaRPr lang="en-US" dirty="0"/>
          </a:p>
        </p:txBody>
      </p:sp>
      <p:pic>
        <p:nvPicPr>
          <p:cNvPr id="5" name="Picture 4"/>
          <p:cNvPicPr>
            <a:picLocks noChangeAspect="1"/>
          </p:cNvPicPr>
          <p:nvPr/>
        </p:nvPicPr>
        <p:blipFill>
          <a:blip r:embed="rId3"/>
          <a:stretch>
            <a:fillRect/>
          </a:stretch>
        </p:blipFill>
        <p:spPr>
          <a:xfrm>
            <a:off x="164210" y="3478359"/>
            <a:ext cx="8815580" cy="2877561"/>
          </a:xfrm>
          <a:prstGeom prst="rect">
            <a:avLst/>
          </a:prstGeom>
        </p:spPr>
      </p:pic>
    </p:spTree>
    <p:extLst>
      <p:ext uri="{BB962C8B-B14F-4D97-AF65-F5344CB8AC3E}">
        <p14:creationId xmlns:p14="http://schemas.microsoft.com/office/powerpoint/2010/main" val="26622494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Support – Uploads	</a:t>
            </a:r>
            <a:endParaRPr lang="en-US" dirty="0"/>
          </a:p>
        </p:txBody>
      </p:sp>
      <p:sp>
        <p:nvSpPr>
          <p:cNvPr id="3" name="Content Placeholder 2"/>
          <p:cNvSpPr>
            <a:spLocks noGrp="1"/>
          </p:cNvSpPr>
          <p:nvPr>
            <p:ph idx="1"/>
          </p:nvPr>
        </p:nvSpPr>
        <p:spPr>
          <a:xfrm>
            <a:off x="424149" y="1820538"/>
            <a:ext cx="8229600" cy="4525963"/>
          </a:xfrm>
        </p:spPr>
        <p:txBody>
          <a:bodyPr/>
          <a:lstStyle/>
          <a:p>
            <a:pPr marL="0" indent="0">
              <a:buNone/>
            </a:pPr>
            <a:r>
              <a:rPr lang="en-US" sz="3600" dirty="0" smtClean="0"/>
              <a:t>Suggested Uploads</a:t>
            </a:r>
          </a:p>
          <a:p>
            <a:r>
              <a:rPr lang="en-US" dirty="0" smtClean="0">
                <a:solidFill>
                  <a:srgbClr val="FFFFCC"/>
                </a:solidFill>
              </a:rPr>
              <a:t>Letters of Support</a:t>
            </a:r>
          </a:p>
          <a:p>
            <a:r>
              <a:rPr lang="en-US" dirty="0" smtClean="0">
                <a:solidFill>
                  <a:srgbClr val="FFFFCC"/>
                </a:solidFill>
              </a:rPr>
              <a:t>Documentation of Benefits</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72</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7607" y="4083519"/>
            <a:ext cx="2283695" cy="1965165"/>
          </a:xfrm>
          <a:prstGeom prst="rect">
            <a:avLst/>
          </a:prstGeom>
          <a:ln w="15875">
            <a:solidFill>
              <a:schemeClr val="bg1"/>
            </a:solidFill>
          </a:ln>
        </p:spPr>
      </p:pic>
    </p:spTree>
    <p:extLst>
      <p:ext uri="{BB962C8B-B14F-4D97-AF65-F5344CB8AC3E}">
        <p14:creationId xmlns:p14="http://schemas.microsoft.com/office/powerpoint/2010/main" val="16510483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723" y="232597"/>
            <a:ext cx="7756445" cy="1143000"/>
          </a:xfrm>
        </p:spPr>
        <p:txBody>
          <a:bodyPr/>
          <a:lstStyle/>
          <a:p>
            <a:r>
              <a:rPr lang="en-US" dirty="0" smtClean="0"/>
              <a:t>Comprehensive Plan Criteria Pages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92773075"/>
              </p:ext>
            </p:extLst>
          </p:nvPr>
        </p:nvGraphicFramePr>
        <p:xfrm>
          <a:off x="510568" y="1869394"/>
          <a:ext cx="8209279" cy="4591265"/>
        </p:xfrm>
        <a:graphic>
          <a:graphicData uri="http://schemas.openxmlformats.org/drawingml/2006/table">
            <a:tbl>
              <a:tblPr firstRow="1" bandRow="1">
                <a:tableStyleId>{5940675A-B579-460E-94D1-54222C63F5DA}</a:tableStyleId>
              </a:tblPr>
              <a:tblGrid>
                <a:gridCol w="5852674"/>
                <a:gridCol w="2356605"/>
              </a:tblGrid>
              <a:tr h="653469">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FFFF99"/>
                          </a:solidFill>
                        </a:rPr>
                        <a:t>Watershed</a:t>
                      </a:r>
                    </a:p>
                  </a:txBody>
                  <a:tcPr anchor="ctr"/>
                </a:tc>
                <a:tc>
                  <a:txBody>
                    <a:bodyPr/>
                    <a:lstStyle/>
                    <a:p>
                      <a:pPr algn="ctr"/>
                      <a:r>
                        <a:rPr lang="en-US" sz="2000" dirty="0" smtClean="0">
                          <a:solidFill>
                            <a:srgbClr val="FFFF99"/>
                          </a:solidFill>
                        </a:rPr>
                        <a:t>Choice list</a:t>
                      </a:r>
                      <a:endParaRPr lang="en-US" sz="2000" dirty="0">
                        <a:solidFill>
                          <a:srgbClr val="FFFF99"/>
                        </a:solidFill>
                      </a:endParaRPr>
                    </a:p>
                  </a:txBody>
                  <a:tcPr anchor="ctr"/>
                </a:tc>
              </a:tr>
              <a:tr h="747589">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FFFF99"/>
                          </a:solidFill>
                        </a:rPr>
                        <a:t>Goals</a:t>
                      </a:r>
                      <a:r>
                        <a:rPr lang="en-US" sz="2400" baseline="0" dirty="0" smtClean="0">
                          <a:solidFill>
                            <a:srgbClr val="FFFF99"/>
                          </a:solidFill>
                        </a:rPr>
                        <a:t> – Primary &amp; Secondary</a:t>
                      </a:r>
                      <a:endParaRPr lang="en-US" sz="2400" dirty="0" smtClean="0">
                        <a:solidFill>
                          <a:srgbClr val="FFFF99"/>
                        </a:solidFill>
                      </a:endParaRPr>
                    </a:p>
                  </a:txBody>
                  <a:tcPr anchor="ctr"/>
                </a:tc>
                <a:tc>
                  <a:txBody>
                    <a:bodyPr/>
                    <a:lstStyle/>
                    <a:p>
                      <a:pPr algn="ctr"/>
                      <a:r>
                        <a:rPr lang="en-US" sz="2000" dirty="0" smtClean="0">
                          <a:solidFill>
                            <a:srgbClr val="FFFF99"/>
                          </a:solidFill>
                        </a:rPr>
                        <a:t>Choic</a:t>
                      </a:r>
                      <a:r>
                        <a:rPr lang="en-US" sz="2000" baseline="0" dirty="0" smtClean="0">
                          <a:solidFill>
                            <a:srgbClr val="FFFF99"/>
                          </a:solidFill>
                        </a:rPr>
                        <a:t>e list &amp; text narrative</a:t>
                      </a:r>
                      <a:endParaRPr lang="en-US" sz="2000" dirty="0">
                        <a:solidFill>
                          <a:srgbClr val="FFFF99"/>
                        </a:solidFill>
                      </a:endParaRPr>
                    </a:p>
                  </a:txBody>
                  <a:tcPr anchor="ctr"/>
                </a:tc>
              </a:tr>
              <a:tr h="716097">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FFFF99"/>
                          </a:solidFill>
                        </a:rPr>
                        <a:t>Objectives</a:t>
                      </a:r>
                      <a:r>
                        <a:rPr lang="en-US" sz="2400" baseline="0" dirty="0" smtClean="0">
                          <a:solidFill>
                            <a:srgbClr val="FFFF99"/>
                          </a:solidFill>
                        </a:rPr>
                        <a:t> – </a:t>
                      </a:r>
                      <a:r>
                        <a:rPr lang="en-US" sz="2400" dirty="0" smtClean="0">
                          <a:solidFill>
                            <a:srgbClr val="FFFF99"/>
                          </a:solidFill>
                        </a:rPr>
                        <a:t>Primary &amp; Secondary</a:t>
                      </a:r>
                    </a:p>
                  </a:txBody>
                  <a:tcPr anchor="ctr"/>
                </a:tc>
                <a:tc>
                  <a:txBody>
                    <a:bodyPr/>
                    <a:lstStyle/>
                    <a:p>
                      <a:pPr algn="ctr"/>
                      <a:r>
                        <a:rPr lang="en-US" sz="2000" dirty="0" smtClean="0">
                          <a:solidFill>
                            <a:srgbClr val="FFFF99"/>
                          </a:solidFill>
                        </a:rPr>
                        <a:t>Choice list &amp; text narrative</a:t>
                      </a:r>
                    </a:p>
                  </a:txBody>
                  <a:tcPr anchor="ctr"/>
                </a:tc>
              </a:tr>
              <a:tr h="721521">
                <a:tc>
                  <a:txBody>
                    <a:bodyPr/>
                    <a:lstStyle/>
                    <a:p>
                      <a:pPr marL="457200" indent="-457200">
                        <a:buFont typeface="Arial" panose="020B0604020202020204" pitchFamily="34" charset="0"/>
                        <a:buChar char="•"/>
                      </a:pPr>
                      <a:r>
                        <a:rPr lang="en-US" sz="2400" dirty="0" smtClean="0">
                          <a:solidFill>
                            <a:srgbClr val="FFFF99"/>
                          </a:solidFill>
                        </a:rPr>
                        <a:t>Priority Criteria</a:t>
                      </a:r>
                      <a:endParaRPr lang="en-US" sz="2400" dirty="0">
                        <a:solidFill>
                          <a:srgbClr val="FFFF99"/>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Choice list &amp; text narrative</a:t>
                      </a:r>
                    </a:p>
                  </a:txBody>
                  <a:tcPr anchor="ctr"/>
                </a:tc>
              </a:tr>
              <a:tr h="566635">
                <a:tc>
                  <a:txBody>
                    <a:bodyPr/>
                    <a:lstStyle/>
                    <a:p>
                      <a:pPr marL="457200" indent="-457200">
                        <a:buFont typeface="Arial" panose="020B0604020202020204" pitchFamily="34" charset="0"/>
                        <a:buChar char="•"/>
                      </a:pPr>
                      <a:r>
                        <a:rPr lang="en-US" sz="2400" dirty="0" smtClean="0">
                          <a:solidFill>
                            <a:srgbClr val="FFFF99"/>
                          </a:solidFill>
                        </a:rPr>
                        <a:t>Commitments</a:t>
                      </a:r>
                      <a:endParaRPr lang="en-US" sz="2400" dirty="0">
                        <a:solidFill>
                          <a:srgbClr val="FFFF99"/>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Choice list &amp;</a:t>
                      </a:r>
                      <a:r>
                        <a:rPr lang="en-US" sz="2000" baseline="0" dirty="0" smtClean="0">
                          <a:solidFill>
                            <a:srgbClr val="FFFF99"/>
                          </a:solidFill>
                        </a:rPr>
                        <a:t> text narrative</a:t>
                      </a:r>
                      <a:endParaRPr lang="en-US" sz="2000" dirty="0" smtClean="0">
                        <a:solidFill>
                          <a:srgbClr val="FFFF99"/>
                        </a:solidFill>
                      </a:endParaRPr>
                    </a:p>
                  </a:txBody>
                  <a:tcPr anchor="ctr"/>
                </a:tc>
              </a:tr>
              <a:tr h="484914">
                <a:tc>
                  <a:txBody>
                    <a:bodyPr/>
                    <a:lstStyle/>
                    <a:p>
                      <a:pPr marL="457200" indent="-457200">
                        <a:buFont typeface="Arial" panose="020B0604020202020204" pitchFamily="34" charset="0"/>
                        <a:buChar char="•"/>
                      </a:pPr>
                      <a:r>
                        <a:rPr lang="en-US" sz="2400" dirty="0" smtClean="0">
                          <a:solidFill>
                            <a:srgbClr val="FFFF99"/>
                          </a:solidFill>
                        </a:rPr>
                        <a:t>Phases</a:t>
                      </a:r>
                      <a:endParaRPr lang="en-US" sz="2400" dirty="0">
                        <a:solidFill>
                          <a:srgbClr val="FFFF99"/>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Choice list</a:t>
                      </a:r>
                    </a:p>
                  </a:txBody>
                  <a:tcPr anchor="ctr"/>
                </a:tc>
              </a:tr>
              <a:tr h="566635">
                <a:tc>
                  <a:txBody>
                    <a:bodyPr/>
                    <a:lstStyle/>
                    <a:p>
                      <a:pPr marL="457200" indent="-457200">
                        <a:buFont typeface="Arial" panose="020B0604020202020204" pitchFamily="34" charset="0"/>
                        <a:buChar char="•"/>
                      </a:pPr>
                      <a:r>
                        <a:rPr lang="en-US" sz="2400" dirty="0" smtClean="0">
                          <a:solidFill>
                            <a:srgbClr val="FFFF99"/>
                          </a:solidFill>
                        </a:rPr>
                        <a:t>Project or Program</a:t>
                      </a:r>
                      <a:endParaRPr lang="en-US" sz="2400" dirty="0">
                        <a:solidFill>
                          <a:srgbClr val="FFFF99"/>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99"/>
                          </a:solidFill>
                        </a:rPr>
                        <a:t>Choice list</a:t>
                      </a:r>
                    </a:p>
                  </a:txBody>
                  <a:tcPr anchor="ctr"/>
                </a:tc>
              </a:tr>
            </a:tbl>
          </a:graphicData>
        </a:graphic>
      </p:graphicFrame>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73</a:t>
            </a:fld>
            <a:endParaRPr lang="en-US" dirty="0"/>
          </a:p>
        </p:txBody>
      </p:sp>
      <p:sp>
        <p:nvSpPr>
          <p:cNvPr id="7" name="Content Placeholder 2"/>
          <p:cNvSpPr>
            <a:spLocks noGrp="1"/>
          </p:cNvSpPr>
          <p:nvPr>
            <p:ph sz="half" idx="1"/>
          </p:nvPr>
        </p:nvSpPr>
        <p:spPr>
          <a:xfrm>
            <a:off x="0" y="1473115"/>
            <a:ext cx="8270240" cy="4525963"/>
          </a:xfrm>
        </p:spPr>
        <p:txBody>
          <a:bodyPr/>
          <a:lstStyle/>
          <a:p>
            <a:pPr marL="457200" lvl="1" indent="0" algn="r">
              <a:buNone/>
            </a:pPr>
            <a:r>
              <a:rPr lang="en-US" sz="2400" i="1" dirty="0" smtClean="0">
                <a:solidFill>
                  <a:srgbClr val="FFFF00"/>
                </a:solidFill>
              </a:rPr>
              <a:t>In RAAMS</a:t>
            </a:r>
            <a:endParaRPr lang="en-US" sz="2400" i="1" dirty="0">
              <a:solidFill>
                <a:srgbClr val="FFFF00"/>
              </a:solidFill>
            </a:endParaRPr>
          </a:p>
          <a:p>
            <a:pPr marL="457200" lvl="1" indent="0">
              <a:buNone/>
            </a:pPr>
            <a:endParaRPr lang="en-US" dirty="0" smtClean="0"/>
          </a:p>
        </p:txBody>
      </p:sp>
    </p:spTree>
    <p:extLst>
      <p:ext uri="{BB962C8B-B14F-4D97-AF65-F5344CB8AC3E}">
        <p14:creationId xmlns:p14="http://schemas.microsoft.com/office/powerpoint/2010/main" val="32861390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473885" cy="1143000"/>
          </a:xfrm>
        </p:spPr>
        <p:txBody>
          <a:bodyPr/>
          <a:lstStyle/>
          <a:p>
            <a:r>
              <a:rPr lang="en-US" dirty="0"/>
              <a:t>Comprehensive Plan Criteria Pages </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74</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60637" y="1618733"/>
            <a:ext cx="8736228" cy="4833880"/>
          </a:xfrm>
          <a:ln w="19050">
            <a:solidFill>
              <a:schemeClr val="bg1"/>
            </a:solidFill>
          </a:ln>
        </p:spPr>
      </p:pic>
    </p:spTree>
    <p:extLst>
      <p:ext uri="{BB962C8B-B14F-4D97-AF65-F5344CB8AC3E}">
        <p14:creationId xmlns:p14="http://schemas.microsoft.com/office/powerpoint/2010/main" val="1946134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473885" cy="1143000"/>
          </a:xfrm>
        </p:spPr>
        <p:txBody>
          <a:bodyPr/>
          <a:lstStyle/>
          <a:p>
            <a:r>
              <a:rPr lang="en-US" dirty="0"/>
              <a:t>Comprehensive Plan Criteria Pages </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75</a:t>
            </a:fld>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914400" y="1578543"/>
            <a:ext cx="7290486" cy="4877261"/>
          </a:xfrm>
          <a:ln w="19050">
            <a:solidFill>
              <a:schemeClr val="bg1"/>
            </a:solidFill>
          </a:ln>
        </p:spPr>
      </p:pic>
    </p:spTree>
    <p:extLst>
      <p:ext uri="{BB962C8B-B14F-4D97-AF65-F5344CB8AC3E}">
        <p14:creationId xmlns:p14="http://schemas.microsoft.com/office/powerpoint/2010/main" val="2032015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7013"/>
            <a:ext cx="7473885" cy="1143000"/>
          </a:xfrm>
        </p:spPr>
        <p:txBody>
          <a:bodyPr/>
          <a:lstStyle/>
          <a:p>
            <a:r>
              <a:rPr lang="en-US" dirty="0"/>
              <a:t>Comprehensive Plan </a:t>
            </a:r>
            <a:r>
              <a:rPr lang="en-US" dirty="0" smtClean="0"/>
              <a:t>Narratives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76</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569311" y="1705231"/>
            <a:ext cx="5980670" cy="4665419"/>
          </a:xfrm>
          <a:ln w="19050">
            <a:solidFill>
              <a:schemeClr val="bg1"/>
            </a:solidFill>
          </a:ln>
        </p:spPr>
      </p:pic>
    </p:spTree>
    <p:extLst>
      <p:ext uri="{BB962C8B-B14F-4D97-AF65-F5344CB8AC3E}">
        <p14:creationId xmlns:p14="http://schemas.microsoft.com/office/powerpoint/2010/main" val="11577610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Areas Page</a:t>
            </a:r>
            <a:endParaRPr lang="en-US" dirty="0"/>
          </a:p>
        </p:txBody>
      </p:sp>
      <p:sp>
        <p:nvSpPr>
          <p:cNvPr id="3" name="Content Placeholder 2"/>
          <p:cNvSpPr>
            <a:spLocks noGrp="1"/>
          </p:cNvSpPr>
          <p:nvPr>
            <p:ph idx="1"/>
          </p:nvPr>
        </p:nvSpPr>
        <p:spPr>
          <a:xfrm>
            <a:off x="424150" y="1842571"/>
            <a:ext cx="8229600" cy="4525963"/>
          </a:xfrm>
        </p:spPr>
        <p:txBody>
          <a:bodyPr/>
          <a:lstStyle/>
          <a:p>
            <a:r>
              <a:rPr lang="en-US" dirty="0" smtClean="0"/>
              <a:t>Short narrative responses </a:t>
            </a:r>
          </a:p>
          <a:p>
            <a:r>
              <a:rPr lang="en-US" dirty="0" smtClean="0"/>
              <a:t>How does project or program related to the four emphasis areas in the Comprehensive Plan?  </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77</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353" y="4749709"/>
            <a:ext cx="1203397" cy="1120664"/>
          </a:xfrm>
          <a:prstGeom prst="rect">
            <a:avLst/>
          </a:prstGeom>
        </p:spPr>
      </p:pic>
      <p:pic>
        <p:nvPicPr>
          <p:cNvPr id="6" name="Picture 5"/>
          <p:cNvPicPr>
            <a:picLocks noChangeAspect="1"/>
          </p:cNvPicPr>
          <p:nvPr/>
        </p:nvPicPr>
        <p:blipFill>
          <a:blip r:embed="rId4"/>
          <a:stretch>
            <a:fillRect/>
          </a:stretch>
        </p:blipFill>
        <p:spPr>
          <a:xfrm>
            <a:off x="6319687" y="4748063"/>
            <a:ext cx="1207113" cy="11217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791" y="4749160"/>
            <a:ext cx="1203397" cy="112066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858" y="4737168"/>
            <a:ext cx="1203397" cy="1120664"/>
          </a:xfrm>
          <a:prstGeom prst="rect">
            <a:avLst/>
          </a:prstGeom>
        </p:spPr>
      </p:pic>
    </p:spTree>
    <p:extLst>
      <p:ext uri="{BB962C8B-B14F-4D97-AF65-F5344CB8AC3E}">
        <p14:creationId xmlns:p14="http://schemas.microsoft.com/office/powerpoint/2010/main" val="31288964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Areas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78</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94476" y="1865868"/>
            <a:ext cx="8778695" cy="4287795"/>
          </a:xfrm>
          <a:ln w="19050">
            <a:solidFill>
              <a:schemeClr val="bg1"/>
            </a:solidFill>
          </a:ln>
        </p:spPr>
      </p:pic>
    </p:spTree>
    <p:extLst>
      <p:ext uri="{BB962C8B-B14F-4D97-AF65-F5344CB8AC3E}">
        <p14:creationId xmlns:p14="http://schemas.microsoft.com/office/powerpoint/2010/main" val="25724844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640" y="254318"/>
            <a:ext cx="6847840" cy="1143000"/>
          </a:xfrm>
        </p:spPr>
        <p:txBody>
          <a:bodyPr/>
          <a:lstStyle/>
          <a:p>
            <a:r>
              <a:rPr lang="en-US" dirty="0" smtClean="0"/>
              <a:t>Milestones Page</a:t>
            </a:r>
            <a:endParaRPr lang="en-US" dirty="0"/>
          </a:p>
        </p:txBody>
      </p:sp>
      <p:sp>
        <p:nvSpPr>
          <p:cNvPr id="3" name="Content Placeholder 2"/>
          <p:cNvSpPr>
            <a:spLocks noGrp="1"/>
          </p:cNvSpPr>
          <p:nvPr>
            <p:ph idx="1"/>
          </p:nvPr>
        </p:nvSpPr>
        <p:spPr>
          <a:xfrm>
            <a:off x="609600" y="1509286"/>
            <a:ext cx="8225928" cy="5033754"/>
          </a:xfrm>
        </p:spPr>
        <p:txBody>
          <a:bodyPr/>
          <a:lstStyle/>
          <a:p>
            <a:r>
              <a:rPr lang="en-US" dirty="0" smtClean="0"/>
              <a:t>Milestones</a:t>
            </a:r>
            <a:r>
              <a:rPr lang="en-US" dirty="0"/>
              <a:t> </a:t>
            </a:r>
            <a:r>
              <a:rPr lang="en-US" dirty="0" smtClean="0"/>
              <a:t>or activities</a:t>
            </a:r>
          </a:p>
          <a:p>
            <a:r>
              <a:rPr lang="en-US" dirty="0" smtClean="0"/>
              <a:t>Deliverables</a:t>
            </a:r>
          </a:p>
          <a:p>
            <a:r>
              <a:rPr lang="en-US" dirty="0" smtClean="0"/>
              <a:t>Start and End Dates</a:t>
            </a:r>
          </a:p>
          <a:p>
            <a:r>
              <a:rPr lang="en-US" dirty="0" smtClean="0"/>
              <a:t>Activity-based costing</a:t>
            </a:r>
            <a:r>
              <a:rPr lang="en-US" dirty="0"/>
              <a:t> </a:t>
            </a:r>
            <a:r>
              <a:rPr lang="en-US" dirty="0" smtClean="0"/>
              <a:t>for each “area of effort”</a:t>
            </a:r>
          </a:p>
          <a:p>
            <a:pPr lvl="1"/>
            <a:r>
              <a:rPr lang="en-US" sz="2400" dirty="0" smtClean="0"/>
              <a:t>Planning</a:t>
            </a:r>
          </a:p>
          <a:p>
            <a:pPr lvl="1"/>
            <a:r>
              <a:rPr lang="en-US" sz="2400" dirty="0" smtClean="0"/>
              <a:t>Implementation</a:t>
            </a:r>
          </a:p>
          <a:p>
            <a:pPr lvl="1"/>
            <a:r>
              <a:rPr lang="en-US" sz="2400" dirty="0" smtClean="0"/>
              <a:t>Engineering and Design</a:t>
            </a:r>
          </a:p>
          <a:p>
            <a:pPr lvl="1"/>
            <a:r>
              <a:rPr lang="en-US" sz="2400" dirty="0" smtClean="0"/>
              <a:t>Data Management</a:t>
            </a:r>
          </a:p>
          <a:p>
            <a:pPr lvl="1"/>
            <a:r>
              <a:rPr lang="en-US" sz="2000" dirty="0" smtClean="0"/>
              <a:t>Etc.  </a:t>
            </a:r>
          </a:p>
          <a:p>
            <a:r>
              <a:rPr lang="en-US" dirty="0" smtClean="0"/>
              <a:t>Description</a:t>
            </a:r>
          </a:p>
          <a:p>
            <a:endParaRPr lang="en-US" dirty="0" smtClean="0"/>
          </a:p>
        </p:txBody>
      </p:sp>
      <p:sp>
        <p:nvSpPr>
          <p:cNvPr id="7" name="Slide Number Placeholder 6"/>
          <p:cNvSpPr>
            <a:spLocks noGrp="1"/>
          </p:cNvSpPr>
          <p:nvPr>
            <p:ph type="sldNum" sz="quarter" idx="12"/>
          </p:nvPr>
        </p:nvSpPr>
        <p:spPr/>
        <p:txBody>
          <a:bodyPr/>
          <a:lstStyle/>
          <a:p>
            <a:pPr>
              <a:defRPr/>
            </a:pPr>
            <a:fld id="{23E9205B-5CEE-144D-9AC5-6B4298FD56D3}" type="slidenum">
              <a:rPr lang="en-US" smtClean="0"/>
              <a:pPr>
                <a:defRPr/>
              </a:pPr>
              <a:t>79</a:t>
            </a:fld>
            <a:endParaRPr lang="en-US" dirty="0"/>
          </a:p>
        </p:txBody>
      </p:sp>
    </p:spTree>
    <p:extLst>
      <p:ext uri="{BB962C8B-B14F-4D97-AF65-F5344CB8AC3E}">
        <p14:creationId xmlns:p14="http://schemas.microsoft.com/office/powerpoint/2010/main" val="382032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000" y="1600200"/>
            <a:ext cx="8890000" cy="4955203"/>
          </a:xfrm>
          <a:prstGeom prst="rect">
            <a:avLst/>
          </a:prstGeom>
          <a:noFill/>
        </p:spPr>
        <p:txBody>
          <a:bodyPr wrap="square" rtlCol="0">
            <a:spAutoFit/>
          </a:bodyPr>
          <a:lstStyle/>
          <a:p>
            <a:r>
              <a:rPr lang="en-US" sz="2800" b="1" dirty="0" smtClean="0">
                <a:solidFill>
                  <a:srgbClr val="FFFF66"/>
                </a:solidFill>
                <a:latin typeface="Cambria"/>
                <a:cs typeface="Cambria"/>
              </a:rPr>
              <a:t>DUNS Number </a:t>
            </a:r>
          </a:p>
          <a:p>
            <a:pPr marL="342900" indent="-342900">
              <a:buFont typeface="Arial" panose="020B0604020202020204" pitchFamily="34" charset="0"/>
              <a:buChar char="•"/>
            </a:pPr>
            <a:r>
              <a:rPr lang="en-US" sz="2400" dirty="0" smtClean="0">
                <a:solidFill>
                  <a:srgbClr val="FFFF99"/>
                </a:solidFill>
                <a:latin typeface="Cambria"/>
                <a:cs typeface="Cambria"/>
              </a:rPr>
              <a:t>Every Council applicant must obtain a unique identifier or DUNS number</a:t>
            </a:r>
          </a:p>
          <a:p>
            <a:pPr marL="285750" indent="-285750">
              <a:buFont typeface="Arial"/>
              <a:buChar char="•"/>
            </a:pPr>
            <a:r>
              <a:rPr lang="en-US" sz="2400" dirty="0" smtClean="0">
                <a:solidFill>
                  <a:srgbClr val="FFFF99"/>
                </a:solidFill>
                <a:latin typeface="Cambria"/>
                <a:cs typeface="Cambria"/>
              </a:rPr>
              <a:t>These numbers are free, and can be obtained by contacting Dun and Bradstreet at 1-866-705-5711 or visiting </a:t>
            </a:r>
            <a:r>
              <a:rPr lang="en-US" sz="2400" dirty="0" smtClean="0">
                <a:latin typeface="Cambria"/>
                <a:cs typeface="Cambria"/>
                <a:hlinkClick r:id="rId3"/>
              </a:rPr>
              <a:t>www.dandb.com</a:t>
            </a:r>
            <a:endParaRPr lang="en-US" sz="2400" dirty="0" smtClean="0">
              <a:latin typeface="Cambria"/>
              <a:cs typeface="Cambria"/>
            </a:endParaRPr>
          </a:p>
          <a:p>
            <a:endParaRPr lang="en-US" sz="2000" b="1" dirty="0" smtClean="0">
              <a:latin typeface="Cambria"/>
              <a:cs typeface="Cambria"/>
            </a:endParaRPr>
          </a:p>
          <a:p>
            <a:r>
              <a:rPr lang="en-US" sz="2800" b="1" dirty="0" smtClean="0">
                <a:solidFill>
                  <a:srgbClr val="FFFF66"/>
                </a:solidFill>
                <a:latin typeface="Cambria"/>
                <a:cs typeface="Cambria"/>
              </a:rPr>
              <a:t>SAM</a:t>
            </a:r>
            <a:endParaRPr lang="en-US" sz="2800" b="1" dirty="0">
              <a:solidFill>
                <a:srgbClr val="FFFF66"/>
              </a:solidFill>
              <a:latin typeface="Cambria"/>
              <a:cs typeface="Cambria"/>
            </a:endParaRPr>
          </a:p>
          <a:p>
            <a:pPr marL="342900" indent="-342900">
              <a:buFont typeface="Arial" panose="020B0604020202020204" pitchFamily="34" charset="0"/>
              <a:buChar char="•"/>
            </a:pPr>
            <a:r>
              <a:rPr lang="en-US" sz="2400" dirty="0" smtClean="0">
                <a:solidFill>
                  <a:srgbClr val="FFFF99"/>
                </a:solidFill>
                <a:latin typeface="Cambria"/>
                <a:cs typeface="Cambria"/>
              </a:rPr>
              <a:t>Every grant applicant must register in the System for Award Management (SAM) database, which automatically registers applicants for </a:t>
            </a:r>
          </a:p>
          <a:p>
            <a:pPr marL="800100" lvl="1" indent="-342900">
              <a:buFont typeface="Cambria" panose="02040503050406030204" pitchFamily="18" charset="0"/>
              <a:buChar char="-"/>
            </a:pPr>
            <a:r>
              <a:rPr lang="en-US" sz="2400" dirty="0" smtClean="0">
                <a:solidFill>
                  <a:srgbClr val="FFFF99"/>
                </a:solidFill>
                <a:latin typeface="Cambria"/>
                <a:cs typeface="Cambria"/>
              </a:rPr>
              <a:t>Central Contractor Registration (CCR)</a:t>
            </a:r>
          </a:p>
          <a:p>
            <a:pPr marL="800100" lvl="1" indent="-342900">
              <a:buFont typeface="Cambria" panose="02040503050406030204" pitchFamily="18" charset="0"/>
              <a:buChar char="-"/>
            </a:pPr>
            <a:r>
              <a:rPr lang="en-US" sz="2400" dirty="0" smtClean="0">
                <a:solidFill>
                  <a:srgbClr val="FFFF99"/>
                </a:solidFill>
                <a:latin typeface="Cambria"/>
                <a:cs typeface="Cambria"/>
              </a:rPr>
              <a:t>Eligible Parties List System (EPLS)</a:t>
            </a:r>
          </a:p>
          <a:p>
            <a:pPr marL="285750" indent="-285750">
              <a:buFont typeface="Arial"/>
              <a:buChar char="•"/>
            </a:pPr>
            <a:r>
              <a:rPr lang="en-US" sz="2400" dirty="0" smtClean="0">
                <a:solidFill>
                  <a:srgbClr val="FFFF99"/>
                </a:solidFill>
                <a:latin typeface="Cambria"/>
                <a:cs typeface="Cambria"/>
              </a:rPr>
              <a:t>SAM is free and can be found at </a:t>
            </a:r>
            <a:r>
              <a:rPr lang="en-US" sz="2400" dirty="0" smtClean="0">
                <a:latin typeface="Cambria"/>
                <a:cs typeface="Cambria"/>
                <a:hlinkClick r:id="rId4"/>
              </a:rPr>
              <a:t>www.SAM.gov</a:t>
            </a:r>
            <a:endParaRPr lang="en-US" sz="2400" dirty="0">
              <a:latin typeface="Cambria"/>
              <a:cs typeface="Cambria"/>
            </a:endParaRPr>
          </a:p>
        </p:txBody>
      </p:sp>
      <p:sp>
        <p:nvSpPr>
          <p:cNvPr id="2" name="Title 1"/>
          <p:cNvSpPr>
            <a:spLocks noGrp="1"/>
          </p:cNvSpPr>
          <p:nvPr>
            <p:ph type="title"/>
          </p:nvPr>
        </p:nvSpPr>
        <p:spPr>
          <a:xfrm>
            <a:off x="457200" y="274638"/>
            <a:ext cx="8686800" cy="1143000"/>
          </a:xfrm>
        </p:spPr>
        <p:txBody>
          <a:bodyPr/>
          <a:lstStyle/>
          <a:p>
            <a:r>
              <a:rPr lang="en-US" dirty="0" smtClean="0"/>
              <a:t>	</a:t>
            </a:r>
            <a:r>
              <a:rPr lang="en-US" dirty="0" smtClean="0">
                <a:solidFill>
                  <a:schemeClr val="tx1"/>
                </a:solidFill>
              </a:rPr>
              <a:t>Federal Registration Requirements</a:t>
            </a:r>
            <a:endParaRPr lang="en-US" dirty="0">
              <a:solidFill>
                <a:schemeClr val="tx1"/>
              </a:solidFill>
            </a:endParaRPr>
          </a:p>
        </p:txBody>
      </p:sp>
      <p:sp>
        <p:nvSpPr>
          <p:cNvPr id="7" name="TextBox 6"/>
          <p:cNvSpPr txBox="1"/>
          <p:nvPr/>
        </p:nvSpPr>
        <p:spPr>
          <a:xfrm>
            <a:off x="7315200" y="5171090"/>
            <a:ext cx="157655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n>
        </p:spPr>
        <p:txBody>
          <a:bodyPr wrap="square" rtlCol="0">
            <a:spAutoFit/>
          </a:bodyPr>
          <a:lstStyle/>
          <a:p>
            <a:r>
              <a:rPr lang="en-US" dirty="0" smtClean="0">
                <a:solidFill>
                  <a:schemeClr val="bg1"/>
                </a:solidFill>
              </a:rPr>
              <a:t>See Recipient Guidance Manual Part </a:t>
            </a:r>
            <a:r>
              <a:rPr lang="en-US" dirty="0">
                <a:solidFill>
                  <a:schemeClr val="bg1"/>
                </a:solidFill>
              </a:rPr>
              <a:t>III </a:t>
            </a:r>
            <a:r>
              <a:rPr lang="en-US" dirty="0" smtClean="0">
                <a:solidFill>
                  <a:schemeClr val="bg1"/>
                </a:solidFill>
              </a:rPr>
              <a:t>Chapter </a:t>
            </a:r>
            <a:r>
              <a:rPr lang="en-US" dirty="0">
                <a:solidFill>
                  <a:schemeClr val="bg1"/>
                </a:solidFill>
              </a:rPr>
              <a:t>II.A.2</a:t>
            </a:r>
          </a:p>
        </p:txBody>
      </p:sp>
      <p:sp>
        <p:nvSpPr>
          <p:cNvPr id="6" name="Slide Number Placeholder 5"/>
          <p:cNvSpPr>
            <a:spLocks noGrp="1"/>
          </p:cNvSpPr>
          <p:nvPr>
            <p:ph type="sldNum" sz="quarter" idx="12"/>
          </p:nvPr>
        </p:nvSpPr>
        <p:spPr/>
        <p:txBody>
          <a:bodyPr/>
          <a:lstStyle/>
          <a:p>
            <a:pPr>
              <a:defRPr/>
            </a:pPr>
            <a:fld id="{FB25A99B-AE9E-7C48-AD22-A3EC46EC8F3B}" type="slidenum">
              <a:rPr lang="en-US" smtClean="0"/>
              <a:pPr>
                <a:defRPr/>
              </a:pPr>
              <a:t>8</a:t>
            </a:fld>
            <a:endParaRPr lang="en-US" dirty="0"/>
          </a:p>
        </p:txBody>
      </p:sp>
    </p:spTree>
    <p:extLst>
      <p:ext uri="{BB962C8B-B14F-4D97-AF65-F5344CB8AC3E}">
        <p14:creationId xmlns:p14="http://schemas.microsoft.com/office/powerpoint/2010/main" val="44215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58346" y="2271961"/>
            <a:ext cx="8427042" cy="2880810"/>
          </a:xfrm>
        </p:spPr>
      </p:pic>
      <p:sp>
        <p:nvSpPr>
          <p:cNvPr id="2" name="Title 1"/>
          <p:cNvSpPr>
            <a:spLocks noGrp="1"/>
          </p:cNvSpPr>
          <p:nvPr>
            <p:ph type="title"/>
          </p:nvPr>
        </p:nvSpPr>
        <p:spPr/>
        <p:txBody>
          <a:bodyPr/>
          <a:lstStyle/>
          <a:p>
            <a:r>
              <a:rPr lang="en-US" dirty="0" smtClean="0"/>
              <a:t>Milestones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80</a:t>
            </a:fld>
            <a:endParaRPr lang="en-US" dirty="0"/>
          </a:p>
        </p:txBody>
      </p:sp>
      <p:sp>
        <p:nvSpPr>
          <p:cNvPr id="6" name="Oval 5"/>
          <p:cNvSpPr/>
          <p:nvPr/>
        </p:nvSpPr>
        <p:spPr>
          <a:xfrm>
            <a:off x="1274926" y="4038877"/>
            <a:ext cx="960304" cy="423820"/>
          </a:xfrm>
          <a:prstGeom prst="ellipse">
            <a:avLst/>
          </a:prstGeom>
          <a:noFill/>
          <a:ln w="31750">
            <a:solidFill>
              <a:schemeClr val="bg2">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0387" y="2743194"/>
            <a:ext cx="500513" cy="57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7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Page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6967" y="1931327"/>
            <a:ext cx="8710613" cy="4028797"/>
          </a:xfrm>
          <a:ln w="15875">
            <a:solidFill>
              <a:schemeClr val="bg1"/>
            </a:solidFill>
          </a:ln>
        </p:spPr>
      </p:pic>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81</a:t>
            </a:fld>
            <a:endParaRPr lang="en-US" dirty="0"/>
          </a:p>
        </p:txBody>
      </p:sp>
    </p:spTree>
    <p:extLst>
      <p:ext uri="{BB962C8B-B14F-4D97-AF65-F5344CB8AC3E}">
        <p14:creationId xmlns:p14="http://schemas.microsoft.com/office/powerpoint/2010/main" val="32976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254318"/>
            <a:ext cx="4765040" cy="1143000"/>
          </a:xfrm>
        </p:spPr>
        <p:txBody>
          <a:bodyPr/>
          <a:lstStyle/>
          <a:p>
            <a:r>
              <a:rPr lang="en-US" dirty="0" smtClean="0"/>
              <a:t>Milestones Example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447693"/>
              </p:ext>
            </p:extLst>
          </p:nvPr>
        </p:nvGraphicFramePr>
        <p:xfrm>
          <a:off x="731522" y="1777998"/>
          <a:ext cx="7619997" cy="4490722"/>
        </p:xfrm>
        <a:graphic>
          <a:graphicData uri="http://schemas.openxmlformats.org/drawingml/2006/table">
            <a:tbl>
              <a:tblPr firstRow="1" firstCol="1" bandRow="1"/>
              <a:tblGrid>
                <a:gridCol w="1726173"/>
                <a:gridCol w="1388256"/>
                <a:gridCol w="1126392"/>
                <a:gridCol w="1126392"/>
                <a:gridCol w="1126392"/>
                <a:gridCol w="1126392"/>
              </a:tblGrid>
              <a:tr h="561340">
                <a:tc>
                  <a:txBody>
                    <a:bodyPr/>
                    <a:lstStyle/>
                    <a:p>
                      <a:pPr marL="0" marR="0">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Milestone/ Activity</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Milestone Type</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Start Date</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Completion Date</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Deliverable (Y/N)</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Anticipated Cost ($)</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1122681">
                <a:tc>
                  <a:txBody>
                    <a:bodyPr/>
                    <a:lstStyle/>
                    <a:p>
                      <a:pPr marL="0" marR="0">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Design structure; produce E&amp;D plan for construction (deliverable) </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Engineering and Design</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8/2/2016</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12/30/2016</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$20,000</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10">
                <a:tc>
                  <a:txBody>
                    <a:bodyPr/>
                    <a:lstStyle/>
                    <a:p>
                      <a:pPr marL="0" marR="0">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Construction of structure (deliverable)</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Construction</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1/2/2017</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6/30/2017</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$250,000</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681">
                <a:tc>
                  <a:txBody>
                    <a:bodyPr/>
                    <a:lstStyle/>
                    <a:p>
                      <a:pPr marL="0" marR="0">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Water Quality Monitoring; quarterly data (deliverable)</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Scientific Monitoring/ Metrics</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1/2/2017</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12/30/2022</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$80,000</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10">
                <a:tc>
                  <a:txBody>
                    <a:bodyPr/>
                    <a:lstStyle/>
                    <a:p>
                      <a:pPr marL="0" marR="0">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Operations and Maintenance</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Long-term Operations and Maintenance</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7/1/2017</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6/30/2022</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spcBef>
                          <a:spcPts val="0"/>
                        </a:spcBef>
                        <a:spcAft>
                          <a:spcPts val="0"/>
                        </a:spcAft>
                      </a:pPr>
                      <a:r>
                        <a:rPr lang="en-US" sz="16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rPr>
                        <a:t>$25,000</a:t>
                      </a:r>
                      <a:endParaRPr lang="en-US" sz="2400" dirty="0">
                        <a:solidFill>
                          <a:srgbClr val="FFFF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82</a:t>
            </a:fld>
            <a:endParaRPr lang="en-US" dirty="0"/>
          </a:p>
        </p:txBody>
      </p:sp>
    </p:spTree>
    <p:extLst>
      <p:ext uri="{BB962C8B-B14F-4D97-AF65-F5344CB8AC3E}">
        <p14:creationId xmlns:p14="http://schemas.microsoft.com/office/powerpoint/2010/main" val="30744340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640" y="254318"/>
            <a:ext cx="6847840" cy="1143000"/>
          </a:xfrm>
        </p:spPr>
        <p:txBody>
          <a:bodyPr/>
          <a:lstStyle/>
          <a:p>
            <a:r>
              <a:rPr lang="en-US" dirty="0" smtClean="0"/>
              <a:t>Metrics Page</a:t>
            </a:r>
            <a:endParaRPr lang="en-US" dirty="0"/>
          </a:p>
        </p:txBody>
      </p:sp>
      <p:sp>
        <p:nvSpPr>
          <p:cNvPr id="3" name="Content Placeholder 2"/>
          <p:cNvSpPr>
            <a:spLocks noGrp="1"/>
          </p:cNvSpPr>
          <p:nvPr>
            <p:ph idx="1"/>
          </p:nvPr>
        </p:nvSpPr>
        <p:spPr>
          <a:xfrm>
            <a:off x="690879" y="1651000"/>
            <a:ext cx="8056514" cy="4770120"/>
          </a:xfrm>
        </p:spPr>
        <p:txBody>
          <a:bodyPr/>
          <a:lstStyle/>
          <a:p>
            <a:r>
              <a:rPr lang="en-US" sz="2800" dirty="0"/>
              <a:t>Measures of Success</a:t>
            </a:r>
          </a:p>
          <a:p>
            <a:r>
              <a:rPr lang="en-US" sz="2800" dirty="0" smtClean="0"/>
              <a:t>Objective</a:t>
            </a:r>
          </a:p>
          <a:p>
            <a:r>
              <a:rPr lang="en-US" sz="2800" dirty="0" smtClean="0"/>
              <a:t>Quantifiable</a:t>
            </a:r>
          </a:p>
          <a:p>
            <a:pPr marL="0" indent="0">
              <a:buNone/>
            </a:pPr>
            <a:endParaRPr lang="en-US" sz="1600" dirty="0" smtClean="0"/>
          </a:p>
          <a:p>
            <a:r>
              <a:rPr lang="en-US" sz="2800" dirty="0" smtClean="0">
                <a:solidFill>
                  <a:srgbClr val="FFFFCC"/>
                </a:solidFill>
              </a:rPr>
              <a:t>Grouped in Templates by Comprehensive Plan Objective</a:t>
            </a:r>
          </a:p>
          <a:p>
            <a:pPr marL="0" indent="0">
              <a:buNone/>
            </a:pPr>
            <a:endParaRPr lang="en-US" sz="1600" dirty="0"/>
          </a:p>
          <a:p>
            <a:r>
              <a:rPr lang="en-US" sz="2800" dirty="0"/>
              <a:t>List of initial metrics and instructions for each available on the Grants Office Resources web page</a:t>
            </a:r>
          </a:p>
          <a:p>
            <a:r>
              <a:rPr lang="en-US" sz="2800" dirty="0" smtClean="0"/>
              <a:t>Discuss with program staff prior to submitting application</a:t>
            </a:r>
          </a:p>
        </p:txBody>
      </p:sp>
      <p:sp>
        <p:nvSpPr>
          <p:cNvPr id="7" name="Slide Number Placeholder 6"/>
          <p:cNvSpPr>
            <a:spLocks noGrp="1"/>
          </p:cNvSpPr>
          <p:nvPr>
            <p:ph type="sldNum" sz="quarter" idx="12"/>
          </p:nvPr>
        </p:nvSpPr>
        <p:spPr/>
        <p:txBody>
          <a:bodyPr/>
          <a:lstStyle/>
          <a:p>
            <a:pPr>
              <a:defRPr/>
            </a:pPr>
            <a:fld id="{23E9205B-5CEE-144D-9AC5-6B4298FD56D3}" type="slidenum">
              <a:rPr lang="en-US" smtClean="0"/>
              <a:pPr>
                <a:defRPr/>
              </a:pPr>
              <a:t>83</a:t>
            </a:fld>
            <a:endParaRPr lang="en-US" dirty="0"/>
          </a:p>
        </p:txBody>
      </p:sp>
    </p:spTree>
    <p:extLst>
      <p:ext uri="{BB962C8B-B14F-4D97-AF65-F5344CB8AC3E}">
        <p14:creationId xmlns:p14="http://schemas.microsoft.com/office/powerpoint/2010/main" val="39663622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1225" y="1654460"/>
            <a:ext cx="8373400" cy="4735247"/>
          </a:xfrm>
          <a:ln w="19050">
            <a:solidFill>
              <a:schemeClr val="accent1"/>
            </a:solidFill>
          </a:ln>
        </p:spPr>
      </p:pic>
      <p:sp>
        <p:nvSpPr>
          <p:cNvPr id="2" name="Title 1"/>
          <p:cNvSpPr>
            <a:spLocks noGrp="1"/>
          </p:cNvSpPr>
          <p:nvPr>
            <p:ph type="title"/>
          </p:nvPr>
        </p:nvSpPr>
        <p:spPr/>
        <p:txBody>
          <a:bodyPr/>
          <a:lstStyle/>
          <a:p>
            <a:r>
              <a:rPr lang="en-US" dirty="0" smtClean="0"/>
              <a:t>Metrics Page	</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84</a:t>
            </a:fld>
            <a:endParaRPr lang="en-US" dirty="0"/>
          </a:p>
        </p:txBody>
      </p:sp>
      <p:pic>
        <p:nvPicPr>
          <p:cNvPr id="6" name="Picture 5"/>
          <p:cNvPicPr>
            <a:picLocks noChangeAspect="1"/>
          </p:cNvPicPr>
          <p:nvPr/>
        </p:nvPicPr>
        <p:blipFill>
          <a:blip r:embed="rId4"/>
          <a:stretch>
            <a:fillRect/>
          </a:stretch>
        </p:blipFill>
        <p:spPr>
          <a:xfrm>
            <a:off x="2347971" y="6022706"/>
            <a:ext cx="700029" cy="470169"/>
          </a:xfrm>
          <a:prstGeom prst="rect">
            <a:avLst/>
          </a:prstGeom>
        </p:spPr>
      </p:pic>
      <p:pic>
        <p:nvPicPr>
          <p:cNvPr id="7" name="Picture 6"/>
          <p:cNvPicPr>
            <a:picLocks noChangeAspect="1"/>
          </p:cNvPicPr>
          <p:nvPr/>
        </p:nvPicPr>
        <p:blipFill>
          <a:blip r:embed="rId4"/>
          <a:stretch>
            <a:fillRect/>
          </a:stretch>
        </p:blipFill>
        <p:spPr>
          <a:xfrm flipH="1">
            <a:off x="27710" y="5200241"/>
            <a:ext cx="694219" cy="466268"/>
          </a:xfrm>
          <a:prstGeom prst="rect">
            <a:avLst/>
          </a:prstGeom>
          <a:noFill/>
        </p:spPr>
      </p:pic>
      <p:sp>
        <p:nvSpPr>
          <p:cNvPr id="9" name="TextBox 8"/>
          <p:cNvSpPr txBox="1"/>
          <p:nvPr/>
        </p:nvSpPr>
        <p:spPr>
          <a:xfrm>
            <a:off x="153698" y="5248709"/>
            <a:ext cx="321540"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2649248" y="6071959"/>
            <a:ext cx="32154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8687266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Page</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85</a:t>
            </a:fld>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5350" y="2247103"/>
            <a:ext cx="8808180" cy="2930381"/>
          </a:xfrm>
          <a:ln w="19050">
            <a:solidFill>
              <a:schemeClr val="bg1"/>
            </a:solidFill>
          </a:ln>
        </p:spPr>
      </p:pic>
    </p:spTree>
    <p:extLst>
      <p:ext uri="{BB962C8B-B14F-4D97-AF65-F5344CB8AC3E}">
        <p14:creationId xmlns:p14="http://schemas.microsoft.com/office/powerpoint/2010/main" val="15860979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 Required Uploads</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86</a:t>
            </a:fld>
            <a:endParaRPr lang="en-US" dirty="0"/>
          </a:p>
        </p:txBody>
      </p:sp>
      <p:sp>
        <p:nvSpPr>
          <p:cNvPr id="7" name="Content Placeholder 2"/>
          <p:cNvSpPr txBox="1">
            <a:spLocks/>
          </p:cNvSpPr>
          <p:nvPr/>
        </p:nvSpPr>
        <p:spPr>
          <a:xfrm>
            <a:off x="457200" y="1600200"/>
            <a:ext cx="4038600" cy="4525963"/>
          </a:xfrm>
          <a:prstGeom prst="rect">
            <a:avLst/>
          </a:prstGeom>
        </p:spPr>
        <p:txBody>
          <a:bodyPr/>
          <a:lstStyle>
            <a:lvl1pPr marL="342900" indent="-342900" algn="l" rtl="0" fontAlgn="base">
              <a:spcBef>
                <a:spcPct val="20000"/>
              </a:spcBef>
              <a:spcAft>
                <a:spcPct val="0"/>
              </a:spcAft>
              <a:buFont typeface="Arial" charset="0"/>
              <a:buChar char="•"/>
              <a:defRPr sz="2800" kern="1200">
                <a:solidFill>
                  <a:srgbClr val="FFFF66"/>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400" kern="1200">
                <a:solidFill>
                  <a:srgbClr val="FFFF99"/>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000" kern="1200">
                <a:solidFill>
                  <a:srgbClr val="FFFFCC"/>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1800" kern="1200">
                <a:solidFill>
                  <a:schemeClr val="bg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en-US" b="1" dirty="0" smtClean="0"/>
          </a:p>
          <a:p>
            <a:pPr marL="0" indent="0">
              <a:buFont typeface="Arial" charset="0"/>
              <a:buNone/>
            </a:pPr>
            <a:r>
              <a:rPr lang="en-US" b="1" dirty="0" smtClean="0"/>
              <a:t>Observational Data Plan:</a:t>
            </a:r>
          </a:p>
          <a:p>
            <a:pPr marL="0" indent="0">
              <a:buFont typeface="Arial" charset="0"/>
              <a:buNone/>
            </a:pPr>
            <a:r>
              <a:rPr lang="en-US" dirty="0" smtClean="0"/>
              <a:t>Describes and guides the collection of any data collected, compiled or utilized as part of a project</a:t>
            </a:r>
            <a:endParaRPr lang="en-US" dirty="0"/>
          </a:p>
        </p:txBody>
      </p:sp>
      <p:sp>
        <p:nvSpPr>
          <p:cNvPr id="8" name="Content Placeholder 3"/>
          <p:cNvSpPr txBox="1">
            <a:spLocks/>
          </p:cNvSpPr>
          <p:nvPr/>
        </p:nvSpPr>
        <p:spPr>
          <a:xfrm>
            <a:off x="4648200" y="1600200"/>
            <a:ext cx="4038600" cy="4525963"/>
          </a:xfrm>
          <a:prstGeom prst="rect">
            <a:avLst/>
          </a:prstGeom>
        </p:spPr>
        <p:txBody>
          <a:bodyPr/>
          <a:lstStyle>
            <a:lvl1pPr marL="342900" indent="-342900" algn="l" rtl="0" fontAlgn="base">
              <a:spcBef>
                <a:spcPct val="20000"/>
              </a:spcBef>
              <a:spcAft>
                <a:spcPct val="0"/>
              </a:spcAft>
              <a:buFont typeface="Arial" charset="0"/>
              <a:buChar char="•"/>
              <a:defRPr sz="2800" kern="1200">
                <a:solidFill>
                  <a:srgbClr val="FFFF66"/>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400" kern="1200">
                <a:solidFill>
                  <a:srgbClr val="FFFF99"/>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000" kern="1200">
                <a:solidFill>
                  <a:srgbClr val="FFFFCC"/>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1800" kern="1200">
                <a:solidFill>
                  <a:schemeClr val="bg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b="1" smtClean="0"/>
              <a:t>Preliminary Observational Data Management Plan:</a:t>
            </a:r>
          </a:p>
          <a:p>
            <a:pPr marL="0" indent="0">
              <a:buFont typeface="Arial" charset="0"/>
              <a:buNone/>
            </a:pPr>
            <a:r>
              <a:rPr lang="en-US" smtClean="0"/>
              <a:t>Ensures observational and compiled data are managed and delivered to Council staff</a:t>
            </a:r>
            <a:endParaRPr lang="en-US" dirty="0"/>
          </a:p>
        </p:txBody>
      </p:sp>
      <p:sp>
        <p:nvSpPr>
          <p:cNvPr id="9" name="TextBox 8"/>
          <p:cNvSpPr txBox="1"/>
          <p:nvPr/>
        </p:nvSpPr>
        <p:spPr>
          <a:xfrm>
            <a:off x="1022165" y="4789865"/>
            <a:ext cx="7240485" cy="1569660"/>
          </a:xfrm>
          <a:prstGeom prst="rect">
            <a:avLst/>
          </a:prstGeom>
          <a:solidFill>
            <a:schemeClr val="accent1"/>
          </a:solidFill>
          <a:ln>
            <a:solidFill>
              <a:schemeClr val="bg1"/>
            </a:solidFill>
          </a:ln>
        </p:spPr>
        <p:txBody>
          <a:bodyPr wrap="square" rtlCol="0">
            <a:spAutoFit/>
          </a:bodyPr>
          <a:lstStyle/>
          <a:p>
            <a:pPr algn="ctr"/>
            <a:r>
              <a:rPr lang="en-US" sz="3200" dirty="0" smtClean="0"/>
              <a:t>See </a:t>
            </a:r>
          </a:p>
          <a:p>
            <a:pPr algn="ctr"/>
            <a:r>
              <a:rPr lang="en-US" sz="3200" i="1" dirty="0" smtClean="0">
                <a:solidFill>
                  <a:srgbClr val="FFFF99"/>
                </a:solidFill>
              </a:rPr>
              <a:t>Data Collection and Management </a:t>
            </a:r>
            <a:r>
              <a:rPr lang="en-US" sz="3200" dirty="0" smtClean="0"/>
              <a:t>Presentation</a:t>
            </a:r>
            <a:endParaRPr lang="en-US" sz="3200" dirty="0"/>
          </a:p>
        </p:txBody>
      </p:sp>
    </p:spTree>
    <p:extLst>
      <p:ext uri="{BB962C8B-B14F-4D97-AF65-F5344CB8AC3E}">
        <p14:creationId xmlns:p14="http://schemas.microsoft.com/office/powerpoint/2010/main" val="21690805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846" y="3479143"/>
            <a:ext cx="8229600" cy="3691885"/>
          </a:xfrm>
        </p:spPr>
        <p:txBody>
          <a:bodyPr/>
          <a:lstStyle/>
          <a:p>
            <a:r>
              <a:rPr lang="en-US" dirty="0" smtClean="0">
                <a:solidFill>
                  <a:srgbClr val="FFFF99"/>
                </a:solidFill>
              </a:rPr>
              <a:t>Provide on checklists</a:t>
            </a:r>
          </a:p>
          <a:p>
            <a:pPr lvl="1"/>
            <a:r>
              <a:rPr lang="en-US" dirty="0" smtClean="0">
                <a:solidFill>
                  <a:srgbClr val="FFFFCC"/>
                </a:solidFill>
              </a:rPr>
              <a:t>Status for each requirement (addressed?)</a:t>
            </a:r>
          </a:p>
          <a:p>
            <a:pPr lvl="1"/>
            <a:r>
              <a:rPr lang="en-US" dirty="0" smtClean="0">
                <a:solidFill>
                  <a:srgbClr val="FFFFCC"/>
                </a:solidFill>
              </a:rPr>
              <a:t>Notes regarding the status</a:t>
            </a:r>
            <a:r>
              <a:rPr lang="en-US" dirty="0">
                <a:solidFill>
                  <a:srgbClr val="FFFFCC"/>
                </a:solidFill>
              </a:rPr>
              <a:t>(e.g., </a:t>
            </a:r>
            <a:r>
              <a:rPr lang="en-US" dirty="0" smtClean="0">
                <a:solidFill>
                  <a:srgbClr val="FFFFCC"/>
                </a:solidFill>
              </a:rPr>
              <a:t>date permit </a:t>
            </a:r>
            <a:r>
              <a:rPr lang="en-US" dirty="0">
                <a:solidFill>
                  <a:srgbClr val="FFFFCC"/>
                </a:solidFill>
              </a:rPr>
              <a:t>applied </a:t>
            </a:r>
            <a:r>
              <a:rPr lang="en-US" dirty="0" smtClean="0">
                <a:solidFill>
                  <a:srgbClr val="FFFFCC"/>
                </a:solidFill>
              </a:rPr>
              <a:t>for, permit number if received, etc.)</a:t>
            </a:r>
          </a:p>
          <a:p>
            <a:r>
              <a:rPr lang="en-US" dirty="0" smtClean="0">
                <a:solidFill>
                  <a:srgbClr val="FFFF99"/>
                </a:solidFill>
              </a:rPr>
              <a:t>Provide any new supporting information as an Upload</a:t>
            </a:r>
          </a:p>
        </p:txBody>
      </p:sp>
      <p:sp>
        <p:nvSpPr>
          <p:cNvPr id="4" name="Title 1"/>
          <p:cNvSpPr>
            <a:spLocks noGrp="1"/>
          </p:cNvSpPr>
          <p:nvPr>
            <p:ph type="title"/>
          </p:nvPr>
        </p:nvSpPr>
        <p:spPr>
          <a:xfrm>
            <a:off x="1594945" y="180045"/>
            <a:ext cx="7284650" cy="1143000"/>
          </a:xfrm>
        </p:spPr>
        <p:txBody>
          <a:bodyPr/>
          <a:lstStyle/>
          <a:p>
            <a:r>
              <a:rPr lang="en-US" sz="4000" dirty="0" smtClean="0"/>
              <a:t>Environmental Compliance Checklists</a:t>
            </a:r>
            <a:endParaRPr lang="en-US" sz="4000"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87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18622015"/>
              </p:ext>
            </p:extLst>
          </p:nvPr>
        </p:nvGraphicFramePr>
        <p:xfrm>
          <a:off x="225846" y="1847659"/>
          <a:ext cx="8686800" cy="1539728"/>
        </p:xfrm>
        <a:graphic>
          <a:graphicData uri="http://schemas.openxmlformats.org/drawingml/2006/table">
            <a:tbl>
              <a:tblPr firstRow="1" firstCol="1" bandRow="1"/>
              <a:tblGrid>
                <a:gridCol w="3564362"/>
                <a:gridCol w="2849356"/>
                <a:gridCol w="2273082"/>
              </a:tblGrid>
              <a:tr h="5147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17170" marR="0">
                        <a:spcBef>
                          <a:spcPts val="0"/>
                        </a:spcBef>
                        <a:spcAft>
                          <a:spcPts val="0"/>
                        </a:spcAft>
                      </a:pPr>
                      <a:r>
                        <a:rPr lang="en-US" sz="1400" dirty="0">
                          <a:solidFill>
                            <a:srgbClr val="FFFF99"/>
                          </a:solidFill>
                          <a:effectLst/>
                        </a:rPr>
                        <a:t>Environmental Requirement</a:t>
                      </a:r>
                      <a:endParaRPr lang="en-US" sz="2000" dirty="0">
                        <a:solidFill>
                          <a:srgbClr val="FFFF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marR="0">
                        <a:spcBef>
                          <a:spcPts val="0"/>
                        </a:spcBef>
                        <a:spcAft>
                          <a:spcPts val="0"/>
                        </a:spcAft>
                      </a:pPr>
                      <a:r>
                        <a:rPr lang="en-US" sz="1400" dirty="0">
                          <a:solidFill>
                            <a:srgbClr val="FFFF99"/>
                          </a:solidFill>
                          <a:effectLst/>
                        </a:rPr>
                        <a:t>Has the Requirement Been Addressed?</a:t>
                      </a:r>
                      <a:endParaRPr lang="en-US" sz="2000" dirty="0">
                        <a:solidFill>
                          <a:srgbClr val="FFFF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marR="0">
                        <a:spcBef>
                          <a:spcPts val="0"/>
                        </a:spcBef>
                        <a:spcAft>
                          <a:spcPts val="0"/>
                        </a:spcAft>
                      </a:pPr>
                      <a:r>
                        <a:rPr lang="en-US" sz="1400" dirty="0">
                          <a:solidFill>
                            <a:srgbClr val="FFFF99"/>
                          </a:solidFill>
                          <a:effectLst/>
                        </a:rPr>
                        <a:t>Compliance Notes (e.g., status of application, permit number, etc.)</a:t>
                      </a:r>
                      <a:endParaRPr lang="en-US" sz="2000" dirty="0">
                        <a:solidFill>
                          <a:srgbClr val="FFFF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431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17170" marR="0">
                        <a:spcBef>
                          <a:spcPts val="0"/>
                        </a:spcBef>
                        <a:spcAft>
                          <a:spcPts val="0"/>
                        </a:spcAft>
                      </a:pPr>
                      <a:r>
                        <a:rPr lang="en-US" sz="1400" dirty="0">
                          <a:effectLst/>
                        </a:rPr>
                        <a:t>Clean Water Act Section 404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marR="0">
                        <a:spcBef>
                          <a:spcPts val="0"/>
                        </a:spcBef>
                        <a:spcAft>
                          <a:spcPts val="0"/>
                        </a:spcAft>
                      </a:pPr>
                      <a:r>
                        <a:rPr lang="en-US" sz="1400" dirty="0">
                          <a:effectLst/>
                        </a:rPr>
                        <a:t>___ Yes  ___ No ___ 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marR="0">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31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17170" marR="0">
                        <a:spcBef>
                          <a:spcPts val="0"/>
                        </a:spcBef>
                        <a:spcAft>
                          <a:spcPts val="0"/>
                        </a:spcAft>
                      </a:pPr>
                      <a:r>
                        <a:rPr lang="en-US" sz="1400" dirty="0">
                          <a:effectLst/>
                        </a:rPr>
                        <a:t>River and Harbors Act Section 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marR="0">
                        <a:spcBef>
                          <a:spcPts val="0"/>
                        </a:spcBef>
                        <a:spcAft>
                          <a:spcPts val="0"/>
                        </a:spcAft>
                      </a:pPr>
                      <a:r>
                        <a:rPr lang="en-US" sz="1400" dirty="0">
                          <a:effectLst/>
                        </a:rPr>
                        <a:t>___ Yes  ___ No ___ 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marR="0">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25476596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786" y="243107"/>
            <a:ext cx="7330966" cy="1143000"/>
          </a:xfrm>
        </p:spPr>
        <p:txBody>
          <a:bodyPr/>
          <a:lstStyle/>
          <a:p>
            <a:r>
              <a:rPr lang="en-US" dirty="0" smtClean="0"/>
              <a:t>Environmental Compliance Pages</a:t>
            </a:r>
            <a:endParaRPr lang="en-US" dirty="0"/>
          </a:p>
        </p:txBody>
      </p:sp>
      <p:sp>
        <p:nvSpPr>
          <p:cNvPr id="4" name="Content Placeholder 3"/>
          <p:cNvSpPr>
            <a:spLocks noGrp="1"/>
          </p:cNvSpPr>
          <p:nvPr>
            <p:ph idx="1"/>
          </p:nvPr>
        </p:nvSpPr>
        <p:spPr>
          <a:xfrm>
            <a:off x="234778" y="1538416"/>
            <a:ext cx="8763107" cy="5616146"/>
          </a:xfrm>
        </p:spPr>
        <p:txBody>
          <a:bodyPr/>
          <a:lstStyle/>
          <a:p>
            <a:pPr marL="0" lvl="0" indent="0">
              <a:buNone/>
            </a:pPr>
            <a:r>
              <a:rPr lang="en-US" dirty="0"/>
              <a:t>Checklist 1 - </a:t>
            </a:r>
          </a:p>
          <a:p>
            <a:r>
              <a:rPr lang="en-US" dirty="0" smtClean="0">
                <a:solidFill>
                  <a:srgbClr val="FFFF99"/>
                </a:solidFill>
              </a:rPr>
              <a:t>Compliance with some requirements has already been documented for FPL projects</a:t>
            </a:r>
          </a:p>
          <a:p>
            <a:pPr lvl="1"/>
            <a:r>
              <a:rPr lang="en-US" sz="2400" dirty="0">
                <a:solidFill>
                  <a:srgbClr val="FFFFCC"/>
                </a:solidFill>
              </a:rPr>
              <a:t>National Environmental Policy Act</a:t>
            </a:r>
          </a:p>
          <a:p>
            <a:pPr lvl="1"/>
            <a:r>
              <a:rPr lang="en-US" sz="2400" dirty="0">
                <a:solidFill>
                  <a:srgbClr val="FFFFCC"/>
                </a:solidFill>
              </a:rPr>
              <a:t>Endangered Species Act </a:t>
            </a:r>
          </a:p>
          <a:p>
            <a:pPr lvl="1"/>
            <a:r>
              <a:rPr lang="en-US" sz="2400" dirty="0">
                <a:solidFill>
                  <a:srgbClr val="FFFFCC"/>
                </a:solidFill>
              </a:rPr>
              <a:t>National Historic Preservation Act </a:t>
            </a:r>
          </a:p>
          <a:p>
            <a:pPr lvl="1"/>
            <a:r>
              <a:rPr lang="en-US" sz="2400" dirty="0">
                <a:solidFill>
                  <a:srgbClr val="FFFFCC"/>
                </a:solidFill>
              </a:rPr>
              <a:t>Magnuson-Stevens Fishery Conservation and Management Act </a:t>
            </a:r>
          </a:p>
          <a:p>
            <a:pPr lvl="1"/>
            <a:r>
              <a:rPr lang="en-US" sz="2400" dirty="0">
                <a:solidFill>
                  <a:srgbClr val="FFFFCC"/>
                </a:solidFill>
              </a:rPr>
              <a:t>Fish and Wildlife Coordination Act </a:t>
            </a:r>
            <a:endParaRPr lang="en-US" dirty="0" smtClean="0">
              <a:solidFill>
                <a:srgbClr val="FFFF99"/>
              </a:solidFill>
            </a:endParaRPr>
          </a:p>
          <a:p>
            <a:r>
              <a:rPr lang="en-US" dirty="0" smtClean="0">
                <a:solidFill>
                  <a:srgbClr val="FFFF99"/>
                </a:solidFill>
              </a:rPr>
              <a:t>Document and verify compliance</a:t>
            </a:r>
          </a:p>
          <a:p>
            <a:pPr lvl="1"/>
            <a:r>
              <a:rPr lang="en-US" sz="2400" dirty="0" smtClean="0">
                <a:solidFill>
                  <a:srgbClr val="FFFFCC"/>
                </a:solidFill>
              </a:rPr>
              <a:t>No uploads required unless new information</a:t>
            </a: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88</a:t>
            </a:fld>
            <a:endParaRPr lang="en-US" dirty="0"/>
          </a:p>
        </p:txBody>
      </p:sp>
    </p:spTree>
    <p:extLst>
      <p:ext uri="{BB962C8B-B14F-4D97-AF65-F5344CB8AC3E}">
        <p14:creationId xmlns:p14="http://schemas.microsoft.com/office/powerpoint/2010/main" val="31517903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Checklist 1</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89</a:t>
            </a:fld>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76071" y="1256293"/>
            <a:ext cx="5273467" cy="5466736"/>
          </a:xfrm>
          <a:ln w="19050">
            <a:solidFill>
              <a:schemeClr val="bg1"/>
            </a:solidFill>
          </a:ln>
        </p:spPr>
      </p:pic>
    </p:spTree>
    <p:extLst>
      <p:ext uri="{BB962C8B-B14F-4D97-AF65-F5344CB8AC3E}">
        <p14:creationId xmlns:p14="http://schemas.microsoft.com/office/powerpoint/2010/main" val="267005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233998"/>
            <a:ext cx="8229600" cy="1143000"/>
          </a:xfrm>
        </p:spPr>
        <p:txBody>
          <a:bodyPr/>
          <a:lstStyle/>
          <a:p>
            <a:r>
              <a:rPr lang="en-US" dirty="0" smtClean="0"/>
              <a:t>	2 CFR Part 200 – Pre-Award</a:t>
            </a:r>
            <a:endParaRPr lang="en-US" dirty="0"/>
          </a:p>
        </p:txBody>
      </p:sp>
      <p:sp>
        <p:nvSpPr>
          <p:cNvPr id="3" name="TextBox 2"/>
          <p:cNvSpPr txBox="1"/>
          <p:nvPr/>
        </p:nvSpPr>
        <p:spPr>
          <a:xfrm>
            <a:off x="579120" y="1524000"/>
            <a:ext cx="8402320" cy="5663089"/>
          </a:xfrm>
          <a:prstGeom prst="rect">
            <a:avLst/>
          </a:prstGeom>
          <a:noFill/>
        </p:spPr>
        <p:txBody>
          <a:bodyPr wrap="square" rtlCol="0">
            <a:spAutoFit/>
          </a:bodyPr>
          <a:lstStyle/>
          <a:p>
            <a:r>
              <a:rPr lang="en-US" sz="2200" b="1" dirty="0" smtClean="0">
                <a:solidFill>
                  <a:srgbClr val="FFFF66"/>
                </a:solidFill>
                <a:latin typeface="Cambria"/>
                <a:cs typeface="Cambria"/>
              </a:rPr>
              <a:t>Subpart C</a:t>
            </a:r>
          </a:p>
          <a:p>
            <a:r>
              <a:rPr lang="en-US" sz="2200" b="1" dirty="0" smtClean="0">
                <a:solidFill>
                  <a:srgbClr val="FFFF99"/>
                </a:solidFill>
                <a:latin typeface="Cambria"/>
                <a:cs typeface="Cambria"/>
              </a:rPr>
              <a:t>Pre-Award Requirements</a:t>
            </a:r>
          </a:p>
          <a:p>
            <a:pPr marL="285750" indent="-285750">
              <a:buFont typeface="Arial"/>
              <a:buChar char="•"/>
            </a:pPr>
            <a:r>
              <a:rPr lang="en-US" sz="2200" dirty="0" smtClean="0">
                <a:solidFill>
                  <a:srgbClr val="FFFFCC"/>
                </a:solidFill>
                <a:latin typeface="Cambria"/>
                <a:cs typeface="Cambria"/>
              </a:rPr>
              <a:t>(200.200) – Purpose </a:t>
            </a:r>
          </a:p>
          <a:p>
            <a:pPr marL="285750" indent="-285750">
              <a:buFont typeface="Arial"/>
              <a:buChar char="•"/>
            </a:pPr>
            <a:r>
              <a:rPr lang="en-US" sz="2200" dirty="0" smtClean="0">
                <a:solidFill>
                  <a:srgbClr val="FFFFCC"/>
                </a:solidFill>
                <a:latin typeface="Cambria"/>
                <a:cs typeface="Cambria"/>
              </a:rPr>
              <a:t>(200.201) – Use of Grants Agreement (including fixed amount 		awards), cooperative agreements, and contracts</a:t>
            </a:r>
          </a:p>
          <a:p>
            <a:pPr marL="285750" indent="-285750">
              <a:buFont typeface="Arial"/>
              <a:buChar char="•"/>
            </a:pPr>
            <a:r>
              <a:rPr lang="en-US" sz="2200" dirty="0" smtClean="0">
                <a:solidFill>
                  <a:srgbClr val="FFFFCC"/>
                </a:solidFill>
                <a:latin typeface="Cambria"/>
                <a:cs typeface="Cambria"/>
              </a:rPr>
              <a:t>(200.202) – Required to provide public notice of Federal Financial 		assistance programs</a:t>
            </a:r>
          </a:p>
          <a:p>
            <a:pPr marL="285750" indent="-285750">
              <a:buFont typeface="Arial"/>
              <a:buChar char="•"/>
            </a:pPr>
            <a:r>
              <a:rPr lang="en-US" sz="2200" dirty="0" smtClean="0">
                <a:solidFill>
                  <a:srgbClr val="FFFFCC"/>
                </a:solidFill>
                <a:latin typeface="Cambria"/>
                <a:cs typeface="Cambria"/>
              </a:rPr>
              <a:t>(200.203) – Notice of funding opportunities</a:t>
            </a:r>
          </a:p>
          <a:p>
            <a:endParaRPr lang="en-US" sz="2200" dirty="0" smtClean="0">
              <a:solidFill>
                <a:srgbClr val="FFFF66"/>
              </a:solidFill>
              <a:latin typeface="Cambria"/>
              <a:cs typeface="Cambria"/>
            </a:endParaRPr>
          </a:p>
          <a:p>
            <a:r>
              <a:rPr lang="en-US" sz="2200" b="1" dirty="0" smtClean="0">
                <a:solidFill>
                  <a:srgbClr val="FFFF99"/>
                </a:solidFill>
                <a:latin typeface="Cambria"/>
                <a:cs typeface="Cambria"/>
              </a:rPr>
              <a:t>Followed by Official Review </a:t>
            </a:r>
          </a:p>
          <a:p>
            <a:r>
              <a:rPr lang="en-US" sz="2200" dirty="0" smtClean="0">
                <a:solidFill>
                  <a:srgbClr val="FFFFCC"/>
                </a:solidFill>
                <a:latin typeface="Cambria"/>
                <a:cs typeface="Cambria"/>
              </a:rPr>
              <a:t>(200.204) – Federal awarding agency review of merit of</a:t>
            </a:r>
          </a:p>
          <a:p>
            <a:r>
              <a:rPr lang="en-US" sz="2200" dirty="0" smtClean="0">
                <a:solidFill>
                  <a:srgbClr val="FFFFCC"/>
                </a:solidFill>
                <a:latin typeface="Cambria"/>
                <a:cs typeface="Cambria"/>
              </a:rPr>
              <a:t>	         proposals</a:t>
            </a:r>
          </a:p>
          <a:p>
            <a:r>
              <a:rPr lang="en-US" sz="2200" dirty="0" smtClean="0">
                <a:solidFill>
                  <a:srgbClr val="FFFFCC"/>
                </a:solidFill>
                <a:latin typeface="Cambria"/>
                <a:cs typeface="Cambria"/>
              </a:rPr>
              <a:t>(200.205) – Federal awarding agency review of risk posed</a:t>
            </a:r>
          </a:p>
          <a:p>
            <a:r>
              <a:rPr lang="en-US" sz="2200" dirty="0" smtClean="0">
                <a:solidFill>
                  <a:srgbClr val="FFFFCC"/>
                </a:solidFill>
                <a:latin typeface="Cambria"/>
                <a:cs typeface="Cambria"/>
              </a:rPr>
              <a:t>	         by applicants</a:t>
            </a:r>
          </a:p>
          <a:p>
            <a:endParaRPr lang="en-US" dirty="0" smtClean="0">
              <a:latin typeface="Cambria"/>
              <a:cs typeface="Cambria"/>
            </a:endParaRPr>
          </a:p>
          <a:p>
            <a:pPr marL="285750" indent="-285750">
              <a:buFont typeface="Arial"/>
              <a:buChar char="•"/>
            </a:pPr>
            <a:endParaRPr lang="en-US" dirty="0" smtClean="0">
              <a:latin typeface="Cambria"/>
              <a:cs typeface="Cambria"/>
            </a:endParaRPr>
          </a:p>
          <a:p>
            <a:endParaRPr lang="en-US" b="1" dirty="0">
              <a:latin typeface="Cambria"/>
              <a:cs typeface="Cambria"/>
            </a:endParaRPr>
          </a:p>
        </p:txBody>
      </p:sp>
      <p:sp>
        <p:nvSpPr>
          <p:cNvPr id="6" name="Slide Number Placeholder 5"/>
          <p:cNvSpPr>
            <a:spLocks noGrp="1"/>
          </p:cNvSpPr>
          <p:nvPr>
            <p:ph type="sldNum" sz="quarter" idx="12"/>
          </p:nvPr>
        </p:nvSpPr>
        <p:spPr/>
        <p:txBody>
          <a:bodyPr/>
          <a:lstStyle/>
          <a:p>
            <a:pPr>
              <a:defRPr/>
            </a:pPr>
            <a:fld id="{FB25A99B-AE9E-7C48-AD22-A3EC46EC8F3B}" type="slidenum">
              <a:rPr lang="en-US" smtClean="0"/>
              <a:pPr>
                <a:defRPr/>
              </a:pPr>
              <a:t>9</a:t>
            </a:fld>
            <a:endParaRPr lang="en-US" dirty="0"/>
          </a:p>
        </p:txBody>
      </p:sp>
      <p:sp>
        <p:nvSpPr>
          <p:cNvPr id="4" name="Right Arrow 3"/>
          <p:cNvSpPr/>
          <p:nvPr/>
        </p:nvSpPr>
        <p:spPr>
          <a:xfrm rot="10800000">
            <a:off x="7704340" y="5590908"/>
            <a:ext cx="1277100" cy="5728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3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848" y="211577"/>
            <a:ext cx="7211680" cy="1143000"/>
          </a:xfrm>
        </p:spPr>
        <p:txBody>
          <a:bodyPr/>
          <a:lstStyle/>
          <a:p>
            <a:r>
              <a:rPr lang="en-US" dirty="0" smtClean="0"/>
              <a:t>Environmental Compliance Pages</a:t>
            </a:r>
            <a:endParaRPr lang="en-US" dirty="0"/>
          </a:p>
        </p:txBody>
      </p:sp>
      <p:sp>
        <p:nvSpPr>
          <p:cNvPr id="3" name="Content Placeholder 2"/>
          <p:cNvSpPr>
            <a:spLocks noGrp="1"/>
          </p:cNvSpPr>
          <p:nvPr>
            <p:ph idx="1"/>
          </p:nvPr>
        </p:nvSpPr>
        <p:spPr>
          <a:xfrm>
            <a:off x="388882" y="1621221"/>
            <a:ext cx="8571186" cy="4525963"/>
          </a:xfrm>
        </p:spPr>
        <p:txBody>
          <a:bodyPr/>
          <a:lstStyle/>
          <a:p>
            <a:pPr marL="0" indent="0">
              <a:buNone/>
            </a:pPr>
            <a:r>
              <a:rPr lang="en-US" dirty="0" smtClean="0"/>
              <a:t>Checklist 2 - </a:t>
            </a:r>
          </a:p>
          <a:p>
            <a:r>
              <a:rPr lang="en-US" dirty="0" smtClean="0">
                <a:solidFill>
                  <a:srgbClr val="FFFF99"/>
                </a:solidFill>
              </a:rPr>
              <a:t>Prior </a:t>
            </a:r>
            <a:r>
              <a:rPr lang="en-US" dirty="0">
                <a:solidFill>
                  <a:srgbClr val="FFFF99"/>
                </a:solidFill>
              </a:rPr>
              <a:t>to awarding a grant or </a:t>
            </a:r>
            <a:r>
              <a:rPr lang="en-US" dirty="0" smtClean="0">
                <a:solidFill>
                  <a:srgbClr val="FFFF99"/>
                </a:solidFill>
              </a:rPr>
              <a:t>IAA under </a:t>
            </a:r>
            <a:r>
              <a:rPr lang="en-US" dirty="0">
                <a:solidFill>
                  <a:srgbClr val="FFFF99"/>
                </a:solidFill>
              </a:rPr>
              <a:t>the Council-Selected Restoration Component, the Council must comply </a:t>
            </a:r>
            <a:r>
              <a:rPr lang="en-US" dirty="0" smtClean="0">
                <a:solidFill>
                  <a:srgbClr val="FFFF99"/>
                </a:solidFill>
              </a:rPr>
              <a:t>with:</a:t>
            </a:r>
          </a:p>
          <a:p>
            <a:pPr lvl="1"/>
            <a:r>
              <a:rPr lang="en-US" dirty="0" smtClean="0">
                <a:solidFill>
                  <a:srgbClr val="FFFFCC"/>
                </a:solidFill>
              </a:rPr>
              <a:t>Coastal </a:t>
            </a:r>
            <a:r>
              <a:rPr lang="en-US" dirty="0">
                <a:solidFill>
                  <a:srgbClr val="FFFFCC"/>
                </a:solidFill>
              </a:rPr>
              <a:t>Zone Management </a:t>
            </a:r>
            <a:r>
              <a:rPr lang="en-US" dirty="0" smtClean="0">
                <a:solidFill>
                  <a:srgbClr val="FFFFCC"/>
                </a:solidFill>
              </a:rPr>
              <a:t>Act </a:t>
            </a:r>
          </a:p>
          <a:p>
            <a:pPr lvl="1"/>
            <a:r>
              <a:rPr lang="en-US" dirty="0" smtClean="0">
                <a:solidFill>
                  <a:srgbClr val="FFFFCC"/>
                </a:solidFill>
              </a:rPr>
              <a:t>Coastal </a:t>
            </a:r>
            <a:r>
              <a:rPr lang="en-US" dirty="0">
                <a:solidFill>
                  <a:srgbClr val="FFFFCC"/>
                </a:solidFill>
              </a:rPr>
              <a:t>Barrier Resources </a:t>
            </a:r>
            <a:r>
              <a:rPr lang="en-US" dirty="0" smtClean="0">
                <a:solidFill>
                  <a:srgbClr val="FFFFCC"/>
                </a:solidFill>
              </a:rPr>
              <a:t>Act</a:t>
            </a:r>
          </a:p>
          <a:p>
            <a:pPr lvl="1"/>
            <a:r>
              <a:rPr lang="en-US" dirty="0" smtClean="0">
                <a:solidFill>
                  <a:srgbClr val="FFFFCC"/>
                </a:solidFill>
              </a:rPr>
              <a:t>Farmland </a:t>
            </a:r>
            <a:r>
              <a:rPr lang="en-US" dirty="0">
                <a:solidFill>
                  <a:srgbClr val="FFFFCC"/>
                </a:solidFill>
              </a:rPr>
              <a:t>Protection Policy </a:t>
            </a:r>
            <a:r>
              <a:rPr lang="en-US" dirty="0" smtClean="0">
                <a:solidFill>
                  <a:srgbClr val="FFFFCC"/>
                </a:solidFill>
              </a:rPr>
              <a:t>Act</a:t>
            </a:r>
          </a:p>
          <a:p>
            <a:r>
              <a:rPr lang="en-US" dirty="0" smtClean="0">
                <a:solidFill>
                  <a:srgbClr val="FFFF99"/>
                </a:solidFill>
              </a:rPr>
              <a:t>The Council will </a:t>
            </a:r>
            <a:r>
              <a:rPr lang="en-US" dirty="0">
                <a:solidFill>
                  <a:srgbClr val="FFFF99"/>
                </a:solidFill>
              </a:rPr>
              <a:t>work with the sponsors of each FPL </a:t>
            </a:r>
            <a:r>
              <a:rPr lang="en-US" dirty="0" smtClean="0">
                <a:solidFill>
                  <a:srgbClr val="FFFF99"/>
                </a:solidFill>
              </a:rPr>
              <a:t>activity </a:t>
            </a:r>
            <a:r>
              <a:rPr lang="en-US" dirty="0">
                <a:solidFill>
                  <a:srgbClr val="FFFF99"/>
                </a:solidFill>
              </a:rPr>
              <a:t>to address these laws, as </a:t>
            </a:r>
            <a:r>
              <a:rPr lang="en-US" dirty="0" smtClean="0">
                <a:solidFill>
                  <a:srgbClr val="FFFF99"/>
                </a:solidFill>
              </a:rPr>
              <a:t>applicable</a:t>
            </a:r>
            <a:endParaRPr lang="en-US" dirty="0">
              <a:solidFill>
                <a:srgbClr val="FFFF99"/>
              </a:solidFill>
            </a:endParaRP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90</a:t>
            </a:fld>
            <a:endParaRPr lang="en-US" dirty="0"/>
          </a:p>
        </p:txBody>
      </p:sp>
    </p:spTree>
    <p:extLst>
      <p:ext uri="{BB962C8B-B14F-4D97-AF65-F5344CB8AC3E}">
        <p14:creationId xmlns:p14="http://schemas.microsoft.com/office/powerpoint/2010/main" val="10074902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Checklist 2</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91</a:t>
            </a:fld>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328246" y="1646563"/>
            <a:ext cx="6541125" cy="4739474"/>
          </a:xfrm>
          <a:ln w="19050">
            <a:solidFill>
              <a:schemeClr val="bg1"/>
            </a:solidFill>
          </a:ln>
        </p:spPr>
      </p:pic>
    </p:spTree>
    <p:extLst>
      <p:ext uri="{BB962C8B-B14F-4D97-AF65-F5344CB8AC3E}">
        <p14:creationId xmlns:p14="http://schemas.microsoft.com/office/powerpoint/2010/main" val="18710183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183" y="1715386"/>
            <a:ext cx="8229600" cy="4777489"/>
          </a:xfrm>
        </p:spPr>
        <p:txBody>
          <a:bodyPr/>
          <a:lstStyle/>
          <a:p>
            <a:pPr marL="0" indent="0">
              <a:buNone/>
            </a:pPr>
            <a:r>
              <a:rPr lang="en-US" dirty="0"/>
              <a:t>Checklist 3</a:t>
            </a:r>
            <a:r>
              <a:rPr lang="en-US" dirty="0" smtClean="0"/>
              <a:t> </a:t>
            </a:r>
            <a:r>
              <a:rPr lang="en-US" dirty="0"/>
              <a:t>- </a:t>
            </a:r>
          </a:p>
          <a:p>
            <a:r>
              <a:rPr lang="en-US" sz="2800" dirty="0" smtClean="0">
                <a:solidFill>
                  <a:srgbClr val="FFFF99"/>
                </a:solidFill>
              </a:rPr>
              <a:t>Post </a:t>
            </a:r>
            <a:r>
              <a:rPr lang="en-US" sz="2800" dirty="0">
                <a:solidFill>
                  <a:srgbClr val="FFFF99"/>
                </a:solidFill>
              </a:rPr>
              <a:t>award, </a:t>
            </a:r>
            <a:r>
              <a:rPr lang="en-US" sz="2800" dirty="0" smtClean="0">
                <a:solidFill>
                  <a:srgbClr val="FFFF99"/>
                </a:solidFill>
              </a:rPr>
              <a:t>recipients </a:t>
            </a:r>
            <a:r>
              <a:rPr lang="en-US" sz="2800" dirty="0">
                <a:solidFill>
                  <a:srgbClr val="FFFF99"/>
                </a:solidFill>
              </a:rPr>
              <a:t>must comply with all other applicable </a:t>
            </a:r>
            <a:r>
              <a:rPr lang="en-US" sz="2800" dirty="0" smtClean="0">
                <a:solidFill>
                  <a:srgbClr val="FFFF99"/>
                </a:solidFill>
              </a:rPr>
              <a:t>federal </a:t>
            </a:r>
            <a:r>
              <a:rPr lang="en-US" sz="2800" dirty="0">
                <a:solidFill>
                  <a:srgbClr val="FFFF99"/>
                </a:solidFill>
              </a:rPr>
              <a:t>environmental </a:t>
            </a:r>
            <a:r>
              <a:rPr lang="en-US" sz="2800" dirty="0" smtClean="0">
                <a:solidFill>
                  <a:srgbClr val="FFFF99"/>
                </a:solidFill>
              </a:rPr>
              <a:t>laws</a:t>
            </a:r>
          </a:p>
          <a:p>
            <a:r>
              <a:rPr lang="en-US" sz="2800" dirty="0">
                <a:solidFill>
                  <a:srgbClr val="FFFF99"/>
                </a:solidFill>
              </a:rPr>
              <a:t>Awardees responsible for </a:t>
            </a:r>
          </a:p>
          <a:p>
            <a:pPr lvl="1"/>
            <a:r>
              <a:rPr lang="en-US" sz="2400" dirty="0">
                <a:solidFill>
                  <a:srgbClr val="FFFFCC"/>
                </a:solidFill>
              </a:rPr>
              <a:t>Identifying and addressing all applicable federal environmental requirements, and  </a:t>
            </a:r>
          </a:p>
          <a:p>
            <a:pPr lvl="1"/>
            <a:r>
              <a:rPr lang="en-US" sz="2400" dirty="0">
                <a:solidFill>
                  <a:srgbClr val="FFFFCC"/>
                </a:solidFill>
              </a:rPr>
              <a:t>Providing the Council with documentation verifying compliance with such requirements </a:t>
            </a:r>
            <a:endParaRPr lang="en-US" sz="2400" dirty="0"/>
          </a:p>
          <a:p>
            <a:r>
              <a:rPr lang="en-US" sz="2800" dirty="0" smtClean="0">
                <a:solidFill>
                  <a:srgbClr val="FFFF99"/>
                </a:solidFill>
              </a:rPr>
              <a:t>Also responsible </a:t>
            </a:r>
            <a:r>
              <a:rPr lang="en-US" sz="2800" dirty="0">
                <a:solidFill>
                  <a:srgbClr val="FFFF99"/>
                </a:solidFill>
              </a:rPr>
              <a:t>for </a:t>
            </a:r>
            <a:r>
              <a:rPr lang="en-US" sz="2800" dirty="0" smtClean="0">
                <a:solidFill>
                  <a:srgbClr val="FFFF99"/>
                </a:solidFill>
              </a:rPr>
              <a:t>compliance with applicable State and local requirements</a:t>
            </a:r>
            <a:endParaRPr lang="en-US" sz="2800" dirty="0">
              <a:solidFill>
                <a:srgbClr val="FFFF99"/>
              </a:solidFill>
            </a:endParaRPr>
          </a:p>
        </p:txBody>
      </p:sp>
      <p:sp>
        <p:nvSpPr>
          <p:cNvPr id="4" name="Title 1"/>
          <p:cNvSpPr>
            <a:spLocks noGrp="1"/>
          </p:cNvSpPr>
          <p:nvPr>
            <p:ph type="title"/>
          </p:nvPr>
        </p:nvSpPr>
        <p:spPr>
          <a:xfrm>
            <a:off x="1594945" y="180045"/>
            <a:ext cx="7284650" cy="1143000"/>
          </a:xfrm>
        </p:spPr>
        <p:txBody>
          <a:bodyPr/>
          <a:lstStyle/>
          <a:p>
            <a:r>
              <a:rPr lang="en-US" dirty="0" smtClean="0"/>
              <a:t>Environmental Compliance Pages</a:t>
            </a: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92</a:t>
            </a:fld>
            <a:endParaRPr lang="en-US" dirty="0"/>
          </a:p>
        </p:txBody>
      </p:sp>
    </p:spTree>
    <p:extLst>
      <p:ext uri="{BB962C8B-B14F-4D97-AF65-F5344CB8AC3E}">
        <p14:creationId xmlns:p14="http://schemas.microsoft.com/office/powerpoint/2010/main" val="27536272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Checklist 3</a:t>
            </a:r>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93</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66627" y="1242437"/>
            <a:ext cx="5548564" cy="5270066"/>
          </a:xfrm>
          <a:ln w="19050">
            <a:solidFill>
              <a:schemeClr val="bg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0832" y="5361710"/>
            <a:ext cx="8890908" cy="1149521"/>
          </a:xfrm>
          <a:prstGeom prst="rect">
            <a:avLst/>
          </a:prstGeom>
          <a:ln w="15875">
            <a:solidFill>
              <a:schemeClr val="bg1"/>
            </a:solidFill>
          </a:ln>
        </p:spPr>
      </p:pic>
    </p:spTree>
    <p:extLst>
      <p:ext uri="{BB962C8B-B14F-4D97-AF65-F5344CB8AC3E}">
        <p14:creationId xmlns:p14="http://schemas.microsoft.com/office/powerpoint/2010/main" val="12612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957" y="227013"/>
            <a:ext cx="7866043" cy="1143000"/>
          </a:xfrm>
        </p:spPr>
        <p:txBody>
          <a:bodyPr/>
          <a:lstStyle/>
          <a:p>
            <a:r>
              <a:rPr lang="en-US" dirty="0" smtClean="0"/>
              <a:t>Environmental Compliance - Uploads</a:t>
            </a:r>
            <a:endParaRPr lang="en-US" dirty="0"/>
          </a:p>
        </p:txBody>
      </p:sp>
      <p:sp>
        <p:nvSpPr>
          <p:cNvPr id="3" name="Content Placeholder 2"/>
          <p:cNvSpPr>
            <a:spLocks noGrp="1"/>
          </p:cNvSpPr>
          <p:nvPr>
            <p:ph idx="1"/>
          </p:nvPr>
        </p:nvSpPr>
        <p:spPr>
          <a:xfrm>
            <a:off x="457200" y="1600201"/>
            <a:ext cx="8229600" cy="4998308"/>
          </a:xfrm>
        </p:spPr>
        <p:txBody>
          <a:bodyPr/>
          <a:lstStyle/>
          <a:p>
            <a:r>
              <a:rPr lang="en-US" sz="2800" dirty="0"/>
              <a:t>Supplemental </a:t>
            </a:r>
            <a:r>
              <a:rPr lang="en-US" sz="2800" dirty="0" smtClean="0"/>
              <a:t>and Supporting Environmental </a:t>
            </a:r>
            <a:r>
              <a:rPr lang="en-US" sz="2800" dirty="0"/>
              <a:t>Compliance </a:t>
            </a:r>
            <a:r>
              <a:rPr lang="en-US" sz="2800" dirty="0" smtClean="0"/>
              <a:t>Information, e.g.,</a:t>
            </a:r>
          </a:p>
          <a:p>
            <a:pPr lvl="1"/>
            <a:r>
              <a:rPr lang="en-US" sz="2400" dirty="0"/>
              <a:t> Permit cover letters</a:t>
            </a:r>
          </a:p>
          <a:p>
            <a:pPr lvl="1"/>
            <a:r>
              <a:rPr lang="en-US" sz="2400" dirty="0"/>
              <a:t>Permit application submittal documentation</a:t>
            </a:r>
          </a:p>
          <a:p>
            <a:pPr lvl="1"/>
            <a:r>
              <a:rPr lang="en-US" sz="2400" dirty="0"/>
              <a:t>Letter of Concurrence </a:t>
            </a:r>
          </a:p>
          <a:p>
            <a:pPr lvl="1"/>
            <a:r>
              <a:rPr lang="en-US" sz="2400" dirty="0"/>
              <a:t>Agency Determinations</a:t>
            </a:r>
          </a:p>
          <a:p>
            <a:pPr lvl="1"/>
            <a:r>
              <a:rPr lang="en-US" sz="2400" dirty="0"/>
              <a:t>Information on compliance with other Federal, State or local requirements</a:t>
            </a:r>
          </a:p>
          <a:p>
            <a:pPr lvl="1"/>
            <a:r>
              <a:rPr lang="en-US" sz="2400" dirty="0"/>
              <a:t>Any other compliance </a:t>
            </a:r>
            <a:r>
              <a:rPr lang="en-US" sz="2400" dirty="0" smtClean="0"/>
              <a:t>documentation</a:t>
            </a:r>
          </a:p>
          <a:p>
            <a:r>
              <a:rPr lang="en-US" sz="2800" dirty="0" smtClean="0"/>
              <a:t>No need to resubmit information already on file with the Council for the project – just reference it!</a:t>
            </a:r>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94</a:t>
            </a:fld>
            <a:endParaRPr lang="en-US" dirty="0"/>
          </a:p>
        </p:txBody>
      </p:sp>
    </p:spTree>
    <p:extLst>
      <p:ext uri="{BB962C8B-B14F-4D97-AF65-F5344CB8AC3E}">
        <p14:creationId xmlns:p14="http://schemas.microsoft.com/office/powerpoint/2010/main" val="15147854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786" y="264127"/>
            <a:ext cx="8229600" cy="1143000"/>
          </a:xfrm>
        </p:spPr>
        <p:txBody>
          <a:bodyPr/>
          <a:lstStyle/>
          <a:p>
            <a:r>
              <a:rPr lang="en-US" dirty="0" smtClean="0"/>
              <a:t>Application Components</a:t>
            </a:r>
            <a:endParaRPr lang="en-US" dirty="0"/>
          </a:p>
        </p:txBody>
      </p:sp>
      <p:sp>
        <p:nvSpPr>
          <p:cNvPr id="3" name="Content Placeholder 2"/>
          <p:cNvSpPr>
            <a:spLocks noGrp="1"/>
          </p:cNvSpPr>
          <p:nvPr>
            <p:ph idx="1"/>
          </p:nvPr>
        </p:nvSpPr>
        <p:spPr>
          <a:xfrm>
            <a:off x="233680" y="1590040"/>
            <a:ext cx="8585200" cy="4525963"/>
          </a:xfrm>
        </p:spPr>
        <p:txBody>
          <a:bodyPr/>
          <a:lstStyle/>
          <a:p>
            <a:pPr marL="0" indent="0">
              <a:buNone/>
            </a:pPr>
            <a:r>
              <a:rPr lang="en-US" sz="4000" dirty="0" smtClean="0"/>
              <a:t>Two main components to an application:</a:t>
            </a:r>
          </a:p>
          <a:p>
            <a:pPr marL="0" indent="0">
              <a:buNone/>
            </a:pPr>
            <a:r>
              <a:rPr lang="en-US" sz="3600" dirty="0" smtClean="0">
                <a:solidFill>
                  <a:srgbClr val="FFFFCC">
                    <a:alpha val="50000"/>
                  </a:srgbClr>
                </a:solidFill>
              </a:rPr>
              <a:t>1 – Project Information</a:t>
            </a:r>
          </a:p>
          <a:p>
            <a:pPr lvl="1">
              <a:buFont typeface="Wingdings" panose="05000000000000000000" pitchFamily="2" charset="2"/>
              <a:buChar char="§"/>
            </a:pPr>
            <a:r>
              <a:rPr lang="en-US" dirty="0" smtClean="0">
                <a:solidFill>
                  <a:srgbClr val="FFFFCC">
                    <a:alpha val="50000"/>
                  </a:srgbClr>
                </a:solidFill>
              </a:rPr>
              <a:t>Data entered in RAAMS</a:t>
            </a:r>
          </a:p>
          <a:p>
            <a:pPr lvl="1">
              <a:buFont typeface="Wingdings" panose="05000000000000000000" pitchFamily="2" charset="2"/>
              <a:buChar char="§"/>
            </a:pPr>
            <a:r>
              <a:rPr lang="en-US" dirty="0" smtClean="0">
                <a:solidFill>
                  <a:srgbClr val="FFFFCC">
                    <a:alpha val="50000"/>
                  </a:srgbClr>
                </a:solidFill>
              </a:rPr>
              <a:t>Supporting Narratives and Information</a:t>
            </a:r>
            <a:endParaRPr lang="en-US" dirty="0">
              <a:solidFill>
                <a:srgbClr val="FFFFCC">
                  <a:alpha val="50000"/>
                </a:srgbClr>
              </a:solidFill>
            </a:endParaRPr>
          </a:p>
          <a:p>
            <a:pPr marL="57150" indent="0">
              <a:buNone/>
            </a:pPr>
            <a:r>
              <a:rPr lang="en-US" sz="2400" i="1" dirty="0" smtClean="0">
                <a:solidFill>
                  <a:srgbClr val="FFFFCC">
                    <a:alpha val="50000"/>
                  </a:srgbClr>
                </a:solidFill>
              </a:rPr>
              <a:t>See Recipient Guidance Manual Part III, Chapter II, Section B.2</a:t>
            </a:r>
          </a:p>
          <a:p>
            <a:pPr marL="0" indent="0">
              <a:buNone/>
            </a:pPr>
            <a:r>
              <a:rPr lang="en-US" sz="3600" dirty="0" smtClean="0">
                <a:solidFill>
                  <a:srgbClr val="FFFF99"/>
                </a:solidFill>
              </a:rPr>
              <a:t>2 – Budget Information</a:t>
            </a:r>
          </a:p>
          <a:p>
            <a:pPr lvl="1">
              <a:buFont typeface="Wingdings" panose="05000000000000000000" pitchFamily="2" charset="2"/>
              <a:buChar char="§"/>
            </a:pPr>
            <a:r>
              <a:rPr lang="en-US" dirty="0" smtClean="0">
                <a:solidFill>
                  <a:srgbClr val="FFFFCC"/>
                </a:solidFill>
              </a:rPr>
              <a:t>SF-424 Budget </a:t>
            </a:r>
            <a:r>
              <a:rPr lang="en-US" dirty="0">
                <a:solidFill>
                  <a:srgbClr val="FFFFCC"/>
                </a:solidFill>
              </a:rPr>
              <a:t>C</a:t>
            </a:r>
            <a:r>
              <a:rPr lang="en-US" dirty="0" smtClean="0">
                <a:solidFill>
                  <a:srgbClr val="FFFFCC"/>
                </a:solidFill>
              </a:rPr>
              <a:t>ategories entered in RAAMS</a:t>
            </a:r>
            <a:r>
              <a:rPr lang="en-US" dirty="0"/>
              <a:t> </a:t>
            </a:r>
            <a:endParaRPr lang="en-US" dirty="0">
              <a:solidFill>
                <a:srgbClr val="FFFFCC"/>
              </a:solidFill>
            </a:endParaRPr>
          </a:p>
          <a:p>
            <a:pPr lvl="1">
              <a:buFont typeface="Wingdings" panose="05000000000000000000" pitchFamily="2" charset="2"/>
              <a:buChar char="§"/>
            </a:pPr>
            <a:r>
              <a:rPr lang="en-US" dirty="0">
                <a:solidFill>
                  <a:srgbClr val="FFFFCC"/>
                </a:solidFill>
              </a:rPr>
              <a:t>Supporting Narratives and </a:t>
            </a:r>
            <a:r>
              <a:rPr lang="en-US" dirty="0" smtClean="0">
                <a:solidFill>
                  <a:srgbClr val="FFFFCC"/>
                </a:solidFill>
              </a:rPr>
              <a:t>Information</a:t>
            </a:r>
          </a:p>
          <a:p>
            <a:pPr marL="57150" indent="0">
              <a:buNone/>
            </a:pPr>
            <a:r>
              <a:rPr lang="en-US" sz="2400" i="1" dirty="0" smtClean="0">
                <a:solidFill>
                  <a:srgbClr val="FFFF99"/>
                </a:solidFill>
              </a:rPr>
              <a:t>See </a:t>
            </a:r>
            <a:r>
              <a:rPr lang="en-US" sz="2400" i="1" dirty="0">
                <a:solidFill>
                  <a:srgbClr val="FFFF99"/>
                </a:solidFill>
              </a:rPr>
              <a:t>Recipient Guidance Manual Part </a:t>
            </a:r>
            <a:r>
              <a:rPr lang="en-US" sz="2400" i="1" dirty="0" smtClean="0">
                <a:solidFill>
                  <a:srgbClr val="FFFF99"/>
                </a:solidFill>
              </a:rPr>
              <a:t>III, Chapter II, Section B.3</a:t>
            </a:r>
            <a:endParaRPr lang="en-US" sz="2400" i="1" dirty="0">
              <a:solidFill>
                <a:srgbClr val="FFFF99"/>
              </a:solidFill>
            </a:endParaRPr>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95</a:t>
            </a:fld>
            <a:endParaRPr lang="en-US" dirty="0"/>
          </a:p>
        </p:txBody>
      </p:sp>
    </p:spTree>
    <p:extLst>
      <p:ext uri="{BB962C8B-B14F-4D97-AF65-F5344CB8AC3E}">
        <p14:creationId xmlns:p14="http://schemas.microsoft.com/office/powerpoint/2010/main" val="17929439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640" y="223838"/>
            <a:ext cx="5791200" cy="1143000"/>
          </a:xfrm>
        </p:spPr>
        <p:txBody>
          <a:bodyPr/>
          <a:lstStyle/>
          <a:p>
            <a:r>
              <a:rPr lang="en-US" dirty="0" smtClean="0"/>
              <a:t>Proposed Budget</a:t>
            </a:r>
            <a:endParaRPr lang="en-US" dirty="0"/>
          </a:p>
        </p:txBody>
      </p:sp>
      <p:sp>
        <p:nvSpPr>
          <p:cNvPr id="3" name="Content Placeholder 2"/>
          <p:cNvSpPr>
            <a:spLocks noGrp="1"/>
          </p:cNvSpPr>
          <p:nvPr>
            <p:ph idx="1"/>
          </p:nvPr>
        </p:nvSpPr>
        <p:spPr/>
        <p:txBody>
          <a:bodyPr/>
          <a:lstStyle/>
          <a:p>
            <a:endParaRPr lang="en-US" sz="2000" dirty="0">
              <a:solidFill>
                <a:srgbClr val="000000"/>
              </a:solidFill>
              <a:latin typeface="Arial" panose="020B0604020202020204" pitchFamily="34" charset="0"/>
            </a:endParaRPr>
          </a:p>
          <a:p>
            <a:r>
              <a:rPr lang="en-US" sz="2400" dirty="0">
                <a:latin typeface="Arial" panose="020B0604020202020204" pitchFamily="34" charset="0"/>
              </a:rPr>
              <a:t>M</a:t>
            </a:r>
            <a:r>
              <a:rPr lang="en-US" sz="2400" dirty="0" smtClean="0">
                <a:latin typeface="Arial" panose="020B0604020202020204" pitchFamily="34" charset="0"/>
              </a:rPr>
              <a:t>ust </a:t>
            </a:r>
            <a:r>
              <a:rPr lang="en-US" sz="2400" dirty="0">
                <a:latin typeface="Arial" panose="020B0604020202020204" pitchFamily="34" charset="0"/>
              </a:rPr>
              <a:t>be reasonable and consider the technical necessity for and price reasonableness of the proposed </a:t>
            </a:r>
            <a:r>
              <a:rPr lang="en-US" sz="2400" dirty="0" smtClean="0">
                <a:latin typeface="Arial" panose="020B0604020202020204" pitchFamily="34" charset="0"/>
              </a:rPr>
              <a:t>budget     </a:t>
            </a:r>
            <a:r>
              <a:rPr lang="en-US" sz="1800" dirty="0" smtClean="0">
                <a:solidFill>
                  <a:srgbClr val="FFFF99"/>
                </a:solidFill>
                <a:latin typeface="Arial" panose="020B0604020202020204" pitchFamily="34" charset="0"/>
              </a:rPr>
              <a:t>(</a:t>
            </a:r>
            <a:r>
              <a:rPr lang="en-US" sz="1800" i="1" dirty="0" smtClean="0">
                <a:solidFill>
                  <a:srgbClr val="FFFF99"/>
                </a:solidFill>
                <a:latin typeface="Arial" panose="020B0604020202020204" pitchFamily="34" charset="0"/>
              </a:rPr>
              <a:t>2 CFR 200.404 </a:t>
            </a:r>
            <a:r>
              <a:rPr lang="en-US" sz="1800" i="1" dirty="0">
                <a:solidFill>
                  <a:srgbClr val="FFFF99"/>
                </a:solidFill>
                <a:latin typeface="Arial" panose="020B0604020202020204" pitchFamily="34" charset="0"/>
              </a:rPr>
              <a:t>- Reasonable </a:t>
            </a:r>
            <a:r>
              <a:rPr lang="en-US" sz="1800" i="1" dirty="0" smtClean="0">
                <a:solidFill>
                  <a:srgbClr val="FFFF99"/>
                </a:solidFill>
                <a:latin typeface="Arial" panose="020B0604020202020204" pitchFamily="34" charset="0"/>
              </a:rPr>
              <a:t>costs</a:t>
            </a:r>
            <a:r>
              <a:rPr lang="en-US" sz="1800" dirty="0" smtClean="0">
                <a:solidFill>
                  <a:srgbClr val="FFFF99"/>
                </a:solidFill>
                <a:latin typeface="Arial" panose="020B0604020202020204" pitchFamily="34" charset="0"/>
              </a:rPr>
              <a:t>) </a:t>
            </a:r>
            <a:endParaRPr lang="en-US" sz="1800" dirty="0">
              <a:solidFill>
                <a:srgbClr val="FFFF99"/>
              </a:solidFill>
              <a:latin typeface="Arial" panose="020B0604020202020204" pitchFamily="34" charset="0"/>
            </a:endParaRPr>
          </a:p>
          <a:p>
            <a:r>
              <a:rPr lang="en-US" sz="2400" dirty="0" smtClean="0">
                <a:latin typeface="Arial" panose="020B0604020202020204" pitchFamily="34" charset="0"/>
              </a:rPr>
              <a:t>Must be supported by a narrative describing </a:t>
            </a:r>
            <a:r>
              <a:rPr lang="en-US" sz="2400" dirty="0">
                <a:latin typeface="Arial" panose="020B0604020202020204" pitchFamily="34" charset="0"/>
              </a:rPr>
              <a:t>each cost element in sufficient detail to enable the Grants Management Specialist to confirm whether costs are </a:t>
            </a:r>
            <a:r>
              <a:rPr lang="en-US" sz="2400" u="sng" dirty="0">
                <a:solidFill>
                  <a:srgbClr val="FFFFCC"/>
                </a:solidFill>
                <a:latin typeface="Arial" panose="020B0604020202020204" pitchFamily="34" charset="0"/>
              </a:rPr>
              <a:t>eligible</a:t>
            </a:r>
            <a:r>
              <a:rPr lang="en-US" sz="2400" dirty="0">
                <a:solidFill>
                  <a:srgbClr val="FFFFCC"/>
                </a:solidFill>
                <a:latin typeface="Arial" panose="020B0604020202020204" pitchFamily="34" charset="0"/>
              </a:rPr>
              <a:t>, </a:t>
            </a:r>
            <a:r>
              <a:rPr lang="en-US" sz="2400" u="sng" dirty="0">
                <a:solidFill>
                  <a:srgbClr val="FFFFCC"/>
                </a:solidFill>
                <a:latin typeface="Arial" panose="020B0604020202020204" pitchFamily="34" charset="0"/>
              </a:rPr>
              <a:t>allowable</a:t>
            </a:r>
            <a:r>
              <a:rPr lang="en-US" sz="2400" dirty="0">
                <a:solidFill>
                  <a:srgbClr val="FFFFCC"/>
                </a:solidFill>
                <a:latin typeface="Arial" panose="020B0604020202020204" pitchFamily="34" charset="0"/>
              </a:rPr>
              <a:t>, </a:t>
            </a:r>
            <a:r>
              <a:rPr lang="en-US" sz="2400" u="sng" dirty="0">
                <a:solidFill>
                  <a:srgbClr val="FFFFCC"/>
                </a:solidFill>
                <a:latin typeface="Arial" panose="020B0604020202020204" pitchFamily="34" charset="0"/>
              </a:rPr>
              <a:t>allocable</a:t>
            </a:r>
            <a:r>
              <a:rPr lang="en-US" sz="2400" dirty="0">
                <a:solidFill>
                  <a:srgbClr val="FFFFCC"/>
                </a:solidFill>
                <a:latin typeface="Arial" panose="020B0604020202020204" pitchFamily="34" charset="0"/>
              </a:rPr>
              <a:t>, </a:t>
            </a:r>
            <a:r>
              <a:rPr lang="en-US" sz="2400" u="sng" dirty="0">
                <a:solidFill>
                  <a:srgbClr val="FFFFCC"/>
                </a:solidFill>
                <a:latin typeface="Arial" panose="020B0604020202020204" pitchFamily="34" charset="0"/>
              </a:rPr>
              <a:t>reasonable</a:t>
            </a:r>
            <a:r>
              <a:rPr lang="en-US" sz="2400" dirty="0">
                <a:latin typeface="Arial" panose="020B0604020202020204" pitchFamily="34" charset="0"/>
              </a:rPr>
              <a:t>, and </a:t>
            </a:r>
            <a:r>
              <a:rPr lang="en-US" sz="2400" u="sng" dirty="0">
                <a:solidFill>
                  <a:srgbClr val="FFFFCC"/>
                </a:solidFill>
                <a:latin typeface="Arial" panose="020B0604020202020204" pitchFamily="34" charset="0"/>
              </a:rPr>
              <a:t>necessary</a:t>
            </a:r>
            <a:r>
              <a:rPr lang="en-US" sz="2400" dirty="0">
                <a:latin typeface="Arial" panose="020B0604020202020204" pitchFamily="34" charset="0"/>
              </a:rPr>
              <a:t> for the project </a:t>
            </a:r>
          </a:p>
          <a:p>
            <a:r>
              <a:rPr lang="en-US" sz="2400" dirty="0" smtClean="0">
                <a:latin typeface="Arial" panose="020B0604020202020204" pitchFamily="34" charset="0"/>
              </a:rPr>
              <a:t>Amounts (budget and narrative) must match</a:t>
            </a:r>
            <a:endParaRPr lang="en-US" dirty="0"/>
          </a:p>
        </p:txBody>
      </p:sp>
      <p:sp>
        <p:nvSpPr>
          <p:cNvPr id="6" name="Slide Number Placeholder 5"/>
          <p:cNvSpPr>
            <a:spLocks noGrp="1"/>
          </p:cNvSpPr>
          <p:nvPr>
            <p:ph type="sldNum" sz="quarter" idx="12"/>
          </p:nvPr>
        </p:nvSpPr>
        <p:spPr/>
        <p:txBody>
          <a:bodyPr/>
          <a:lstStyle/>
          <a:p>
            <a:pPr>
              <a:defRPr/>
            </a:pPr>
            <a:fld id="{23E9205B-5CEE-144D-9AC5-6B4298FD56D3}" type="slidenum">
              <a:rPr lang="en-US" smtClean="0"/>
              <a:pPr>
                <a:defRPr/>
              </a:pPr>
              <a:t>96</a:t>
            </a:fld>
            <a:endParaRPr lang="en-US" dirty="0"/>
          </a:p>
        </p:txBody>
      </p:sp>
    </p:spTree>
    <p:extLst>
      <p:ext uri="{BB962C8B-B14F-4D97-AF65-F5344CB8AC3E}">
        <p14:creationId xmlns:p14="http://schemas.microsoft.com/office/powerpoint/2010/main" val="14404621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276" y="264128"/>
            <a:ext cx="6721366" cy="1143000"/>
          </a:xfrm>
        </p:spPr>
        <p:txBody>
          <a:bodyPr/>
          <a:lstStyle/>
          <a:p>
            <a:r>
              <a:rPr lang="en-US" dirty="0" smtClean="0"/>
              <a:t>Detailed Budget Information</a:t>
            </a:r>
            <a:endParaRPr lang="en-US" dirty="0"/>
          </a:p>
        </p:txBody>
      </p:sp>
      <p:sp>
        <p:nvSpPr>
          <p:cNvPr id="4" name="Content Placeholder 2"/>
          <p:cNvSpPr txBox="1">
            <a:spLocks/>
          </p:cNvSpPr>
          <p:nvPr/>
        </p:nvSpPr>
        <p:spPr>
          <a:xfrm>
            <a:off x="152400" y="1694516"/>
            <a:ext cx="827024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r">
              <a:buFont typeface="Arial" charset="0"/>
              <a:buNone/>
            </a:pPr>
            <a:r>
              <a:rPr lang="en-US" i="1" dirty="0" smtClean="0">
                <a:solidFill>
                  <a:srgbClr val="FFFF00"/>
                </a:solidFill>
              </a:rPr>
              <a:t>In RAAMS</a:t>
            </a:r>
          </a:p>
          <a:p>
            <a:pPr marL="457200" lvl="1" indent="0">
              <a:buFont typeface="Arial" charse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4202173993"/>
              </p:ext>
            </p:extLst>
          </p:nvPr>
        </p:nvGraphicFramePr>
        <p:xfrm>
          <a:off x="652692" y="2272795"/>
          <a:ext cx="8034107" cy="3554625"/>
        </p:xfrm>
        <a:graphic>
          <a:graphicData uri="http://schemas.openxmlformats.org/drawingml/2006/table">
            <a:tbl>
              <a:tblPr firstRow="1" bandRow="1">
                <a:tableStyleId>{5940675A-B579-460E-94D1-54222C63F5DA}</a:tableStyleId>
              </a:tblPr>
              <a:tblGrid>
                <a:gridCol w="5727788"/>
                <a:gridCol w="2306319"/>
              </a:tblGrid>
              <a:tr h="1050749">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FFFF99"/>
                          </a:solidFill>
                        </a:rPr>
                        <a:t>All Council funding requested under the award, including contractual costs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CC"/>
                          </a:solidFill>
                        </a:rPr>
                        <a:t>Budget</a:t>
                      </a:r>
                      <a:r>
                        <a:rPr lang="en-US" sz="2000" baseline="0" dirty="0" smtClean="0">
                          <a:solidFill>
                            <a:srgbClr val="FFFFCC"/>
                          </a:solidFill>
                        </a:rPr>
                        <a:t> Data</a:t>
                      </a:r>
                      <a:endParaRPr lang="en-US" sz="2000" dirty="0" smtClean="0">
                        <a:solidFill>
                          <a:srgbClr val="FFFFCC"/>
                        </a:solidFill>
                      </a:endParaRPr>
                    </a:p>
                  </a:txBody>
                  <a:tcPr anchor="ctr"/>
                </a:tc>
              </a:tr>
              <a:tr h="1315156">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400" dirty="0" smtClean="0">
                          <a:solidFill>
                            <a:srgbClr val="FFFF99"/>
                          </a:solidFill>
                        </a:rPr>
                        <a:t>All leveraged Co-Funding that is required in order to complete the objectives of the project or program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CC"/>
                          </a:solidFill>
                        </a:rPr>
                        <a:t>Budget Data</a:t>
                      </a:r>
                    </a:p>
                  </a:txBody>
                  <a:tcPr anchor="ctr"/>
                </a:tc>
              </a:tr>
              <a:tr h="920609">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400" dirty="0" smtClean="0">
                          <a:solidFill>
                            <a:srgbClr val="FFFF99"/>
                          </a:solidFill>
                        </a:rPr>
                        <a:t>All pass-through or other funding to be provided to Subrecipients to carry out the project or program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CC"/>
                          </a:solidFill>
                        </a:rPr>
                        <a:t>Upload Attachment</a:t>
                      </a:r>
                    </a:p>
                  </a:txBody>
                  <a:tcPr anchor="ctr"/>
                </a:tc>
              </a:tr>
            </a:tbl>
          </a:graphicData>
        </a:graphic>
      </p:graphicFrame>
      <p:sp>
        <p:nvSpPr>
          <p:cNvPr id="8" name="Slide Number Placeholder 7"/>
          <p:cNvSpPr>
            <a:spLocks noGrp="1"/>
          </p:cNvSpPr>
          <p:nvPr>
            <p:ph type="sldNum" sz="quarter" idx="12"/>
          </p:nvPr>
        </p:nvSpPr>
        <p:spPr/>
        <p:txBody>
          <a:bodyPr/>
          <a:lstStyle/>
          <a:p>
            <a:pPr>
              <a:defRPr/>
            </a:pPr>
            <a:fld id="{23E9205B-5CEE-144D-9AC5-6B4298FD56D3}" type="slidenum">
              <a:rPr lang="en-US" smtClean="0"/>
              <a:pPr>
                <a:defRPr/>
              </a:pPr>
              <a:t>97</a:t>
            </a:fld>
            <a:endParaRPr lang="en-US" dirty="0"/>
          </a:p>
        </p:txBody>
      </p:sp>
    </p:spTree>
    <p:extLst>
      <p:ext uri="{BB962C8B-B14F-4D97-AF65-F5344CB8AC3E}">
        <p14:creationId xmlns:p14="http://schemas.microsoft.com/office/powerpoint/2010/main" val="32425079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Information – Uploads</a:t>
            </a:r>
            <a:endParaRPr lang="en-US" dirty="0"/>
          </a:p>
        </p:txBody>
      </p:sp>
      <p:sp>
        <p:nvSpPr>
          <p:cNvPr id="3" name="Content Placeholder 2"/>
          <p:cNvSpPr>
            <a:spLocks noGrp="1"/>
          </p:cNvSpPr>
          <p:nvPr>
            <p:ph idx="1"/>
          </p:nvPr>
        </p:nvSpPr>
        <p:spPr>
          <a:xfrm>
            <a:off x="457199" y="1600200"/>
            <a:ext cx="8540685" cy="4525963"/>
          </a:xfrm>
        </p:spPr>
        <p:txBody>
          <a:bodyPr/>
          <a:lstStyle/>
          <a:p>
            <a:r>
              <a:rPr lang="en-US" dirty="0" smtClean="0"/>
              <a:t>Required Uploads</a:t>
            </a:r>
          </a:p>
          <a:p>
            <a:pPr lvl="1"/>
            <a:r>
              <a:rPr lang="en-US" dirty="0" smtClean="0"/>
              <a:t>Detailed Budget Narrative</a:t>
            </a:r>
          </a:p>
          <a:p>
            <a:r>
              <a:rPr lang="en-US" dirty="0" smtClean="0"/>
              <a:t>Project/Program-Specific Uploads, e.g.,</a:t>
            </a:r>
          </a:p>
          <a:p>
            <a:pPr lvl="1"/>
            <a:r>
              <a:rPr lang="en-US" dirty="0" smtClean="0"/>
              <a:t>Detailed budgets for subrecipients</a:t>
            </a:r>
          </a:p>
          <a:p>
            <a:pPr lvl="1"/>
            <a:r>
              <a:rPr lang="en-US" dirty="0" smtClean="0"/>
              <a:t>Description of basis for any overhead </a:t>
            </a:r>
          </a:p>
          <a:p>
            <a:pPr lvl="1"/>
            <a:r>
              <a:rPr lang="en-US" dirty="0" smtClean="0"/>
              <a:t>Negotiated Indirect Cost Rate Agreement(s)</a:t>
            </a:r>
            <a:r>
              <a:rPr lang="en-US" dirty="0"/>
              <a:t> </a:t>
            </a:r>
            <a:r>
              <a:rPr lang="en-US" dirty="0" smtClean="0"/>
              <a:t>for recipient and any subrecipients charging these costs</a:t>
            </a:r>
          </a:p>
          <a:p>
            <a:pPr lvl="1"/>
            <a:r>
              <a:rPr lang="en-US" dirty="0" smtClean="0"/>
              <a:t>Any information needed to justify or support budget line items (e.g., procurement policy)</a:t>
            </a:r>
          </a:p>
          <a:p>
            <a:endParaRPr lang="en-US" dirty="0"/>
          </a:p>
        </p:txBody>
      </p:sp>
      <p:sp>
        <p:nvSpPr>
          <p:cNvPr id="4" name="Slide Number Placeholder 3"/>
          <p:cNvSpPr>
            <a:spLocks noGrp="1"/>
          </p:cNvSpPr>
          <p:nvPr>
            <p:ph type="sldNum" sz="quarter" idx="12"/>
          </p:nvPr>
        </p:nvSpPr>
        <p:spPr/>
        <p:txBody>
          <a:bodyPr/>
          <a:lstStyle/>
          <a:p>
            <a:pPr>
              <a:defRPr/>
            </a:pPr>
            <a:fld id="{23E9205B-5CEE-144D-9AC5-6B4298FD56D3}" type="slidenum">
              <a:rPr lang="en-US" smtClean="0"/>
              <a:pPr>
                <a:defRPr/>
              </a:pPr>
              <a:t>98</a:t>
            </a:fld>
            <a:endParaRPr lang="en-US" dirty="0"/>
          </a:p>
        </p:txBody>
      </p:sp>
    </p:spTree>
    <p:extLst>
      <p:ext uri="{BB962C8B-B14F-4D97-AF65-F5344CB8AC3E}">
        <p14:creationId xmlns:p14="http://schemas.microsoft.com/office/powerpoint/2010/main" val="19627133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32" y="225476"/>
            <a:ext cx="7894770" cy="1143000"/>
          </a:xfrm>
        </p:spPr>
        <p:txBody>
          <a:bodyPr/>
          <a:lstStyle/>
          <a:p>
            <a:r>
              <a:rPr lang="en-US" dirty="0" smtClean="0"/>
              <a:t>2 CFR Part 200 Budget Categories</a:t>
            </a:r>
            <a:endParaRPr lang="en-US" dirty="0"/>
          </a:p>
        </p:txBody>
      </p:sp>
      <p:sp>
        <p:nvSpPr>
          <p:cNvPr id="4" name="TextBox 3"/>
          <p:cNvSpPr txBox="1"/>
          <p:nvPr/>
        </p:nvSpPr>
        <p:spPr>
          <a:xfrm>
            <a:off x="298144" y="1743080"/>
            <a:ext cx="8845856" cy="4154984"/>
          </a:xfrm>
          <a:prstGeom prst="rect">
            <a:avLst/>
          </a:prstGeom>
          <a:noFill/>
        </p:spPr>
        <p:txBody>
          <a:bodyPr wrap="square" rtlCol="0">
            <a:spAutoFit/>
          </a:bodyPr>
          <a:lstStyle/>
          <a:p>
            <a:r>
              <a:rPr lang="en-US" sz="2400" b="1" dirty="0" smtClean="0">
                <a:solidFill>
                  <a:srgbClr val="FFFF00"/>
                </a:solidFill>
                <a:latin typeface="Cambria"/>
                <a:cs typeface="Cambria"/>
              </a:rPr>
              <a:t>Subpart C – Develop Application – Budget Categories</a:t>
            </a:r>
          </a:p>
          <a:p>
            <a:r>
              <a:rPr lang="en-US" sz="2400" dirty="0" smtClean="0">
                <a:solidFill>
                  <a:srgbClr val="FFFF99"/>
                </a:solidFill>
                <a:latin typeface="Cambria"/>
                <a:cs typeface="Cambria"/>
              </a:rPr>
              <a:t>The SF-424A form contains the following:</a:t>
            </a:r>
          </a:p>
          <a:p>
            <a:pPr marL="285750" indent="-285750">
              <a:buFont typeface="Arial"/>
              <a:buChar char="•"/>
            </a:pPr>
            <a:r>
              <a:rPr lang="en-US" sz="2400" dirty="0" smtClean="0">
                <a:solidFill>
                  <a:srgbClr val="FFFFCC"/>
                </a:solidFill>
                <a:latin typeface="Cambria"/>
                <a:cs typeface="Cambria"/>
              </a:rPr>
              <a:t>Personnel – (200.430) Compensation - personal services</a:t>
            </a:r>
          </a:p>
          <a:p>
            <a:pPr marL="285750" indent="-285750">
              <a:buFont typeface="Arial"/>
              <a:buChar char="•"/>
            </a:pPr>
            <a:r>
              <a:rPr lang="en-US" sz="2400" dirty="0" smtClean="0">
                <a:solidFill>
                  <a:srgbClr val="FFFFCC"/>
                </a:solidFill>
                <a:latin typeface="Cambria"/>
                <a:cs typeface="Cambria"/>
              </a:rPr>
              <a:t>Fringe Benefits – (200.431) Compensation - fringe benefits</a:t>
            </a:r>
          </a:p>
          <a:p>
            <a:pPr marL="285750" indent="-285750">
              <a:buFont typeface="Arial"/>
              <a:buChar char="•"/>
            </a:pPr>
            <a:r>
              <a:rPr lang="en-US" sz="2400" dirty="0" smtClean="0">
                <a:solidFill>
                  <a:srgbClr val="FFFFCC"/>
                </a:solidFill>
                <a:latin typeface="Cambria"/>
                <a:cs typeface="Cambria"/>
              </a:rPr>
              <a:t>Travel – (200.474) Travel costs</a:t>
            </a:r>
          </a:p>
          <a:p>
            <a:pPr marL="285750" indent="-285750">
              <a:buFont typeface="Arial"/>
              <a:buChar char="•"/>
            </a:pPr>
            <a:r>
              <a:rPr lang="en-US" sz="2400" dirty="0" smtClean="0">
                <a:solidFill>
                  <a:srgbClr val="FFFFCC"/>
                </a:solidFill>
                <a:latin typeface="Cambria"/>
                <a:cs typeface="Cambria"/>
              </a:rPr>
              <a:t>Equipment – (200.439) Equipment &amp; other capital expenditures</a:t>
            </a:r>
          </a:p>
          <a:p>
            <a:pPr marL="285750" indent="-285750">
              <a:buFont typeface="Arial"/>
              <a:buChar char="•"/>
            </a:pPr>
            <a:r>
              <a:rPr lang="en-US" sz="2400" dirty="0" smtClean="0">
                <a:solidFill>
                  <a:srgbClr val="FFFFCC"/>
                </a:solidFill>
                <a:latin typeface="Cambria"/>
                <a:cs typeface="Cambria"/>
              </a:rPr>
              <a:t>Supplies</a:t>
            </a:r>
          </a:p>
          <a:p>
            <a:pPr marL="285750" indent="-285750">
              <a:buFont typeface="Arial"/>
              <a:buChar char="•"/>
            </a:pPr>
            <a:r>
              <a:rPr lang="en-US" sz="2400" dirty="0" smtClean="0">
                <a:solidFill>
                  <a:srgbClr val="FFFFCC"/>
                </a:solidFill>
                <a:latin typeface="Cambria"/>
                <a:cs typeface="Cambria"/>
              </a:rPr>
              <a:t>Contractual</a:t>
            </a:r>
          </a:p>
          <a:p>
            <a:pPr marL="285750" indent="-285750">
              <a:buFont typeface="Arial"/>
              <a:buChar char="•"/>
            </a:pPr>
            <a:r>
              <a:rPr lang="en-US" sz="2400" dirty="0" smtClean="0">
                <a:solidFill>
                  <a:srgbClr val="FFFFCC"/>
                </a:solidFill>
                <a:latin typeface="Cambria"/>
                <a:cs typeface="Cambria"/>
              </a:rPr>
              <a:t>Construction</a:t>
            </a:r>
          </a:p>
          <a:p>
            <a:pPr marL="285750" indent="-285750">
              <a:buFont typeface="Arial"/>
              <a:buChar char="•"/>
            </a:pPr>
            <a:r>
              <a:rPr lang="en-US" sz="2400" dirty="0" smtClean="0">
                <a:solidFill>
                  <a:srgbClr val="FFFFCC"/>
                </a:solidFill>
                <a:latin typeface="Cambria"/>
                <a:cs typeface="Cambria"/>
              </a:rPr>
              <a:t>Other</a:t>
            </a:r>
          </a:p>
          <a:p>
            <a:pPr marL="285750" indent="-285750">
              <a:buFont typeface="Arial"/>
              <a:buChar char="•"/>
            </a:pPr>
            <a:r>
              <a:rPr lang="en-US" sz="2400" dirty="0" smtClean="0">
                <a:solidFill>
                  <a:srgbClr val="FFFFCC"/>
                </a:solidFill>
                <a:latin typeface="Cambria"/>
                <a:cs typeface="Cambria"/>
              </a:rPr>
              <a:t>Indirect Charges – (200.414) Indirect (F&amp;A) costs.</a:t>
            </a:r>
          </a:p>
        </p:txBody>
      </p:sp>
      <p:sp>
        <p:nvSpPr>
          <p:cNvPr id="5" name="Slide Number Placeholder 4"/>
          <p:cNvSpPr>
            <a:spLocks noGrp="1"/>
          </p:cNvSpPr>
          <p:nvPr>
            <p:ph type="sldNum" sz="quarter" idx="12"/>
          </p:nvPr>
        </p:nvSpPr>
        <p:spPr/>
        <p:txBody>
          <a:bodyPr/>
          <a:lstStyle/>
          <a:p>
            <a:pPr>
              <a:defRPr/>
            </a:pPr>
            <a:fld id="{FB25A99B-AE9E-7C48-AD22-A3EC46EC8F3B}" type="slidenum">
              <a:rPr lang="en-US" smtClean="0"/>
              <a:pPr>
                <a:defRPr/>
              </a:pPr>
              <a:t>99</a:t>
            </a:fld>
            <a:endParaRPr lang="en-US" dirty="0"/>
          </a:p>
        </p:txBody>
      </p:sp>
    </p:spTree>
    <p:extLst>
      <p:ext uri="{BB962C8B-B14F-4D97-AF65-F5344CB8AC3E}">
        <p14:creationId xmlns:p14="http://schemas.microsoft.com/office/powerpoint/2010/main" val="1821389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EQ OMB Presentation 101315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8D8D8"/>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CEQ OMB Presentation 101315 2.pot</Template>
  <TotalTime>15536</TotalTime>
  <Words>6851</Words>
  <Application>Microsoft Office PowerPoint</Application>
  <PresentationFormat>On-screen Show (4:3)</PresentationFormat>
  <Paragraphs>1452</Paragraphs>
  <Slides>148</Slides>
  <Notes>125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148</vt:i4>
      </vt:variant>
    </vt:vector>
  </HeadingPairs>
  <TitlesOfParts>
    <vt:vector size="160" baseType="lpstr">
      <vt:lpstr>ＭＳ Ｐゴシック</vt:lpstr>
      <vt:lpstr>Arial</vt:lpstr>
      <vt:lpstr>Arial Narrow</vt:lpstr>
      <vt:lpstr>Calibri</vt:lpstr>
      <vt:lpstr>Cambria</vt:lpstr>
      <vt:lpstr>Courier New</vt:lpstr>
      <vt:lpstr>Symbol</vt:lpstr>
      <vt:lpstr>Times New Roman</vt:lpstr>
      <vt:lpstr>Wingdings</vt:lpstr>
      <vt:lpstr>CEQ OMB Presentation 101315 2</vt:lpstr>
      <vt:lpstr>1_Custom Design</vt:lpstr>
      <vt:lpstr>2_Custom Design</vt:lpstr>
      <vt:lpstr>Introduction to the Restoration Assistance and Awards Management System  (RAAMS)</vt:lpstr>
      <vt:lpstr>Agenda</vt:lpstr>
      <vt:lpstr>Objectives</vt:lpstr>
      <vt:lpstr>Federal Requirements &amp; Resources</vt:lpstr>
      <vt:lpstr> Uniform Guidance</vt:lpstr>
      <vt:lpstr>Cost Principles</vt:lpstr>
      <vt:lpstr>Procurement – 2 CFR Part 200</vt:lpstr>
      <vt:lpstr> Federal Registration Requirements</vt:lpstr>
      <vt:lpstr> 2 CFR Part 200 – Pre-Award</vt:lpstr>
      <vt:lpstr>Organizational Self-Assessment</vt:lpstr>
      <vt:lpstr>Risk Assessments by Federal Recipients</vt:lpstr>
      <vt:lpstr>Recipient Guidance Manual</vt:lpstr>
      <vt:lpstr>Recipient Guidance Manual </vt:lpstr>
      <vt:lpstr>Recipient Guidance Manual</vt:lpstr>
      <vt:lpstr>Resources – Grants Office Web Page</vt:lpstr>
      <vt:lpstr>RAAMS</vt:lpstr>
      <vt:lpstr>RAAMS Terminology </vt:lpstr>
      <vt:lpstr>Basic Layout </vt:lpstr>
      <vt:lpstr>Tasks, Workflow &amp; the Grant File</vt:lpstr>
      <vt:lpstr>What is a Task?</vt:lpstr>
      <vt:lpstr>Typical Workflow*</vt:lpstr>
      <vt:lpstr>Task Assignment</vt:lpstr>
      <vt:lpstr>User Home Page</vt:lpstr>
      <vt:lpstr>RAAMS Access – Primary Contact </vt:lpstr>
      <vt:lpstr>RAAMS Access – Primary Contact</vt:lpstr>
      <vt:lpstr>Accessing RAAMS</vt:lpstr>
      <vt:lpstr>System Security</vt:lpstr>
      <vt:lpstr>Hint… </vt:lpstr>
      <vt:lpstr>Create a login</vt:lpstr>
      <vt:lpstr>Password Requirements</vt:lpstr>
      <vt:lpstr>Log in to RAAMS</vt:lpstr>
      <vt:lpstr>Applications under the Initial FPL</vt:lpstr>
      <vt:lpstr>Help Resources</vt:lpstr>
      <vt:lpstr>Council Staff and Roles</vt:lpstr>
      <vt:lpstr>Council Staff and Roles</vt:lpstr>
      <vt:lpstr>Council Staff and Roles</vt:lpstr>
      <vt:lpstr>Starting the Application</vt:lpstr>
      <vt:lpstr>Avoid Duplicate Applications</vt:lpstr>
      <vt:lpstr>Personnel Page</vt:lpstr>
      <vt:lpstr>Personnel Page</vt:lpstr>
      <vt:lpstr>Personnel Page – Uploads</vt:lpstr>
      <vt:lpstr>Personnel Page</vt:lpstr>
      <vt:lpstr>Personnel Page</vt:lpstr>
      <vt:lpstr>Personnel Page</vt:lpstr>
      <vt:lpstr>Designating Primary Contact </vt:lpstr>
      <vt:lpstr>Personnel Roles – Project Staff</vt:lpstr>
      <vt:lpstr>Personnel Roles – Other Contacts</vt:lpstr>
      <vt:lpstr>Access/Permission Levels</vt:lpstr>
      <vt:lpstr>Public Project File Access</vt:lpstr>
      <vt:lpstr>Organizations Page</vt:lpstr>
      <vt:lpstr>Organizations Page</vt:lpstr>
      <vt:lpstr>Organization Roles </vt:lpstr>
      <vt:lpstr> 2 CFR 200 – Contents of Application</vt:lpstr>
      <vt:lpstr>Certifications – Required Uploads</vt:lpstr>
      <vt:lpstr>Application Components</vt:lpstr>
      <vt:lpstr>Project Information</vt:lpstr>
      <vt:lpstr>Project Information – Uploads</vt:lpstr>
      <vt:lpstr>FPL Project Application Pages</vt:lpstr>
      <vt:lpstr>Application Information Page</vt:lpstr>
      <vt:lpstr>Application Information Page</vt:lpstr>
      <vt:lpstr>Location Information Page</vt:lpstr>
      <vt:lpstr>Location Information Page</vt:lpstr>
      <vt:lpstr>Location Information Page</vt:lpstr>
      <vt:lpstr>Location Information – Uploads </vt:lpstr>
      <vt:lpstr>Leveraged Funds Page (Part 1)</vt:lpstr>
      <vt:lpstr>Leveraged Funds Page (Part 1)</vt:lpstr>
      <vt:lpstr>Leveraged Funds Page (Part 2)</vt:lpstr>
      <vt:lpstr>Leveraged Funds Page (Part 2)</vt:lpstr>
      <vt:lpstr>Leveraged Funds Page (Part 2)</vt:lpstr>
      <vt:lpstr>Leveraged Funds – Uploads </vt:lpstr>
      <vt:lpstr>Tribal Support Page</vt:lpstr>
      <vt:lpstr>Tribal Support – Uploads </vt:lpstr>
      <vt:lpstr>Comprehensive Plan Criteria Pages </vt:lpstr>
      <vt:lpstr>Comprehensive Plan Criteria Pages </vt:lpstr>
      <vt:lpstr>Comprehensive Plan Criteria Pages </vt:lpstr>
      <vt:lpstr>Comprehensive Plan Narratives</vt:lpstr>
      <vt:lpstr>Emphasis Areas Page</vt:lpstr>
      <vt:lpstr>Emphasis Areas Page</vt:lpstr>
      <vt:lpstr>Milestones Page</vt:lpstr>
      <vt:lpstr>Milestones Page</vt:lpstr>
      <vt:lpstr>Milestones Page</vt:lpstr>
      <vt:lpstr>Milestones Example</vt:lpstr>
      <vt:lpstr>Metrics Page</vt:lpstr>
      <vt:lpstr>Metrics Page </vt:lpstr>
      <vt:lpstr>Metrics Page</vt:lpstr>
      <vt:lpstr>Metrics – Required Uploads</vt:lpstr>
      <vt:lpstr>Environmental Compliance Checklists</vt:lpstr>
      <vt:lpstr>Environmental Compliance Pages</vt:lpstr>
      <vt:lpstr>EC Checklist 1</vt:lpstr>
      <vt:lpstr>Environmental Compliance Pages</vt:lpstr>
      <vt:lpstr>EC Checklist 2</vt:lpstr>
      <vt:lpstr>Environmental Compliance Pages</vt:lpstr>
      <vt:lpstr>EC Checklist 3</vt:lpstr>
      <vt:lpstr>Environmental Compliance - Uploads</vt:lpstr>
      <vt:lpstr>Application Components</vt:lpstr>
      <vt:lpstr>Proposed Budget</vt:lpstr>
      <vt:lpstr>Detailed Budget Information</vt:lpstr>
      <vt:lpstr>Budget Information – Uploads</vt:lpstr>
      <vt:lpstr>2 CFR Part 200 Budget Categories</vt:lpstr>
      <vt:lpstr>RAAMS Budget Categories</vt:lpstr>
      <vt:lpstr>Personnel</vt:lpstr>
      <vt:lpstr>Personnel</vt:lpstr>
      <vt:lpstr>Fringe Benefits</vt:lpstr>
      <vt:lpstr>Fringe Benefits</vt:lpstr>
      <vt:lpstr>Travel</vt:lpstr>
      <vt:lpstr>Travel </vt:lpstr>
      <vt:lpstr>Construction</vt:lpstr>
      <vt:lpstr>Construction Budget Object Categories*</vt:lpstr>
      <vt:lpstr>Construction Budget in RAAMS</vt:lpstr>
      <vt:lpstr>Construction Budget Example</vt:lpstr>
      <vt:lpstr>Equipment</vt:lpstr>
      <vt:lpstr>Equipment</vt:lpstr>
      <vt:lpstr>Supplies</vt:lpstr>
      <vt:lpstr>Other Direct Costs</vt:lpstr>
      <vt:lpstr>Subrecipients and Contractors</vt:lpstr>
      <vt:lpstr>Subrecipients vs. Contractors</vt:lpstr>
      <vt:lpstr>Subrecipients and Contractors</vt:lpstr>
      <vt:lpstr>Contractors </vt:lpstr>
      <vt:lpstr>Subrecipients</vt:lpstr>
      <vt:lpstr>Notes on Subrecipients</vt:lpstr>
      <vt:lpstr>Indirect Costs (2 CFR 200.414)</vt:lpstr>
      <vt:lpstr>Indirect &amp; Overhead Cost Limitation </vt:lpstr>
      <vt:lpstr>Indirect &amp; Overhead Costs</vt:lpstr>
      <vt:lpstr>Co-Funding</vt:lpstr>
      <vt:lpstr>Co-Funding</vt:lpstr>
      <vt:lpstr>Co-Funding Budget</vt:lpstr>
      <vt:lpstr>Program Income (2 CFR 200.307)</vt:lpstr>
      <vt:lpstr>Program Income</vt:lpstr>
      <vt:lpstr>Cash Forecasting</vt:lpstr>
      <vt:lpstr>Cash Forecasting</vt:lpstr>
      <vt:lpstr>Uploading Supporting Documentation</vt:lpstr>
      <vt:lpstr>Required Narrative Uploads Reminder</vt:lpstr>
      <vt:lpstr>Certifications Upload Reminder</vt:lpstr>
      <vt:lpstr>Uploads Page</vt:lpstr>
      <vt:lpstr>Electronic Signature</vt:lpstr>
      <vt:lpstr>Review and Validate</vt:lpstr>
      <vt:lpstr>Review and Validate</vt:lpstr>
      <vt:lpstr>Review and Validate – Summary PDF</vt:lpstr>
      <vt:lpstr>Submit </vt:lpstr>
      <vt:lpstr>Grant/Agreement/Award File</vt:lpstr>
      <vt:lpstr>Notification Emails </vt:lpstr>
      <vt:lpstr>Typical Workflow*</vt:lpstr>
      <vt:lpstr>Finalizing the Award </vt:lpstr>
      <vt:lpstr>Reporting – Performance &amp; Financial</vt:lpstr>
      <vt:lpstr>Submitting Supplemental Information</vt:lpstr>
      <vt:lpstr>Revisions/Amendments</vt:lpstr>
      <vt:lpstr>Closeout</vt:lpstr>
      <vt:lpstr>Questions</vt:lpstr>
    </vt:vector>
  </TitlesOfParts>
  <Company>NCDDC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Ambrose</dc:creator>
  <cp:lastModifiedBy>Kristin Smith</cp:lastModifiedBy>
  <cp:revision>545</cp:revision>
  <cp:lastPrinted>2016-03-11T18:26:38Z</cp:lastPrinted>
  <dcterms:created xsi:type="dcterms:W3CDTF">2015-01-12T19:36:09Z</dcterms:created>
  <dcterms:modified xsi:type="dcterms:W3CDTF">2016-03-17T20:12:19Z</dcterms:modified>
</cp:coreProperties>
</file>