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i Piazza" initials="" lastIdx="3" clrIdx="0"/>
  <p:cmAuthor id="1" name="Craig Conzelmann" initials="" lastIdx="1" clrIdx="1"/>
  <p:cmAuthor id="2" name="C Conzelmann" initials="" lastIdx="2" clrIdx="2"/>
  <p:cmAuthor id="3" name="Council Staff" initials="RC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7885" autoAdjust="0"/>
  </p:normalViewPr>
  <p:slideViewPr>
    <p:cSldViewPr snapToGrid="0" snapToObjects="1">
      <p:cViewPr>
        <p:scale>
          <a:sx n="94" d="100"/>
          <a:sy n="94" d="100"/>
        </p:scale>
        <p:origin x="1528"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875170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jessica.henkel@restorethegulf.gov" TargetMode="External"/><Relationship Id="rId4" Type="http://schemas.openxmlformats.org/officeDocument/2006/relationships/hyperlink" Target="https://www.restorethegulf.gov/gcerc-grants-office/gcerc-grants-resources"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whitehouse.gov/sites/default/files/microsites/ostp/ostp_public_access_memo_2013.pdf"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whitehouse.gov/sites/default/files/microsites/ostp/ostp_public_access_memo_2013.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342900" lvl="0" indent="-342900" rtl="0">
              <a:spcBef>
                <a:spcPts val="640"/>
              </a:spcBef>
              <a:buClr>
                <a:schemeClr val="dk1"/>
              </a:buClr>
              <a:buSzPct val="100000"/>
              <a:buChar char="•"/>
            </a:pPr>
            <a:r>
              <a:rPr lang="en-US" sz="3200" dirty="0"/>
              <a:t>We assume the audience has at least SOME knowledge of this requirement. </a:t>
            </a:r>
          </a:p>
          <a:p>
            <a:pPr marL="342900" lvl="0" indent="-342900" rtl="0">
              <a:spcBef>
                <a:spcPts val="640"/>
              </a:spcBef>
              <a:buClr>
                <a:schemeClr val="dk1"/>
              </a:buClr>
              <a:buSzPct val="100000"/>
              <a:buChar char="•"/>
            </a:pPr>
            <a:r>
              <a:rPr lang="en-US" sz="3200" dirty="0"/>
              <a:t>Please hold all questions until end of presentation.</a:t>
            </a:r>
          </a:p>
          <a:p>
            <a:pPr marL="342900" marR="0" lvl="0" indent="-342900" algn="l" defTabSz="457200" rtl="0" eaLnBrk="1" fontAlgn="auto" latinLnBrk="0" hangingPunct="1">
              <a:lnSpc>
                <a:spcPct val="100000"/>
              </a:lnSpc>
              <a:spcBef>
                <a:spcPts val="640"/>
              </a:spcBef>
              <a:spcAft>
                <a:spcPts val="0"/>
              </a:spcAft>
              <a:buClr>
                <a:schemeClr val="dk1"/>
              </a:buClr>
              <a:buSzPct val="100000"/>
              <a:buFontTx/>
              <a:buChar char="•"/>
              <a:tabLst/>
              <a:defRPr/>
            </a:pPr>
            <a:r>
              <a:rPr lang="en-US" sz="3200" dirty="0"/>
              <a:t>If time expires, any questions should be emailed to </a:t>
            </a:r>
            <a:r>
              <a:rPr lang="en-US" sz="2800" dirty="0"/>
              <a:t>Jessica Henkel </a:t>
            </a:r>
            <a:r>
              <a:rPr lang="en-US" sz="1800" u="sng" dirty="0">
                <a:solidFill>
                  <a:schemeClr val="hlink"/>
                </a:solidFill>
                <a:hlinkClick r:id="rId3"/>
              </a:rPr>
              <a:t>(Jessica.Henkel@restorethegulf.gov)</a:t>
            </a:r>
            <a:r>
              <a:rPr lang="en-US" sz="3200" dirty="0"/>
              <a:t>. </a:t>
            </a:r>
            <a:r>
              <a:rPr lang="en-US" sz="3200" dirty="0" smtClean="0"/>
              <a:t>A</a:t>
            </a:r>
            <a:r>
              <a:rPr lang="en-US" sz="3200" baseline="0" dirty="0" smtClean="0"/>
              <a:t> list of ODP/DMP FAQs will be posted on the Grants Resources Website: </a:t>
            </a:r>
            <a:r>
              <a:rPr lang="en-US" sz="3200" dirty="0" smtClean="0">
                <a:hlinkClick r:id="rId4"/>
              </a:rPr>
              <a:t>https://www.restorethegulf.gov/gcerc-grants-office/gcerc-grants-resources</a:t>
            </a:r>
            <a:endParaRPr lang="en-US" sz="3200" dirty="0" smtClean="0"/>
          </a:p>
          <a:p>
            <a:pPr marL="342900" lvl="0" indent="-342900" rtl="0">
              <a:spcBef>
                <a:spcPts val="640"/>
              </a:spcBef>
              <a:buClr>
                <a:schemeClr val="dk1"/>
              </a:buClr>
              <a:buSzPct val="100000"/>
              <a:buChar char="•"/>
            </a:pPr>
            <a:r>
              <a:rPr lang="en-US" sz="3200" b="1" dirty="0" smtClean="0"/>
              <a:t>Council</a:t>
            </a:r>
            <a:r>
              <a:rPr lang="en-US" sz="3200" b="1" baseline="0" dirty="0" smtClean="0"/>
              <a:t> Steering Committee ASKED for these guidance documents in July 2015 to be developed so we have some project data and management guidance while the CMAWG project unfolds which will result in a final policy.</a:t>
            </a:r>
          </a:p>
          <a:p>
            <a:pPr marL="0" lvl="0" indent="0" rtl="0">
              <a:spcBef>
                <a:spcPts val="640"/>
              </a:spcBef>
              <a:buClr>
                <a:schemeClr val="dk1"/>
              </a:buClr>
              <a:buSzPct val="100000"/>
              <a:buNone/>
            </a:pPr>
            <a:endParaRPr lang="en-US" sz="3200" dirty="0"/>
          </a:p>
          <a:p>
            <a:pPr marL="342900" lvl="0" indent="-342900" rtl="0">
              <a:spcBef>
                <a:spcPts val="640"/>
              </a:spcBef>
              <a:buClr>
                <a:schemeClr val="dk1"/>
              </a:buClr>
              <a:buSzPct val="100000"/>
              <a:buChar char="•"/>
            </a:pPr>
            <a:r>
              <a:rPr lang="en-US" sz="3200" dirty="0"/>
              <a:t>Alyssa will introduce us and present first 3 slides</a:t>
            </a:r>
          </a:p>
        </p:txBody>
      </p:sp>
      <p:sp>
        <p:nvSpPr>
          <p:cNvPr id="90" name="Shape 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2039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6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Ex</a:t>
            </a:r>
            <a:r>
              <a:rPr lang="en-US" baseline="0" dirty="0" smtClean="0"/>
              <a:t> in Appendices B-D for various project types. </a:t>
            </a:r>
          </a:p>
          <a:p>
            <a:pPr lvl="0">
              <a:spcBef>
                <a:spcPts val="0"/>
              </a:spcBef>
              <a:buNone/>
            </a:pPr>
            <a:r>
              <a:rPr lang="en-US" baseline="0" dirty="0" smtClean="0"/>
              <a:t>B for wetland restoration</a:t>
            </a:r>
          </a:p>
          <a:p>
            <a:pPr lvl="0">
              <a:spcBef>
                <a:spcPts val="0"/>
              </a:spcBef>
              <a:buNone/>
            </a:pPr>
            <a:r>
              <a:rPr lang="en-US" baseline="0" dirty="0" smtClean="0"/>
              <a:t>C for a training/job corps </a:t>
            </a:r>
          </a:p>
          <a:p>
            <a:pPr lvl="0">
              <a:spcBef>
                <a:spcPts val="0"/>
              </a:spcBef>
              <a:buNone/>
            </a:pPr>
            <a:r>
              <a:rPr lang="en-US" baseline="0" dirty="0" smtClean="0"/>
              <a:t>D for an infrastructure project</a:t>
            </a:r>
            <a:endParaRPr lang="en-US" dirty="0" smtClean="0"/>
          </a:p>
          <a:p>
            <a:pPr lvl="0">
              <a:spcBef>
                <a:spcPts val="0"/>
              </a:spcBef>
              <a:buNone/>
            </a:pPr>
            <a:endParaRPr lang="en-US" dirty="0" smtClean="0"/>
          </a:p>
          <a:p>
            <a:pPr lvl="0">
              <a:spcBef>
                <a:spcPts val="0"/>
              </a:spcBef>
              <a:buNone/>
            </a:pPr>
            <a:r>
              <a:rPr lang="en-US" dirty="0" smtClean="0"/>
              <a:t>Appendix</a:t>
            </a:r>
            <a:r>
              <a:rPr lang="en-US" baseline="0" dirty="0" smtClean="0"/>
              <a:t> B: Current Project phase (Planning)</a:t>
            </a:r>
          </a:p>
          <a:p>
            <a:pPr lvl="0">
              <a:spcBef>
                <a:spcPts val="0"/>
              </a:spcBef>
              <a:buNone/>
            </a:pPr>
            <a:r>
              <a:rPr lang="en-US" baseline="0" dirty="0" smtClean="0"/>
              <a:t>	        Will be an (Implementation) project</a:t>
            </a:r>
          </a:p>
          <a:p>
            <a:pPr lvl="0">
              <a:spcBef>
                <a:spcPts val="0"/>
              </a:spcBef>
              <a:buNone/>
            </a:pPr>
            <a:r>
              <a:rPr lang="en-US" baseline="0" dirty="0" smtClean="0"/>
              <a:t>		Umbrella Metric, specific measures, not all elaborated upon</a:t>
            </a:r>
          </a:p>
          <a:p>
            <a:pPr lvl="0">
              <a:spcBef>
                <a:spcPts val="0"/>
              </a:spcBef>
              <a:buNone/>
            </a:pPr>
            <a:endParaRPr lang="en-US" baseline="0" dirty="0" smtClean="0"/>
          </a:p>
          <a:p>
            <a:pPr lvl="0">
              <a:spcBef>
                <a:spcPts val="0"/>
              </a:spcBef>
              <a:buNone/>
            </a:pPr>
            <a:r>
              <a:rPr lang="en-US" baseline="0" dirty="0" smtClean="0"/>
              <a:t>Systematic progression through the template by measure for each category (success criteria, reference condition, baseline data, </a:t>
            </a:r>
            <a:r>
              <a:rPr lang="en-US" baseline="0" dirty="0" err="1" smtClean="0"/>
              <a:t>etc</a:t>
            </a:r>
            <a:r>
              <a:rPr lang="en-US" baseline="0" dirty="0" smtClean="0"/>
              <a:t>).</a:t>
            </a:r>
            <a:endParaRPr dirty="0"/>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387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Purpose: </a:t>
            </a:r>
            <a:r>
              <a:rPr lang="en-US" sz="1200" b="0" i="0" u="none" strike="noStrike" cap="none">
                <a:solidFill>
                  <a:schemeClr val="dk1"/>
                </a:solidFill>
                <a:latin typeface="Calibri"/>
                <a:ea typeface="Calibri"/>
                <a:cs typeface="Calibri"/>
                <a:sym typeface="Calibri"/>
              </a:rPr>
              <a:t>Document changes in habitat diversity and acreage of terrestrial and aquatic habitats over time and use these data with supporting datasets (bathymetry, topography, emergent vegetation cover, submerged aquatic vegetation, and shorebird utilization) to develop relationships between emergent habitat types and habitat utilization on Golden Island. This observational data will be used to measure project performance as a success criterion.</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4218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987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429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8187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228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0478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1881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5047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1" indent="0" algn="l" rtl="0">
              <a:lnSpc>
                <a:spcPct val="100000"/>
              </a:lnSpc>
              <a:spcBef>
                <a:spcPts val="0"/>
              </a:spcBef>
              <a:spcAft>
                <a:spcPts val="0"/>
              </a:spcAft>
              <a:buClr>
                <a:schemeClr val="dk1"/>
              </a:buClr>
              <a:buSzPct val="25000"/>
              <a:buFont typeface="Calibri"/>
              <a:buNone/>
            </a:pPr>
            <a:r>
              <a:rPr lang="en-US" sz="2200" b="0" i="0" u="none" strike="noStrike" cap="none">
                <a:solidFill>
                  <a:schemeClr val="dk1"/>
                </a:solidFill>
                <a:latin typeface="Calibri"/>
                <a:ea typeface="Calibri"/>
                <a:cs typeface="Calibri"/>
                <a:sym typeface="Calibri"/>
              </a:rPr>
              <a:t>OMB Memorandum: “requires agencies to collect or create information in a way that supports downstream information processing and dissemination activities. This includes using machine­ readable and open formats, data standards, and common core and extensible metadata for all new information creation and collection efforts.” </a:t>
            </a:r>
          </a:p>
          <a:p>
            <a:pPr marL="0" marR="0" lvl="1" indent="0" algn="l" rtl="0">
              <a:lnSpc>
                <a:spcPct val="100000"/>
              </a:lnSpc>
              <a:spcBef>
                <a:spcPts val="72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White House </a:t>
            </a:r>
            <a:r>
              <a:rPr lang="en-US" sz="2000" b="0" i="0" u="sng" strike="noStrike" cap="none">
                <a:solidFill>
                  <a:schemeClr val="hlink"/>
                </a:solidFill>
                <a:latin typeface="Calibri"/>
                <a:ea typeface="Calibri"/>
                <a:cs typeface="Calibri"/>
                <a:sym typeface="Calibri"/>
                <a:hlinkClick r:id="rId3"/>
              </a:rPr>
              <a:t>Office of Science and Technology Policy Memorandum</a:t>
            </a:r>
            <a:r>
              <a:rPr lang="en-US" sz="2000" b="0" i="0" u="none" strike="noStrike" cap="none">
                <a:solidFill>
                  <a:schemeClr val="dk1"/>
                </a:solidFill>
                <a:latin typeface="Calibri"/>
                <a:ea typeface="Calibri"/>
                <a:cs typeface="Calibri"/>
                <a:sym typeface="Calibri"/>
              </a:rPr>
              <a:t> “Increasing Access to the Results of Federally Funded Scientific Research” (22 February 2013) </a:t>
            </a:r>
          </a:p>
          <a:p>
            <a:pPr marL="457200" marR="0" lvl="1" indent="0" algn="l" rtl="0">
              <a:spcBef>
                <a:spcPts val="54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p>
            <a:pPr marL="0" marR="0" lvl="1" indent="0" algn="l" rtl="0">
              <a:lnSpc>
                <a:spcPct val="100000"/>
              </a:lnSpc>
              <a:spcBef>
                <a:spcPts val="660"/>
              </a:spcBef>
              <a:spcAft>
                <a:spcPts val="0"/>
              </a:spcAft>
              <a:buClr>
                <a:schemeClr val="dk1"/>
              </a:buClr>
              <a:buSzPct val="25000"/>
              <a:buFont typeface="Calibri"/>
              <a:buNone/>
            </a:pPr>
            <a:endParaRPr sz="2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97" name="Shape 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4516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89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600" b="0" i="0" u="none" strike="noStrike" cap="none">
                <a:solidFill>
                  <a:schemeClr val="dk1"/>
                </a:solidFill>
                <a:latin typeface="Calibri"/>
                <a:ea typeface="Calibri"/>
                <a:cs typeface="Calibri"/>
                <a:sym typeface="Calibri"/>
              </a:rPr>
              <a:t>Includes:</a:t>
            </a:r>
          </a:p>
          <a:p>
            <a:pPr marL="457200" marR="0" lvl="1" indent="0" algn="l" rtl="0">
              <a:spcBef>
                <a:spcPts val="660"/>
              </a:spcBef>
              <a:spcAft>
                <a:spcPts val="0"/>
              </a:spcAft>
              <a:buSzPct val="25000"/>
              <a:buNone/>
            </a:pPr>
            <a:r>
              <a:rPr lang="en-US" sz="2200" b="0" i="0" u="none" strike="noStrike" cap="none">
                <a:solidFill>
                  <a:schemeClr val="dk1"/>
                </a:solidFill>
                <a:latin typeface="Calibri"/>
                <a:ea typeface="Calibri"/>
                <a:cs typeface="Calibri"/>
                <a:sym typeface="Calibri"/>
              </a:rPr>
              <a:t>Project goals and objectives </a:t>
            </a:r>
          </a:p>
          <a:p>
            <a:pPr marL="457200" marR="0" lvl="1" indent="0" algn="l" rtl="0">
              <a:spcBef>
                <a:spcPts val="660"/>
              </a:spcBef>
              <a:spcAft>
                <a:spcPts val="0"/>
              </a:spcAft>
              <a:buSzPct val="25000"/>
              <a:buNone/>
            </a:pPr>
            <a:r>
              <a:rPr lang="en-US" sz="2200" b="0" i="0" u="none" strike="noStrike" cap="none">
                <a:solidFill>
                  <a:schemeClr val="dk1"/>
                </a:solidFill>
                <a:latin typeface="Calibri"/>
                <a:ea typeface="Calibri"/>
                <a:cs typeface="Calibri"/>
                <a:sym typeface="Calibri"/>
              </a:rPr>
              <a:t>Quantitative metrics by which projects can be assessed</a:t>
            </a:r>
          </a:p>
          <a:p>
            <a:pPr marL="457200" marR="0" lvl="1" indent="0" algn="l" rtl="0">
              <a:spcBef>
                <a:spcPts val="660"/>
              </a:spcBef>
              <a:spcAft>
                <a:spcPts val="0"/>
              </a:spcAft>
              <a:buSzPct val="25000"/>
              <a:buNone/>
            </a:pPr>
            <a:endParaRPr sz="2200" b="0" i="0" u="none" strike="noStrike" cap="none">
              <a:solidFill>
                <a:schemeClr val="dk1"/>
              </a:solidFill>
              <a:latin typeface="Calibri"/>
              <a:ea typeface="Calibri"/>
              <a:cs typeface="Calibri"/>
              <a:sym typeface="Calibri"/>
            </a:endParaRPr>
          </a:p>
          <a:p>
            <a:pPr marL="0" marR="0" lvl="0" indent="0" algn="l" rtl="0">
              <a:spcBef>
                <a:spcPts val="780"/>
              </a:spcBef>
              <a:spcAft>
                <a:spcPts val="0"/>
              </a:spcAft>
              <a:buSzPct val="25000"/>
              <a:buNone/>
            </a:pPr>
            <a:endParaRPr sz="2600" b="1" i="0" u="none" strike="noStrike" cap="none">
              <a:solidFill>
                <a:schemeClr val="dk1"/>
              </a:solidFill>
              <a:latin typeface="Calibri"/>
              <a:ea typeface="Calibri"/>
              <a:cs typeface="Calibri"/>
              <a:sym typeface="Calibri"/>
            </a:endParaRPr>
          </a:p>
          <a:p>
            <a:pPr marL="457200" marR="0" lvl="1" indent="0" algn="l" rtl="0">
              <a:spcBef>
                <a:spcPts val="660"/>
              </a:spcBef>
              <a:spcAft>
                <a:spcPts val="0"/>
              </a:spcAft>
              <a:buSzPct val="25000"/>
              <a:buNone/>
            </a:pPr>
            <a:r>
              <a:rPr lang="en-US" sz="2200" b="0" i="0" u="none" strike="noStrike" cap="none">
                <a:solidFill>
                  <a:schemeClr val="dk1"/>
                </a:solidFill>
                <a:latin typeface="Calibri"/>
                <a:ea typeface="Calibri"/>
                <a:cs typeface="Calibri"/>
                <a:sym typeface="Calibri"/>
              </a:rPr>
              <a:t>Data is managed to support the reporting requirements</a:t>
            </a:r>
          </a:p>
          <a:p>
            <a:pPr marL="457200" marR="0" lvl="1" indent="0" algn="l" rtl="0">
              <a:spcBef>
                <a:spcPts val="660"/>
              </a:spcBef>
              <a:spcAft>
                <a:spcPts val="0"/>
              </a:spcAft>
              <a:buSzPct val="25000"/>
              <a:buNone/>
            </a:pPr>
            <a:r>
              <a:rPr lang="en-US" sz="2200" b="0" i="0" u="none" strike="noStrike" cap="none">
                <a:solidFill>
                  <a:schemeClr val="dk1"/>
                </a:solidFill>
                <a:latin typeface="Calibri"/>
                <a:ea typeface="Calibri"/>
                <a:cs typeface="Calibri"/>
                <a:sym typeface="Calibri"/>
              </a:rPr>
              <a:t>Ensures data is compatible/comparable with other efforts</a:t>
            </a:r>
          </a:p>
          <a:p>
            <a:pPr marL="457200" marR="0" lvl="1" indent="0" algn="l" rtl="0">
              <a:spcBef>
                <a:spcPts val="660"/>
              </a:spcBef>
              <a:spcAft>
                <a:spcPts val="0"/>
              </a:spcAft>
              <a:buSzPct val="25000"/>
              <a:buNone/>
            </a:pPr>
            <a:endParaRPr sz="2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04" name="Shape 1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450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smtClean="0">
                <a:solidFill>
                  <a:schemeClr val="dk1"/>
                </a:solidFill>
                <a:latin typeface="Calibri"/>
                <a:ea typeface="Calibri"/>
                <a:cs typeface="Calibri"/>
                <a:sym typeface="Calibri"/>
              </a:rPr>
              <a:t>Justic</a:t>
            </a:r>
            <a:r>
              <a:rPr lang="en-US" sz="1200" b="0" i="0" u="none" strike="noStrike" cap="none" baseline="0" dirty="0" smtClean="0">
                <a:solidFill>
                  <a:schemeClr val="dk1"/>
                </a:solidFill>
                <a:latin typeface="Calibri"/>
                <a:ea typeface="Calibri"/>
                <a:cs typeface="Calibri"/>
                <a:sym typeface="Calibri"/>
              </a:rPr>
              <a:t>e will audit any and all portions of this process.  </a:t>
            </a:r>
            <a:endParaRPr sz="1200" b="0" i="0" u="none" strike="noStrike" cap="none" dirty="0">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888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1" indent="0" algn="l" rtl="0">
              <a:lnSpc>
                <a:spcPct val="100000"/>
              </a:lnSpc>
              <a:spcBef>
                <a:spcPts val="0"/>
              </a:spcBef>
              <a:spcAft>
                <a:spcPts val="0"/>
              </a:spcAft>
              <a:buClr>
                <a:schemeClr val="dk1"/>
              </a:buClr>
              <a:buSzPct val="25000"/>
              <a:buFont typeface="Calibri"/>
              <a:buNone/>
            </a:pPr>
            <a:r>
              <a:rPr lang="en-US" sz="2200" b="0" i="0" u="none" strike="noStrike" cap="none">
                <a:solidFill>
                  <a:schemeClr val="dk1"/>
                </a:solidFill>
                <a:latin typeface="Calibri"/>
                <a:ea typeface="Calibri"/>
                <a:cs typeface="Calibri"/>
                <a:sym typeface="Calibri"/>
              </a:rPr>
              <a:t>OMB Memorandum: “requires agencies to collect or create information in a way that supports downstream information processing and dissemination activities. This includes using machine­ readable and open formats, data standards, and common core and extensible metadata for all new information creation and collection efforts.” </a:t>
            </a:r>
          </a:p>
          <a:p>
            <a:pPr marL="0" marR="0" lvl="1" indent="0" algn="l" rtl="0">
              <a:lnSpc>
                <a:spcPct val="100000"/>
              </a:lnSpc>
              <a:spcBef>
                <a:spcPts val="72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White House </a:t>
            </a:r>
            <a:r>
              <a:rPr lang="en-US" sz="2000" b="0" i="0" u="sng" strike="noStrike" cap="none">
                <a:solidFill>
                  <a:schemeClr val="hlink"/>
                </a:solidFill>
                <a:latin typeface="Calibri"/>
                <a:ea typeface="Calibri"/>
                <a:cs typeface="Calibri"/>
                <a:sym typeface="Calibri"/>
                <a:hlinkClick r:id="rId3"/>
              </a:rPr>
              <a:t>Office of Science and Technology Policy Memorandum</a:t>
            </a:r>
            <a:r>
              <a:rPr lang="en-US" sz="2000" b="0" i="0" u="none" strike="noStrike" cap="none">
                <a:solidFill>
                  <a:schemeClr val="dk1"/>
                </a:solidFill>
                <a:latin typeface="Calibri"/>
                <a:ea typeface="Calibri"/>
                <a:cs typeface="Calibri"/>
                <a:sym typeface="Calibri"/>
              </a:rPr>
              <a:t> “Increasing Access to the Results of Federally Funded Scientific Research” (22 February 2013) </a:t>
            </a:r>
          </a:p>
          <a:p>
            <a:pPr marL="457200" marR="0" lvl="1" indent="0" algn="l" rtl="0">
              <a:spcBef>
                <a:spcPts val="54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p>
            <a:pPr marL="0" marR="0" lvl="1" indent="0" algn="l" rtl="0">
              <a:lnSpc>
                <a:spcPct val="100000"/>
              </a:lnSpc>
              <a:spcBef>
                <a:spcPts val="660"/>
              </a:spcBef>
              <a:spcAft>
                <a:spcPts val="0"/>
              </a:spcAft>
              <a:buClr>
                <a:schemeClr val="dk1"/>
              </a:buClr>
              <a:buSzPct val="25000"/>
              <a:buFont typeface="Calibri"/>
              <a:buNone/>
            </a:pPr>
            <a:endParaRPr sz="2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603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059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Living Docs: IN addition to subsequent Council guidance...evolving project components, coordination with local and regional programs, new information</a:t>
            </a:r>
          </a:p>
          <a:p>
            <a:pPr lvl="0">
              <a:spcBef>
                <a:spcPts val="0"/>
              </a:spcBef>
              <a:buNone/>
            </a:pPr>
            <a:r>
              <a:rPr lang="en-US"/>
              <a:t>Exceptions to specific elements must be discussed with Council sfaff </a:t>
            </a:r>
            <a:r>
              <a:rPr lang="en-US" b="1"/>
              <a:t>before</a:t>
            </a:r>
            <a:r>
              <a:rPr lang="en-US"/>
              <a:t> being applied</a:t>
            </a: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86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Start slide with discussion that acknowledges different project types (Planning, implementation, ecosystem restoration, and infrastructure) so ODP content will vary depending on the type and phase of the funded project</a:t>
            </a:r>
            <a:r>
              <a:rPr lang="en-US" dirty="0" smtClean="0"/>
              <a:t>.</a:t>
            </a:r>
          </a:p>
          <a:p>
            <a:pPr lvl="0">
              <a:spcBef>
                <a:spcPts val="0"/>
              </a:spcBef>
              <a:buNone/>
            </a:pPr>
            <a:endParaRPr lang="en-US" dirty="0" smtClean="0"/>
          </a:p>
          <a:p>
            <a:pPr lvl="0">
              <a:spcBef>
                <a:spcPts val="0"/>
              </a:spcBef>
              <a:buNone/>
            </a:pPr>
            <a:r>
              <a:rPr lang="en-US" dirty="0" smtClean="0"/>
              <a:t>Umbrella metrics- Overarching metrics</a:t>
            </a:r>
            <a:r>
              <a:rPr lang="en-US" baseline="0" dirty="0" smtClean="0"/>
              <a:t> that ultimately determine whether the project is successful or not</a:t>
            </a:r>
          </a:p>
          <a:p>
            <a:pPr lvl="0">
              <a:spcBef>
                <a:spcPts val="0"/>
              </a:spcBef>
              <a:buNone/>
            </a:pPr>
            <a:r>
              <a:rPr lang="en-US" baseline="0" dirty="0" smtClean="0"/>
              <a:t>Supporting Measures/variables- Compiling the information in the supporting measures helps determine if the umbrella metric is successful.</a:t>
            </a:r>
          </a:p>
          <a:p>
            <a:pPr lvl="0">
              <a:spcBef>
                <a:spcPts val="0"/>
              </a:spcBef>
              <a:buNone/>
            </a:pPr>
            <a:r>
              <a:rPr lang="en-US" baseline="0" dirty="0" smtClean="0"/>
              <a:t>	Ex later.</a:t>
            </a:r>
          </a:p>
          <a:p>
            <a:pPr lvl="0">
              <a:spcBef>
                <a:spcPts val="0"/>
              </a:spcBef>
              <a:buNone/>
            </a:pPr>
            <a:r>
              <a:rPr lang="en-US" baseline="0" dirty="0" smtClean="0"/>
              <a:t>Success criteria- For each metric what indicates a level of success</a:t>
            </a: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5619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US"/>
              <a:t>Baseline condition: anticipated sampling frequency and parameters</a:t>
            </a:r>
          </a:p>
          <a:p>
            <a:pPr lvl="0" rtl="0">
              <a:spcBef>
                <a:spcPts val="0"/>
              </a:spcBef>
              <a:buClr>
                <a:schemeClr val="dk1"/>
              </a:buClr>
              <a:buSzPct val="91666"/>
              <a:buFont typeface="Arial"/>
              <a:buNone/>
            </a:pPr>
            <a:r>
              <a:rPr lang="en-US"/>
              <a:t>Ref sites/ condition: where and how to provide appropriate assessment of baseline</a:t>
            </a:r>
          </a:p>
          <a:p>
            <a:pPr lvl="0" rtl="0">
              <a:spcBef>
                <a:spcPts val="0"/>
              </a:spcBef>
              <a:buNone/>
            </a:pPr>
            <a:r>
              <a:rPr lang="en-US"/>
              <a:t>Potential corrective action: that could be implemented to modify project performance if data indicate the project is not performing as expected. </a:t>
            </a:r>
          </a:p>
          <a:p>
            <a:pPr lvl="0" rtl="0">
              <a:spcBef>
                <a:spcPts val="0"/>
              </a:spcBef>
              <a:buNone/>
            </a:pPr>
            <a:r>
              <a:rPr lang="en-US"/>
              <a:t>Data collection details: methods, timing and frequency, sample size, site locations, schedule</a:t>
            </a:r>
          </a:p>
          <a:p>
            <a:pPr lvl="0" rtl="0">
              <a:spcBef>
                <a:spcPts val="0"/>
              </a:spcBef>
              <a:buNone/>
            </a:pPr>
            <a:r>
              <a:rPr lang="en-US"/>
              <a:t>QA/QC: checks and balances to ensure appropriate data</a:t>
            </a:r>
          </a:p>
          <a:p>
            <a:pPr lvl="0" rtl="0">
              <a:spcBef>
                <a:spcPts val="0"/>
              </a:spcBef>
              <a:buNone/>
            </a:pPr>
            <a:r>
              <a:rPr lang="en-US"/>
              <a:t>Stats: General idea of analyses to be used for data to show project effectiveness</a:t>
            </a:r>
          </a:p>
          <a:p>
            <a:pPr lvl="0" rtl="0">
              <a:spcBef>
                <a:spcPts val="0"/>
              </a:spcBef>
              <a:buNone/>
            </a:pPr>
            <a:r>
              <a:rPr lang="en-US"/>
              <a:t>Contingency monitoring: Information regarding how unforeseen events will be handled that may impact project performance</a:t>
            </a:r>
          </a:p>
          <a:p>
            <a:pPr lvl="0">
              <a:spcBef>
                <a:spcPts val="0"/>
              </a:spcBef>
              <a:buNone/>
            </a:pPr>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358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1pPr>
            <a:lvl2pPr marL="0" marR="0" lvl="1"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2pPr>
            <a:lvl3pPr marL="0" marR="0" lvl="2"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3pPr>
            <a:lvl4pPr marL="0" marR="0" lvl="3"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4pPr>
            <a:lvl5pPr marL="0" marR="0" lvl="4"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5pPr>
            <a:lvl6pPr marL="457200" marR="0" lvl="5"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6pPr>
            <a:lvl7pPr marL="914400" marR="0" lvl="6"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7pPr>
            <a:lvl8pPr marL="1371600" marR="0" lvl="7"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8pPr>
            <a:lvl9pPr marL="1828800" marR="0" lvl="8"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9pPr>
          </a:lstStyle>
          <a:p>
            <a:endParaRPr/>
          </a:p>
        </p:txBody>
      </p:sp>
      <p:sp>
        <p:nvSpPr>
          <p:cNvPr id="20" name="Shape 2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1pPr>
            <a:lvl2pPr marL="0" marR="0" lvl="1"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2pPr>
            <a:lvl3pPr marL="0" marR="0" lvl="2"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3pPr>
            <a:lvl4pPr marL="0" marR="0" lvl="3"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4pPr>
            <a:lvl5pPr marL="0" marR="0" lvl="4"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5pPr>
            <a:lvl6pPr marL="457200" marR="0" lvl="5"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6pPr>
            <a:lvl7pPr marL="914400" marR="0" lvl="6"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7pPr>
            <a:lvl8pPr marL="1371600" marR="0" lvl="7"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8pPr>
            <a:lvl9pPr marL="1828800" marR="0" lvl="8"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9pPr>
          </a:lstStyle>
          <a:p>
            <a:endParaRPr/>
          </a:p>
        </p:txBody>
      </p:sp>
      <p:sp>
        <p:nvSpPr>
          <p:cNvPr id="77" name="Shape 7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1pPr>
            <a:lvl2pPr marL="0" marR="0" lvl="1"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2pPr>
            <a:lvl3pPr marL="0" marR="0" lvl="2"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3pPr>
            <a:lvl4pPr marL="0" marR="0" lvl="3"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4pPr>
            <a:lvl5pPr marL="0" marR="0" lvl="4"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5pPr>
            <a:lvl6pPr marL="457200" marR="0" lvl="5"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6pPr>
            <a:lvl7pPr marL="914400" marR="0" lvl="6"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7pPr>
            <a:lvl8pPr marL="1371600" marR="0" lvl="7"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8pPr>
            <a:lvl9pPr marL="1828800" marR="0" lvl="8"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9pPr>
          </a:lstStyle>
          <a:p>
            <a:endParaRPr/>
          </a:p>
        </p:txBody>
      </p:sp>
      <p:sp>
        <p:nvSpPr>
          <p:cNvPr id="83" name="Shape 8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1pPr>
            <a:lvl2pPr marL="0" marR="0" lvl="1"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2pPr>
            <a:lvl3pPr marL="0" marR="0" lvl="2"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3pPr>
            <a:lvl4pPr marL="0" marR="0" lvl="3"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4pPr>
            <a:lvl5pPr marL="0" marR="0" lvl="4"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5pPr>
            <a:lvl6pPr marL="457200" marR="0" lvl="5"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6pPr>
            <a:lvl7pPr marL="914400" marR="0" lvl="6"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7pPr>
            <a:lvl8pPr marL="1371600" marR="0" lvl="7"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8pPr>
            <a:lvl9pPr marL="1828800" marR="0" lvl="8"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9pPr>
          </a:lstStyle>
          <a:p>
            <a:endParaRPr/>
          </a:p>
        </p:txBody>
      </p:sp>
      <p:sp>
        <p:nvSpPr>
          <p:cNvPr id="26" name="Shape 2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1pPr>
            <a:lvl2pPr marL="0" marR="0" lvl="1"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2pPr>
            <a:lvl3pPr marL="0" marR="0" lvl="2"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3pPr>
            <a:lvl4pPr marL="0" marR="0" lvl="3"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4pPr>
            <a:lvl5pPr marL="0" marR="0" lvl="4"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5pPr>
            <a:lvl6pPr marL="457200" marR="0" lvl="5"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6pPr>
            <a:lvl7pPr marL="914400" marR="0" lvl="6"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7pPr>
            <a:lvl8pPr marL="1371600" marR="0" lvl="7"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8pPr>
            <a:lvl9pPr marL="1828800" marR="0" lvl="8"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9pPr>
          </a:lstStyle>
          <a:p>
            <a:endParaRPr/>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lt1"/>
                </a:solidFill>
                <a:latin typeface="Arial Narrow"/>
                <a:ea typeface="Arial Narrow"/>
                <a:cs typeface="Arial Narrow"/>
                <a:sym typeface="Arial Narrow"/>
              </a:defRPr>
            </a:lvl1pPr>
            <a:lvl2pPr marL="0" marR="0" lvl="1"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2pPr>
            <a:lvl3pPr marL="0" marR="0" lvl="2"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3pPr>
            <a:lvl4pPr marL="0" marR="0" lvl="3"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4pPr>
            <a:lvl5pPr marL="0" marR="0" lvl="4"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5pPr>
            <a:lvl6pPr marL="457200" marR="0" lvl="5"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6pPr>
            <a:lvl7pPr marL="914400" marR="0" lvl="6"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7pPr>
            <a:lvl8pPr marL="1371600" marR="0" lvl="7"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8pPr>
            <a:lvl9pPr marL="1828800" marR="0" lvl="8"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9pPr>
          </a:lstStyle>
          <a:p>
            <a:endParaRPr/>
          </a:p>
        </p:txBody>
      </p:sp>
      <p:sp>
        <p:nvSpPr>
          <p:cNvPr id="37" name="Shape 3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1pPr>
            <a:lvl2pPr marL="0" marR="0" lvl="1"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2pPr>
            <a:lvl3pPr marL="0" marR="0" lvl="2"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3pPr>
            <a:lvl4pPr marL="0" marR="0" lvl="3"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4pPr>
            <a:lvl5pPr marL="0" marR="0" lvl="4"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5pPr>
            <a:lvl6pPr marL="457200" marR="0" lvl="5"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6pPr>
            <a:lvl7pPr marL="914400" marR="0" lvl="6"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7pPr>
            <a:lvl8pPr marL="1371600" marR="0" lvl="7"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8pPr>
            <a:lvl9pPr marL="1828800" marR="0" lvl="8"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9pPr>
          </a:lstStyle>
          <a:p>
            <a:endParaRPr/>
          </a:p>
        </p:txBody>
      </p:sp>
      <p:sp>
        <p:nvSpPr>
          <p:cNvPr id="43" name="Shape 4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1pPr>
            <a:lvl2pPr marL="0" marR="0" lvl="1"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2pPr>
            <a:lvl3pPr marL="0" marR="0" lvl="2"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3pPr>
            <a:lvl4pPr marL="0" marR="0" lvl="3"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4pPr>
            <a:lvl5pPr marL="0" marR="0" lvl="4"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5pPr>
            <a:lvl6pPr marL="457200" marR="0" lvl="5"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6pPr>
            <a:lvl7pPr marL="914400" marR="0" lvl="6"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7pPr>
            <a:lvl8pPr marL="1371600" marR="0" lvl="7"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8pPr>
            <a:lvl9pPr marL="1828800" marR="0" lvl="8"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9pPr>
          </a:lstStyle>
          <a:p>
            <a:endParaRPr/>
          </a:p>
        </p:txBody>
      </p:sp>
      <p:sp>
        <p:nvSpPr>
          <p:cNvPr id="50" name="Shape 5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1"/>
                </a:solidFill>
                <a:latin typeface="Arial Narrow"/>
                <a:ea typeface="Arial Narrow"/>
                <a:cs typeface="Arial Narrow"/>
                <a:sym typeface="Arial Narrow"/>
              </a:defRPr>
            </a:lvl1pPr>
            <a:lvl2pPr marL="0" marR="0" lvl="1"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2pPr>
            <a:lvl3pPr marL="0" marR="0" lvl="2"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3pPr>
            <a:lvl4pPr marL="0" marR="0" lvl="3"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4pPr>
            <a:lvl5pPr marL="0" marR="0" lvl="4"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5pPr>
            <a:lvl6pPr marL="457200" marR="0" lvl="5"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6pPr>
            <a:lvl7pPr marL="914400" marR="0" lvl="6"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7pPr>
            <a:lvl8pPr marL="1371600" marR="0" lvl="7"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8pPr>
            <a:lvl9pPr marL="1828800" marR="0" lvl="8"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9pPr>
          </a:lstStyle>
          <a:p>
            <a:endParaRPr/>
          </a:p>
        </p:txBody>
      </p:sp>
      <p:sp>
        <p:nvSpPr>
          <p:cNvPr id="63" name="Shape 6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1"/>
                </a:solidFill>
                <a:latin typeface="Arial Narrow"/>
                <a:ea typeface="Arial Narrow"/>
                <a:cs typeface="Arial Narrow"/>
                <a:sym typeface="Arial Narrow"/>
              </a:defRPr>
            </a:lvl1pPr>
            <a:lvl2pPr marL="0" marR="0" lvl="1"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2pPr>
            <a:lvl3pPr marL="0" marR="0" lvl="2"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3pPr>
            <a:lvl4pPr marL="0" marR="0" lvl="3"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4pPr>
            <a:lvl5pPr marL="0" marR="0" lvl="4"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5pPr>
            <a:lvl6pPr marL="457200" marR="0" lvl="5"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6pPr>
            <a:lvl7pPr marL="914400" marR="0" lvl="6"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7pPr>
            <a:lvl8pPr marL="1371600" marR="0" lvl="7"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8pPr>
            <a:lvl9pPr marL="1828800" marR="0" lvl="8"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9pPr>
          </a:lstStyle>
          <a:p>
            <a:endParaRPr/>
          </a:p>
        </p:txBody>
      </p:sp>
      <p:sp>
        <p:nvSpPr>
          <p:cNvPr id="70" name="Shape 7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6530975"/>
            <a:ext cx="9144000" cy="350837"/>
          </a:xfrm>
          <a:prstGeom prst="rect">
            <a:avLst/>
          </a:prstGeom>
          <a:solidFill>
            <a:srgbClr val="39507F"/>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 name="Shape 11"/>
          <p:cNvPicPr preferRelativeResize="0"/>
          <p:nvPr/>
        </p:nvPicPr>
        <p:blipFill rotWithShape="1">
          <a:blip r:embed="rId13">
            <a:alphaModFix/>
          </a:blip>
          <a:srcRect t="4820" b="1884"/>
          <a:stretch/>
        </p:blipFill>
        <p:spPr>
          <a:xfrm>
            <a:off x="0" y="-4763"/>
            <a:ext cx="9144000" cy="1520825"/>
          </a:xfrm>
          <a:prstGeom prst="rect">
            <a:avLst/>
          </a:prstGeom>
          <a:noFill/>
          <a:ln>
            <a:noFill/>
          </a:ln>
        </p:spPr>
      </p:pic>
      <p:sp>
        <p:nvSpPr>
          <p:cNvPr id="12" name="Shape 12"/>
          <p:cNvSpPr/>
          <p:nvPr/>
        </p:nvSpPr>
        <p:spPr>
          <a:xfrm>
            <a:off x="0" y="487362"/>
            <a:ext cx="9144000" cy="668337"/>
          </a:xfrm>
          <a:prstGeom prst="rect">
            <a:avLst/>
          </a:prstGeom>
          <a:solidFill>
            <a:srgbClr val="39507F">
              <a:alpha val="86666"/>
            </a:srgbClr>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16" name="Shape 16"/>
          <p:cNvSpPr txBox="1">
            <a:spLocks noGrp="1"/>
          </p:cNvSpPr>
          <p:nvPr>
            <p:ph type="title"/>
          </p:nvPr>
        </p:nvSpPr>
        <p:spPr>
          <a:xfrm>
            <a:off x="1449387" y="544512"/>
            <a:ext cx="6507162" cy="55721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1pPr>
            <a:lvl2pPr marL="0" marR="0" lvl="1"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2pPr>
            <a:lvl3pPr marL="0" marR="0" lvl="2"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3pPr>
            <a:lvl4pPr marL="0" marR="0" lvl="3"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4pPr>
            <a:lvl5pPr marL="0" marR="0" lvl="4"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5pPr>
            <a:lvl6pPr marL="457200" marR="0" lvl="5"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6pPr>
            <a:lvl7pPr marL="914400" marR="0" lvl="6"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7pPr>
            <a:lvl8pPr marL="1371600" marR="0" lvl="7"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8pPr>
            <a:lvl9pPr marL="1828800" marR="0" lvl="8"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9pPr>
          </a:lstStyle>
          <a:p>
            <a:endParaRPr/>
          </a:p>
        </p:txBody>
      </p:sp>
      <p:pic>
        <p:nvPicPr>
          <p:cNvPr id="17" name="Shape 17"/>
          <p:cNvPicPr preferRelativeResize="0"/>
          <p:nvPr/>
        </p:nvPicPr>
        <p:blipFill rotWithShape="1">
          <a:blip r:embed="rId14">
            <a:alphaModFix/>
          </a:blip>
          <a:srcRect/>
          <a:stretch/>
        </p:blipFill>
        <p:spPr>
          <a:xfrm>
            <a:off x="214312" y="171450"/>
            <a:ext cx="1182686" cy="1184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ved=0CB4QFjAAahUKEwju9bWkyo7IAhXKHD4KHU-uCag&amp;url=https://www.whitehouse.gov/sites/default/files/omb/memoranda/2013/m-13-13.pdf&amp;usg=AFQjCNG6N5zV3M2nDb9jA30JnsZ9urmJ0g" TargetMode="External"/><Relationship Id="rId4" Type="http://schemas.openxmlformats.org/officeDocument/2006/relationships/hyperlink" Target="http://www.whitehouse.gov/sites/default/files/microsites/ostp/ostp_public_access_memo_2013.pdf" TargetMode="Externa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mailto:Jessica.Henkel@restorethegulf.gov" TargetMode="External"/><Relationship Id="rId4" Type="http://schemas.openxmlformats.org/officeDocument/2006/relationships/hyperlink" Target="mailto:Alyssa.Dausman@restorethegulf.gov" TargetMode="External"/><Relationship Id="rId5" Type="http://schemas.openxmlformats.org/officeDocument/2006/relationships/hyperlink" Target="mailto:Kristin.Smith@restorethegulf.gov"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RestoreTheGulf.gov" TargetMode="External"/><Relationship Id="rId4" Type="http://schemas.openxmlformats.org/officeDocument/2006/relationships/hyperlink" Target="https://www.restorethegulf.gov/gcerc-grants-office/gcerc-grants-resources"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457200" y="2276475"/>
            <a:ext cx="8551199" cy="1093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rgbClr val="366092"/>
                </a:solidFill>
                <a:latin typeface="Arial Narrow"/>
                <a:ea typeface="Arial Narrow"/>
                <a:cs typeface="Arial Narrow"/>
                <a:sym typeface="Arial Narrow"/>
              </a:rPr>
              <a:t>Data Collection &amp; Management:</a:t>
            </a:r>
            <a:br>
              <a:rPr lang="en-US" sz="4400" b="1" i="0" u="none" strike="noStrike" cap="none">
                <a:solidFill>
                  <a:srgbClr val="366092"/>
                </a:solidFill>
                <a:latin typeface="Arial Narrow"/>
                <a:ea typeface="Arial Narrow"/>
                <a:cs typeface="Arial Narrow"/>
                <a:sym typeface="Arial Narrow"/>
              </a:rPr>
            </a:br>
            <a:r>
              <a:rPr lang="en-US" sz="3600" b="1" i="1" u="none" strike="noStrike" cap="none">
                <a:solidFill>
                  <a:srgbClr val="366092"/>
                </a:solidFill>
                <a:latin typeface="Arial Narrow"/>
                <a:ea typeface="Arial Narrow"/>
                <a:cs typeface="Arial Narrow"/>
                <a:sym typeface="Arial Narrow"/>
              </a:rPr>
              <a:t>Observational Data Plan (ODP) </a:t>
            </a:r>
            <a:br>
              <a:rPr lang="en-US" sz="3600" b="1" i="1" u="none" strike="noStrike" cap="none">
                <a:solidFill>
                  <a:srgbClr val="366092"/>
                </a:solidFill>
                <a:latin typeface="Arial Narrow"/>
                <a:ea typeface="Arial Narrow"/>
                <a:cs typeface="Arial Narrow"/>
                <a:sym typeface="Arial Narrow"/>
              </a:rPr>
            </a:br>
            <a:r>
              <a:rPr lang="en-US" sz="3600" b="1" i="1" u="none" strike="noStrike" cap="none">
                <a:solidFill>
                  <a:srgbClr val="366092"/>
                </a:solidFill>
                <a:latin typeface="Arial Narrow"/>
                <a:ea typeface="Arial Narrow"/>
                <a:cs typeface="Arial Narrow"/>
                <a:sym typeface="Arial Narrow"/>
              </a:rPr>
              <a:t>&amp; </a:t>
            </a:r>
            <a:br>
              <a:rPr lang="en-US" sz="3600" b="1" i="1" u="none" strike="noStrike" cap="none">
                <a:solidFill>
                  <a:srgbClr val="366092"/>
                </a:solidFill>
                <a:latin typeface="Arial Narrow"/>
                <a:ea typeface="Arial Narrow"/>
                <a:cs typeface="Arial Narrow"/>
                <a:sym typeface="Arial Narrow"/>
              </a:rPr>
            </a:br>
            <a:r>
              <a:rPr lang="en-US" sz="3600" b="1" i="1" u="none" strike="noStrike" cap="none">
                <a:solidFill>
                  <a:srgbClr val="366092"/>
                </a:solidFill>
                <a:latin typeface="Arial Narrow"/>
                <a:ea typeface="Arial Narrow"/>
                <a:cs typeface="Arial Narrow"/>
                <a:sym typeface="Arial Narrow"/>
              </a:rPr>
              <a:t>Data Management Plan (DMP)</a:t>
            </a:r>
          </a:p>
        </p:txBody>
      </p:sp>
      <p:sp>
        <p:nvSpPr>
          <p:cNvPr id="93" name="Shape 93"/>
          <p:cNvSpPr txBox="1">
            <a:spLocks noGrp="1"/>
          </p:cNvSpPr>
          <p:nvPr>
            <p:ph type="subTitle" idx="1"/>
          </p:nvPr>
        </p:nvSpPr>
        <p:spPr>
          <a:xfrm>
            <a:off x="1351279" y="3674953"/>
            <a:ext cx="6400799" cy="2971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88888"/>
              </a:buClr>
              <a:buSzPct val="25000"/>
              <a:buFont typeface="Arial"/>
              <a:buNone/>
            </a:pPr>
            <a:endParaRPr sz="3200" b="0" i="0" u="none" strike="noStrike" cap="none" dirty="0">
              <a:solidFill>
                <a:srgbClr val="4F6128"/>
              </a:solidFill>
              <a:latin typeface="Calibri"/>
              <a:ea typeface="Calibri"/>
              <a:cs typeface="Calibri"/>
              <a:sym typeface="Calibri"/>
            </a:endParaRPr>
          </a:p>
          <a:p>
            <a:pPr marL="0" marR="0" lvl="0" indent="0" algn="ctr" rtl="0">
              <a:spcBef>
                <a:spcPts val="640"/>
              </a:spcBef>
              <a:spcAft>
                <a:spcPts val="0"/>
              </a:spcAft>
              <a:buClr>
                <a:srgbClr val="888888"/>
              </a:buClr>
              <a:buSzPct val="25000"/>
              <a:buFont typeface="Arial"/>
              <a:buNone/>
            </a:pPr>
            <a:r>
              <a:rPr lang="en-US" sz="3200" b="0" i="0" u="none" strike="noStrike" cap="none" dirty="0" err="1">
                <a:solidFill>
                  <a:srgbClr val="888888"/>
                </a:solidFill>
                <a:latin typeface="Calibri"/>
                <a:ea typeface="Calibri"/>
                <a:cs typeface="Calibri"/>
                <a:sym typeface="Calibri"/>
              </a:rPr>
              <a:t>Sarai</a:t>
            </a:r>
            <a:r>
              <a:rPr lang="en-US" sz="3200" b="0" i="0" u="none" strike="noStrike" cap="none" dirty="0">
                <a:solidFill>
                  <a:srgbClr val="888888"/>
                </a:solidFill>
                <a:latin typeface="Calibri"/>
                <a:ea typeface="Calibri"/>
                <a:cs typeface="Calibri"/>
                <a:sym typeface="Calibri"/>
              </a:rPr>
              <a:t> Piazza</a:t>
            </a:r>
          </a:p>
          <a:p>
            <a:pPr marL="0" marR="0" lvl="0" indent="0" algn="ctr" rtl="0">
              <a:spcBef>
                <a:spcPts val="640"/>
              </a:spcBef>
              <a:spcAft>
                <a:spcPts val="0"/>
              </a:spcAft>
              <a:buClr>
                <a:srgbClr val="888888"/>
              </a:buClr>
              <a:buSzPct val="25000"/>
              <a:buFont typeface="Arial"/>
              <a:buNone/>
            </a:pPr>
            <a:r>
              <a:rPr lang="en-US" sz="3200" b="0" i="0" u="none" strike="noStrike" cap="none" dirty="0">
                <a:solidFill>
                  <a:srgbClr val="888888"/>
                </a:solidFill>
                <a:latin typeface="Calibri"/>
                <a:ea typeface="Calibri"/>
                <a:cs typeface="Calibri"/>
                <a:sym typeface="Calibri"/>
              </a:rPr>
              <a:t>Craig Conzelmann</a:t>
            </a:r>
          </a:p>
          <a:p>
            <a:pPr marL="0" marR="0" lvl="0" indent="0" algn="ctr" rtl="0">
              <a:spcBef>
                <a:spcPts val="640"/>
              </a:spcBef>
              <a:spcAft>
                <a:spcPts val="0"/>
              </a:spcAft>
              <a:buClr>
                <a:srgbClr val="888888"/>
              </a:buClr>
              <a:buSzPct val="25000"/>
              <a:buFont typeface="Arial"/>
              <a:buNone/>
            </a:pPr>
            <a:endParaRPr sz="3200" b="0" i="0" u="none" strike="noStrike" cap="none" dirty="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539300" y="517974"/>
            <a:ext cx="7110300" cy="666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Arial Narrow"/>
                <a:ea typeface="Arial Narrow"/>
                <a:cs typeface="Arial Narrow"/>
                <a:sym typeface="Arial Narrow"/>
              </a:rPr>
              <a:t>ODP Template: Appen</a:t>
            </a:r>
            <a:r>
              <a:rPr lang="en-US"/>
              <a:t>dix A</a:t>
            </a:r>
          </a:p>
        </p:txBody>
      </p:sp>
      <p:pic>
        <p:nvPicPr>
          <p:cNvPr id="187" name="Shape 187"/>
          <p:cNvPicPr preferRelativeResize="0"/>
          <p:nvPr/>
        </p:nvPicPr>
        <p:blipFill>
          <a:blip r:embed="rId3">
            <a:alphaModFix/>
          </a:blip>
          <a:stretch>
            <a:fillRect/>
          </a:stretch>
        </p:blipFill>
        <p:spPr>
          <a:xfrm>
            <a:off x="2196975" y="1569075"/>
            <a:ext cx="4807574" cy="53327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1560775" y="490900"/>
            <a:ext cx="7125899" cy="688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Arial Narrow"/>
                <a:ea typeface="Arial Narrow"/>
                <a:cs typeface="Arial Narrow"/>
                <a:sym typeface="Arial Narrow"/>
              </a:rPr>
              <a:t>Example ODP: Appe</a:t>
            </a:r>
            <a:r>
              <a:rPr lang="en-US"/>
              <a:t>ndices B-D</a:t>
            </a:r>
          </a:p>
        </p:txBody>
      </p:sp>
      <p:pic>
        <p:nvPicPr>
          <p:cNvPr id="193" name="Shape 193"/>
          <p:cNvPicPr preferRelativeResize="0"/>
          <p:nvPr/>
        </p:nvPicPr>
        <p:blipFill>
          <a:blip r:embed="rId3">
            <a:alphaModFix/>
          </a:blip>
          <a:stretch>
            <a:fillRect/>
          </a:stretch>
        </p:blipFill>
        <p:spPr>
          <a:xfrm>
            <a:off x="81425" y="1598500"/>
            <a:ext cx="4155124" cy="5080224"/>
          </a:xfrm>
          <a:prstGeom prst="rect">
            <a:avLst/>
          </a:prstGeom>
          <a:noFill/>
          <a:ln>
            <a:noFill/>
          </a:ln>
        </p:spPr>
      </p:pic>
      <p:pic>
        <p:nvPicPr>
          <p:cNvPr id="194" name="Shape 194"/>
          <p:cNvPicPr preferRelativeResize="0"/>
          <p:nvPr/>
        </p:nvPicPr>
        <p:blipFill>
          <a:blip r:embed="rId4">
            <a:alphaModFix/>
          </a:blip>
          <a:stretch>
            <a:fillRect/>
          </a:stretch>
        </p:blipFill>
        <p:spPr>
          <a:xfrm>
            <a:off x="4458100" y="1559286"/>
            <a:ext cx="4549224" cy="51586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64650" y="476250"/>
            <a:ext cx="7579499" cy="7035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Arial Narrow"/>
                <a:ea typeface="Arial Narrow"/>
                <a:cs typeface="Arial Narrow"/>
                <a:sym typeface="Arial Narrow"/>
              </a:rPr>
              <a:t>Interim Guidance: </a:t>
            </a:r>
            <a:r>
              <a:rPr lang="en-US"/>
              <a:t>Example Metric</a:t>
            </a:r>
          </a:p>
        </p:txBody>
      </p:sp>
      <p:sp>
        <p:nvSpPr>
          <p:cNvPr id="201" name="Shape 201"/>
          <p:cNvSpPr txBox="1">
            <a:spLocks noGrp="1"/>
          </p:cNvSpPr>
          <p:nvPr>
            <p:ph type="body" idx="1"/>
          </p:nvPr>
        </p:nvSpPr>
        <p:spPr>
          <a:xfrm>
            <a:off x="284480" y="1570037"/>
            <a:ext cx="8859520" cy="506475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none">
                <a:solidFill>
                  <a:schemeClr val="dk1"/>
                </a:solidFill>
                <a:latin typeface="Calibri"/>
                <a:ea typeface="Calibri"/>
                <a:cs typeface="Calibri"/>
                <a:sym typeface="Calibri"/>
              </a:rPr>
              <a:t>Sample “umbrella” metrics and supporting data:</a:t>
            </a:r>
          </a:p>
          <a:p>
            <a:pPr marL="0" marR="0" lvl="0" indent="0" algn="l" rtl="0">
              <a:spcBef>
                <a:spcPts val="36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342900" algn="l" rtl="0">
              <a:spcBef>
                <a:spcPts val="520"/>
              </a:spcBef>
              <a:spcAft>
                <a:spcPts val="0"/>
              </a:spcAft>
              <a:buClr>
                <a:schemeClr val="dk1"/>
              </a:buClr>
              <a:buSzPct val="100000"/>
              <a:buFont typeface="Arial"/>
              <a:buChar char="•"/>
            </a:pPr>
            <a:r>
              <a:rPr lang="en-US" sz="2600" b="1" i="0" u="none" strike="noStrike" cap="none">
                <a:solidFill>
                  <a:schemeClr val="dk1"/>
                </a:solidFill>
                <a:latin typeface="Calibri"/>
                <a:ea typeface="Calibri"/>
                <a:cs typeface="Calibri"/>
                <a:sym typeface="Calibri"/>
              </a:rPr>
              <a:t>Metric: Wetland Restoration – Number of Acres Restored </a:t>
            </a:r>
            <a:r>
              <a:rPr lang="en-US" sz="1800" i="1" u="none" strike="noStrike" cap="none">
                <a:solidFill>
                  <a:schemeClr val="dk1"/>
                </a:solidFill>
                <a:latin typeface="Calibri"/>
                <a:ea typeface="Calibri"/>
                <a:cs typeface="Calibri"/>
                <a:sym typeface="Calibri"/>
              </a:rPr>
              <a:t>(entered in RAAMS)</a:t>
            </a:r>
          </a:p>
          <a:p>
            <a:pPr marL="342900" marR="0" lvl="0" indent="-342900" algn="l" rtl="0">
              <a:spcBef>
                <a:spcPts val="520"/>
              </a:spcBef>
              <a:spcAft>
                <a:spcPts val="0"/>
              </a:spcAft>
              <a:buClr>
                <a:schemeClr val="dk1"/>
              </a:buClr>
              <a:buSzPct val="100000"/>
              <a:buFont typeface="Arial"/>
              <a:buChar char="•"/>
            </a:pPr>
            <a:r>
              <a:rPr lang="en-US" sz="2600" b="1" i="0" u="none" strike="noStrike" cap="none">
                <a:solidFill>
                  <a:schemeClr val="dk1"/>
                </a:solidFill>
                <a:latin typeface="Calibri"/>
                <a:ea typeface="Calibri"/>
                <a:cs typeface="Calibri"/>
                <a:sym typeface="Calibri"/>
              </a:rPr>
              <a:t>Metric Success Criteria: 100 Acres Restored</a:t>
            </a:r>
          </a:p>
          <a:p>
            <a:pPr marL="742950" marR="0" lvl="1" indent="-285750" algn="l" rtl="0">
              <a:spcBef>
                <a:spcPts val="440"/>
              </a:spcBef>
              <a:spcAft>
                <a:spcPts val="0"/>
              </a:spcAft>
              <a:buClr>
                <a:schemeClr val="dk1"/>
              </a:buClr>
              <a:buSzPct val="100000"/>
              <a:buFont typeface="Arial"/>
              <a:buChar char="–"/>
            </a:pPr>
            <a:r>
              <a:rPr lang="en-US" sz="2200" b="1" i="0" u="none" strike="noStrike" cap="none">
                <a:solidFill>
                  <a:schemeClr val="dk1"/>
                </a:solidFill>
                <a:latin typeface="Calibri"/>
                <a:ea typeface="Calibri"/>
                <a:cs typeface="Calibri"/>
                <a:sym typeface="Calibri"/>
              </a:rPr>
              <a:t>Measure I. </a:t>
            </a:r>
            <a:r>
              <a:rPr lang="en-US" sz="2200" b="0" i="0" u="none" strike="noStrike" cap="none">
                <a:solidFill>
                  <a:schemeClr val="dk1"/>
                </a:solidFill>
                <a:latin typeface="Calibri"/>
                <a:ea typeface="Calibri"/>
                <a:cs typeface="Calibri"/>
                <a:sym typeface="Calibri"/>
              </a:rPr>
              <a:t>Habitat Composition--Golden Island contains unique categories of terrestrial and aquatic habitats including beach and dune, intertidal flats, wetlands, and upland/scrub shrub.</a:t>
            </a:r>
          </a:p>
          <a:p>
            <a:pPr marL="742950" marR="0" lvl="1" indent="-285750" algn="l" rtl="0">
              <a:spcBef>
                <a:spcPts val="440"/>
              </a:spcBef>
              <a:spcAft>
                <a:spcPts val="0"/>
              </a:spcAft>
              <a:buClr>
                <a:schemeClr val="dk1"/>
              </a:buClr>
              <a:buSzPct val="100000"/>
              <a:buFont typeface="Arial"/>
              <a:buChar char="–"/>
            </a:pPr>
            <a:r>
              <a:rPr lang="en-US" sz="2200" b="1" i="0" u="none" strike="noStrike" cap="none">
                <a:solidFill>
                  <a:schemeClr val="dk1"/>
                </a:solidFill>
                <a:latin typeface="Calibri"/>
                <a:ea typeface="Calibri"/>
                <a:cs typeface="Calibri"/>
                <a:sym typeface="Calibri"/>
              </a:rPr>
              <a:t>Success Criteria: </a:t>
            </a:r>
            <a:r>
              <a:rPr lang="en-US" sz="2200" b="0" i="0" u="none" strike="noStrike" cap="none">
                <a:solidFill>
                  <a:schemeClr val="dk1"/>
                </a:solidFill>
                <a:latin typeface="Calibri"/>
                <a:ea typeface="Calibri"/>
                <a:cs typeface="Calibri"/>
                <a:sym typeface="Calibri"/>
              </a:rPr>
              <a:t>Maintain habitat diversity of emergent and submerged habitats over time including beach and dune, intertidal flats, wetlands, and upland/scrub shrub.</a:t>
            </a:r>
          </a:p>
          <a:p>
            <a:pPr marL="342900" marR="0" lvl="0" indent="-342900" algn="l" rtl="0">
              <a:spcBef>
                <a:spcPts val="520"/>
              </a:spcBef>
              <a:spcAft>
                <a:spcPts val="0"/>
              </a:spcAft>
              <a:buClr>
                <a:schemeClr val="dk1"/>
              </a:buClr>
              <a:buSzPct val="100000"/>
              <a:buFont typeface="Arial"/>
              <a:buNone/>
            </a:pPr>
            <a:endParaRPr sz="26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564640" y="254317"/>
            <a:ext cx="554736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lt1"/>
                </a:solidFill>
                <a:latin typeface="Arial Narrow"/>
                <a:ea typeface="Arial Narrow"/>
                <a:cs typeface="Arial Narrow"/>
                <a:sym typeface="Arial Narrow"/>
              </a:rPr>
              <a:t>Interim Guidance: ODP</a:t>
            </a:r>
          </a:p>
        </p:txBody>
      </p:sp>
      <p:sp>
        <p:nvSpPr>
          <p:cNvPr id="207" name="Shape 207"/>
          <p:cNvSpPr txBox="1">
            <a:spLocks noGrp="1"/>
          </p:cNvSpPr>
          <p:nvPr>
            <p:ph type="body" idx="1"/>
          </p:nvPr>
        </p:nvSpPr>
        <p:spPr>
          <a:xfrm>
            <a:off x="284480" y="1570037"/>
            <a:ext cx="8859520" cy="506475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none">
                <a:solidFill>
                  <a:schemeClr val="dk1"/>
                </a:solidFill>
                <a:latin typeface="Calibri"/>
                <a:ea typeface="Calibri"/>
                <a:cs typeface="Calibri"/>
                <a:sym typeface="Calibri"/>
              </a:rPr>
              <a:t>Sample “umbrella” metrics and supporting data:</a:t>
            </a:r>
          </a:p>
          <a:p>
            <a:pPr marL="342900" marR="0" lvl="0" indent="-342900" algn="l" rtl="0">
              <a:spcBef>
                <a:spcPts val="560"/>
              </a:spcBef>
              <a:spcAft>
                <a:spcPts val="0"/>
              </a:spcAft>
              <a:buClr>
                <a:schemeClr val="dk1"/>
              </a:buClr>
              <a:buSzPct val="107692"/>
              <a:buFont typeface="Arial"/>
              <a:buChar char="•"/>
            </a:pPr>
            <a:r>
              <a:rPr lang="en-US" sz="2600" b="1" i="0" u="none" strike="noStrike" cap="none">
                <a:solidFill>
                  <a:schemeClr val="dk1"/>
                </a:solidFill>
                <a:latin typeface="Calibri"/>
                <a:ea typeface="Calibri"/>
                <a:cs typeface="Calibri"/>
                <a:sym typeface="Calibri"/>
              </a:rPr>
              <a:t>Metric: </a:t>
            </a:r>
            <a:r>
              <a:rPr lang="en-US" sz="2800" b="1" i="0" u="none" strike="noStrike" cap="none">
                <a:solidFill>
                  <a:schemeClr val="dk1"/>
                </a:solidFill>
                <a:latin typeface="Calibri"/>
                <a:ea typeface="Calibri"/>
                <a:cs typeface="Calibri"/>
                <a:sym typeface="Calibri"/>
              </a:rPr>
              <a:t>Number people reached</a:t>
            </a:r>
            <a:r>
              <a:rPr lang="en-US" sz="2800" b="0" i="0" u="none" strike="noStrike" cap="none">
                <a:solidFill>
                  <a:schemeClr val="dk1"/>
                </a:solidFill>
                <a:latin typeface="Calibri"/>
                <a:ea typeface="Calibri"/>
                <a:cs typeface="Calibri"/>
                <a:sym typeface="Calibri"/>
              </a:rPr>
              <a:t> </a:t>
            </a:r>
            <a:r>
              <a:rPr lang="en-US" sz="2400" b="0" i="1" u="none" strike="noStrike" cap="none">
                <a:solidFill>
                  <a:schemeClr val="dk1"/>
                </a:solidFill>
                <a:latin typeface="Calibri"/>
                <a:ea typeface="Calibri"/>
                <a:cs typeface="Calibri"/>
                <a:sym typeface="Calibri"/>
              </a:rPr>
              <a:t>(entered in RAAMS)</a:t>
            </a:r>
          </a:p>
          <a:p>
            <a:pPr marL="342900" marR="0" lvl="0" indent="-342900" algn="l" rtl="0">
              <a:spcBef>
                <a:spcPts val="560"/>
              </a:spcBef>
              <a:spcAft>
                <a:spcPts val="0"/>
              </a:spcAft>
              <a:buClr>
                <a:schemeClr val="dk1"/>
              </a:buClr>
              <a:buSzPct val="107692"/>
              <a:buFont typeface="Arial"/>
              <a:buChar char="•"/>
            </a:pPr>
            <a:r>
              <a:rPr lang="en-US" sz="2600" b="1" i="0" u="none" strike="noStrike" cap="none">
                <a:solidFill>
                  <a:schemeClr val="dk1"/>
                </a:solidFill>
                <a:latin typeface="Calibri"/>
                <a:ea typeface="Calibri"/>
                <a:cs typeface="Calibri"/>
                <a:sym typeface="Calibri"/>
              </a:rPr>
              <a:t>Metric Success Criteria: </a:t>
            </a:r>
            <a:r>
              <a:rPr lang="en-US" sz="2800" b="1" i="0" u="none" strike="noStrike" cap="none">
                <a:solidFill>
                  <a:schemeClr val="dk1"/>
                </a:solidFill>
                <a:latin typeface="Calibri"/>
                <a:ea typeface="Calibri"/>
                <a:cs typeface="Calibri"/>
                <a:sym typeface="Calibri"/>
              </a:rPr>
              <a:t>At least 250 tribal youth and veteran participants annually</a:t>
            </a:r>
            <a:r>
              <a:rPr lang="en-US" sz="2800" b="0" i="0" u="none" strike="noStrike" cap="none">
                <a:solidFill>
                  <a:schemeClr val="dk1"/>
                </a:solidFill>
                <a:latin typeface="Calibri"/>
                <a:ea typeface="Calibri"/>
                <a:cs typeface="Calibri"/>
                <a:sym typeface="Calibri"/>
              </a:rPr>
              <a:t> </a:t>
            </a:r>
          </a:p>
          <a:p>
            <a:pPr marL="742950" marR="0" lvl="1" indent="-285750" algn="l" rtl="0">
              <a:spcBef>
                <a:spcPts val="560"/>
              </a:spcBef>
              <a:spcAft>
                <a:spcPts val="0"/>
              </a:spcAft>
              <a:buClr>
                <a:schemeClr val="dk1"/>
              </a:buClr>
              <a:buSzPct val="100000"/>
              <a:buFont typeface="Arial"/>
              <a:buChar char="–"/>
            </a:pPr>
            <a:r>
              <a:rPr lang="en-US" sz="2800" b="1" i="0" u="none" strike="noStrike" cap="none">
                <a:solidFill>
                  <a:schemeClr val="dk1"/>
                </a:solidFill>
                <a:latin typeface="Calibri"/>
                <a:ea typeface="Calibri"/>
                <a:cs typeface="Calibri"/>
                <a:sym typeface="Calibri"/>
              </a:rPr>
              <a:t>Measure </a:t>
            </a:r>
            <a:r>
              <a:rPr lang="en-US" sz="2800" b="1" i="1" u="none" strike="noStrike" cap="none">
                <a:solidFill>
                  <a:schemeClr val="dk1"/>
                </a:solidFill>
                <a:latin typeface="Calibri"/>
                <a:ea typeface="Calibri"/>
                <a:cs typeface="Calibri"/>
                <a:sym typeface="Calibri"/>
              </a:rPr>
              <a:t>I</a:t>
            </a:r>
            <a:r>
              <a:rPr lang="en-US" sz="2800" b="1" i="0"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Number of youth participants who gained or improved technical skills</a:t>
            </a:r>
          </a:p>
          <a:p>
            <a:pPr marL="742950" marR="0" lvl="1" indent="-285750" algn="l" rtl="0">
              <a:spcBef>
                <a:spcPts val="560"/>
              </a:spcBef>
              <a:spcAft>
                <a:spcPts val="0"/>
              </a:spcAft>
              <a:buClr>
                <a:schemeClr val="dk1"/>
              </a:buClr>
              <a:buSzPct val="100000"/>
              <a:buFont typeface="Arial"/>
              <a:buChar char="–"/>
            </a:pPr>
            <a:r>
              <a:rPr lang="en-US" sz="2800" b="1" i="0" u="none" strike="noStrike" cap="none">
                <a:solidFill>
                  <a:schemeClr val="dk1"/>
                </a:solidFill>
                <a:latin typeface="Calibri"/>
                <a:ea typeface="Calibri"/>
                <a:cs typeface="Calibri"/>
                <a:sym typeface="Calibri"/>
              </a:rPr>
              <a:t>Success Criteria: </a:t>
            </a:r>
            <a:r>
              <a:rPr lang="en-US" sz="2800" b="0" i="0" u="none" strike="noStrike" cap="none">
                <a:solidFill>
                  <a:schemeClr val="dk1"/>
                </a:solidFill>
                <a:latin typeface="Calibri"/>
                <a:ea typeface="Calibri"/>
                <a:cs typeface="Calibri"/>
                <a:sym typeface="Calibri"/>
              </a:rPr>
              <a:t>50 students per year</a:t>
            </a:r>
          </a:p>
          <a:p>
            <a:pPr marL="742950" marR="0" lvl="1" indent="-285750" algn="l" rtl="0">
              <a:spcBef>
                <a:spcPts val="560"/>
              </a:spcBef>
              <a:spcAft>
                <a:spcPts val="0"/>
              </a:spcAft>
              <a:buClr>
                <a:schemeClr val="dk1"/>
              </a:buClr>
              <a:buSzPct val="100000"/>
              <a:buFont typeface="Arial"/>
              <a:buChar char="–"/>
            </a:pPr>
            <a:r>
              <a:rPr lang="en-US" sz="2800" b="1" i="0" u="none" strike="noStrike" cap="none">
                <a:solidFill>
                  <a:schemeClr val="dk1"/>
                </a:solidFill>
                <a:latin typeface="Calibri"/>
                <a:ea typeface="Calibri"/>
                <a:cs typeface="Calibri"/>
                <a:sym typeface="Calibri"/>
              </a:rPr>
              <a:t>Measure </a:t>
            </a:r>
            <a:r>
              <a:rPr lang="en-US" sz="2800" b="1" i="1" u="none" strike="noStrike" cap="none">
                <a:solidFill>
                  <a:schemeClr val="dk1"/>
                </a:solidFill>
                <a:latin typeface="Calibri"/>
                <a:ea typeface="Calibri"/>
                <a:cs typeface="Calibri"/>
                <a:sym typeface="Calibri"/>
              </a:rPr>
              <a:t>II</a:t>
            </a:r>
            <a:r>
              <a:rPr lang="en-US" sz="2800" b="1" i="0"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Number of veteran participants who gained or improved technical skills</a:t>
            </a:r>
          </a:p>
          <a:p>
            <a:pPr marL="742950" marR="0" lvl="1" indent="-285750" algn="l" rtl="0">
              <a:spcBef>
                <a:spcPts val="560"/>
              </a:spcBef>
              <a:spcAft>
                <a:spcPts val="0"/>
              </a:spcAft>
              <a:buClr>
                <a:schemeClr val="dk1"/>
              </a:buClr>
              <a:buSzPct val="100000"/>
              <a:buFont typeface="Arial"/>
              <a:buChar char="–"/>
            </a:pPr>
            <a:r>
              <a:rPr lang="en-US" sz="2800" b="1" i="0" u="none" strike="noStrike" cap="none">
                <a:solidFill>
                  <a:schemeClr val="dk1"/>
                </a:solidFill>
                <a:latin typeface="Calibri"/>
                <a:ea typeface="Calibri"/>
                <a:cs typeface="Calibri"/>
                <a:sym typeface="Calibri"/>
              </a:rPr>
              <a:t>Success Criteria: </a:t>
            </a:r>
            <a:r>
              <a:rPr lang="en-US" sz="2800" b="0" i="0" u="none" strike="noStrike" cap="none">
                <a:solidFill>
                  <a:schemeClr val="dk1"/>
                </a:solidFill>
                <a:latin typeface="Calibri"/>
                <a:ea typeface="Calibri"/>
                <a:cs typeface="Calibri"/>
                <a:sym typeface="Calibri"/>
              </a:rPr>
              <a:t>100 veterans per year</a:t>
            </a:r>
          </a:p>
          <a:p>
            <a:pPr marL="342900" marR="0" lvl="0" indent="-342900" algn="l" rtl="0">
              <a:spcBef>
                <a:spcPts val="520"/>
              </a:spcBef>
              <a:spcAft>
                <a:spcPts val="0"/>
              </a:spcAft>
              <a:buClr>
                <a:schemeClr val="dk1"/>
              </a:buClr>
              <a:buSzPct val="100000"/>
              <a:buFont typeface="Arial"/>
              <a:buNone/>
            </a:pPr>
            <a:endParaRPr sz="26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425050" y="476250"/>
            <a:ext cx="7718999" cy="674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a:t>Data Management Plan (DMP)</a:t>
            </a:r>
          </a:p>
        </p:txBody>
      </p:sp>
      <p:sp>
        <p:nvSpPr>
          <p:cNvPr id="213" name="Shape 213"/>
          <p:cNvSpPr txBox="1">
            <a:spLocks noGrp="1"/>
          </p:cNvSpPr>
          <p:nvPr>
            <p:ph type="body" idx="1"/>
          </p:nvPr>
        </p:nvSpPr>
        <p:spPr>
          <a:xfrm>
            <a:off x="73275" y="3048000"/>
            <a:ext cx="9019500" cy="30783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r>
              <a:rPr lang="en-US" i="1"/>
              <a:t>In addition to the Observational Data Plan, grantees must prepare and submit a Data Management Plan.</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1564650" y="483575"/>
            <a:ext cx="7579499" cy="68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Arial Narrow"/>
                <a:ea typeface="Arial Narrow"/>
                <a:cs typeface="Arial Narrow"/>
                <a:sym typeface="Arial Narrow"/>
              </a:rPr>
              <a:t>Interim Guidance: DMP</a:t>
            </a:r>
          </a:p>
        </p:txBody>
      </p:sp>
      <p:sp>
        <p:nvSpPr>
          <p:cNvPr id="219" name="Shape 219"/>
          <p:cNvSpPr txBox="1">
            <a:spLocks noGrp="1"/>
          </p:cNvSpPr>
          <p:nvPr>
            <p:ph type="body" idx="1"/>
          </p:nvPr>
        </p:nvSpPr>
        <p:spPr>
          <a:xfrm>
            <a:off x="0" y="1485371"/>
            <a:ext cx="8859520" cy="506475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Recipients are responsible for providing                              all project-related </a:t>
            </a:r>
            <a:r>
              <a:rPr lang="en-US" sz="2800" b="1" i="0" u="none" strike="noStrike" cap="none" dirty="0">
                <a:solidFill>
                  <a:schemeClr val="dk1"/>
                </a:solidFill>
                <a:latin typeface="Calibri"/>
                <a:ea typeface="Calibri"/>
                <a:cs typeface="Calibri"/>
                <a:sym typeface="Calibri"/>
              </a:rPr>
              <a:t>data</a:t>
            </a:r>
            <a:r>
              <a:rPr lang="en-US" sz="2800" b="0" i="0" u="none" strike="noStrike" cap="none" dirty="0">
                <a:solidFill>
                  <a:schemeClr val="dk1"/>
                </a:solidFill>
                <a:latin typeface="Calibri"/>
                <a:ea typeface="Calibri"/>
                <a:cs typeface="Calibri"/>
                <a:sym typeface="Calibri"/>
              </a:rPr>
              <a:t> to the Council in </a:t>
            </a:r>
            <a:r>
              <a:rPr lang="en-US" sz="2800" b="0" i="1" u="sng" strike="noStrike" cap="none" dirty="0">
                <a:solidFill>
                  <a:schemeClr val="dk1"/>
                </a:solidFill>
                <a:latin typeface="Calibri"/>
                <a:ea typeface="Calibri"/>
                <a:cs typeface="Calibri"/>
                <a:sym typeface="Calibri"/>
              </a:rPr>
              <a:t>digital, machine-readable</a:t>
            </a:r>
            <a:r>
              <a:rPr lang="en-US" sz="2800" b="0" i="0" u="none" strike="noStrike" cap="none" dirty="0">
                <a:solidFill>
                  <a:schemeClr val="dk1"/>
                </a:solidFill>
                <a:latin typeface="Calibri"/>
                <a:ea typeface="Calibri"/>
                <a:cs typeface="Calibri"/>
                <a:sym typeface="Calibri"/>
              </a:rPr>
              <a:t>, non-proprietary formats; described with appropriate metadata; and in compliance with all federal laws and </a:t>
            </a:r>
            <a:r>
              <a:rPr lang="en-US" sz="2800" b="0" i="0" u="none" strike="noStrike" cap="none" dirty="0" smtClean="0">
                <a:solidFill>
                  <a:schemeClr val="dk1"/>
                </a:solidFill>
                <a:latin typeface="Calibri"/>
                <a:ea typeface="Calibri"/>
                <a:cs typeface="Calibri"/>
                <a:sym typeface="Calibri"/>
              </a:rPr>
              <a:t>policies. </a:t>
            </a:r>
            <a:br>
              <a:rPr lang="en-US" sz="2800" b="0" i="0" u="none" strike="noStrike" cap="none" dirty="0" smtClean="0">
                <a:solidFill>
                  <a:schemeClr val="dk1"/>
                </a:solidFill>
                <a:latin typeface="Calibri"/>
                <a:ea typeface="Calibri"/>
                <a:cs typeface="Calibri"/>
                <a:sym typeface="Calibri"/>
              </a:rPr>
            </a:br>
            <a:r>
              <a:rPr lang="en-US" sz="2800" b="0" i="0" u="none" strike="noStrike" cap="none" dirty="0" smtClean="0">
                <a:solidFill>
                  <a:schemeClr val="dk1"/>
                </a:solidFill>
                <a:latin typeface="Calibri"/>
                <a:ea typeface="Calibri"/>
                <a:cs typeface="Calibri"/>
                <a:sym typeface="Calibri"/>
              </a:rPr>
              <a:t>  </a:t>
            </a:r>
            <a:r>
              <a:rPr lang="en-US" sz="2800" b="0" i="0" u="none" strike="noStrike" cap="none" dirty="0" smtClean="0">
                <a:solidFill>
                  <a:schemeClr val="accent1"/>
                </a:solidFill>
                <a:latin typeface="Calibri"/>
                <a:ea typeface="Calibri"/>
                <a:cs typeface="Calibri"/>
                <a:sym typeface="Calibri"/>
              </a:rPr>
              <a:t> </a:t>
            </a:r>
            <a:r>
              <a:rPr lang="en-US" sz="2800" b="0" i="1" u="none" strike="noStrike" cap="none" dirty="0" smtClean="0">
                <a:solidFill>
                  <a:schemeClr val="accent1"/>
                </a:solidFill>
                <a:latin typeface="Calibri"/>
                <a:ea typeface="Calibri"/>
                <a:cs typeface="Calibri"/>
                <a:sym typeface="Calibri"/>
              </a:rPr>
              <a:t>Please note: </a:t>
            </a:r>
            <a:r>
              <a:rPr lang="en-US" sz="2800" b="0" i="1" u="none" strike="noStrike" cap="none" dirty="0" err="1" smtClean="0">
                <a:solidFill>
                  <a:schemeClr val="accent1"/>
                </a:solidFill>
                <a:latin typeface="Calibri"/>
                <a:ea typeface="Calibri"/>
                <a:cs typeface="Calibri"/>
                <a:sym typeface="Calibri"/>
              </a:rPr>
              <a:t>pdf</a:t>
            </a:r>
            <a:r>
              <a:rPr lang="en-US" sz="2800" b="0" i="1" u="none" strike="noStrike" cap="none" dirty="0" smtClean="0">
                <a:solidFill>
                  <a:schemeClr val="accent1"/>
                </a:solidFill>
                <a:latin typeface="Calibri"/>
                <a:ea typeface="Calibri"/>
                <a:cs typeface="Calibri"/>
                <a:sym typeface="Calibri"/>
              </a:rPr>
              <a:t> is not a valid format for data</a:t>
            </a:r>
            <a:r>
              <a:rPr lang="en-US" sz="2800" b="0" i="1" u="none" strike="noStrike" cap="none" dirty="0" smtClean="0">
                <a:solidFill>
                  <a:schemeClr val="dk1"/>
                </a:solidFill>
                <a:latin typeface="Calibri"/>
                <a:ea typeface="Calibri"/>
                <a:cs typeface="Calibri"/>
                <a:sym typeface="Calibri"/>
              </a:rPr>
              <a:t>.</a:t>
            </a:r>
            <a:endParaRPr lang="en-US" sz="2800" b="0" i="1" u="none" strike="noStrike" cap="none" dirty="0">
              <a:solidFill>
                <a:schemeClr val="dk1"/>
              </a:solidFill>
              <a:latin typeface="Calibri"/>
              <a:ea typeface="Calibri"/>
              <a:cs typeface="Calibri"/>
              <a:sym typeface="Calibri"/>
            </a:endParaRPr>
          </a:p>
          <a:p>
            <a:pPr marL="0" marR="0" lvl="0" indent="0" algn="l" rtl="0">
              <a:spcBef>
                <a:spcPts val="560"/>
              </a:spcBef>
              <a:spcAft>
                <a:spcPts val="0"/>
              </a:spcAft>
              <a:buClr>
                <a:schemeClr val="dk1"/>
              </a:buClr>
              <a:buSzPct val="25000"/>
              <a:buFont typeface="Arial"/>
              <a:buNone/>
            </a:pPr>
            <a:endParaRPr sz="2800" b="0" i="0" u="none" strike="noStrike" cap="none" dirty="0">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Char char="•"/>
            </a:pPr>
            <a:r>
              <a:rPr lang="en-US" sz="2800" dirty="0"/>
              <a:t>The </a:t>
            </a:r>
            <a:r>
              <a:rPr lang="en-US" sz="2800" b="0" i="0" u="none" strike="noStrike" cap="none" dirty="0">
                <a:solidFill>
                  <a:schemeClr val="dk1"/>
                </a:solidFill>
                <a:latin typeface="Calibri"/>
                <a:ea typeface="Calibri"/>
                <a:cs typeface="Calibri"/>
                <a:sym typeface="Calibri"/>
              </a:rPr>
              <a:t>DMP Interim Guidance provides </a:t>
            </a:r>
            <a:r>
              <a:rPr lang="en-US" sz="2800" dirty="0"/>
              <a:t>direction</a:t>
            </a:r>
            <a:r>
              <a:rPr lang="en-US" sz="2800" b="0" i="0" u="none" strike="noStrike" cap="none" dirty="0">
                <a:solidFill>
                  <a:schemeClr val="dk1"/>
                </a:solidFill>
                <a:latin typeface="Calibri"/>
                <a:ea typeface="Calibri"/>
                <a:cs typeface="Calibri"/>
                <a:sym typeface="Calibri"/>
              </a:rPr>
              <a:t> on data management and delivery/sharing</a:t>
            </a:r>
          </a:p>
          <a:p>
            <a:pPr marL="342900" marR="0" lvl="0" indent="-342900" algn="l" rtl="0">
              <a:spcBef>
                <a:spcPts val="560"/>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a:p>
            <a:pPr marL="342900" marR="0" lvl="0" indent="-342900" algn="l" rtl="0">
              <a:spcBef>
                <a:spcPts val="520"/>
              </a:spcBef>
              <a:spcAft>
                <a:spcPts val="0"/>
              </a:spcAft>
              <a:buClr>
                <a:schemeClr val="dk1"/>
              </a:buClr>
              <a:buSzPct val="100000"/>
              <a:buFont typeface="Arial"/>
              <a:buNone/>
            </a:pPr>
            <a:endParaRPr sz="2600" b="0" i="0" u="none" strike="noStrike" cap="none" dirty="0">
              <a:solidFill>
                <a:schemeClr val="dk1"/>
              </a:solidFill>
              <a:latin typeface="Calibri"/>
              <a:ea typeface="Calibri"/>
              <a:cs typeface="Calibri"/>
              <a:sym typeface="Calibri"/>
            </a:endParaRPr>
          </a:p>
        </p:txBody>
      </p:sp>
      <p:sp>
        <p:nvSpPr>
          <p:cNvPr id="220" name="Shape 220"/>
          <p:cNvSpPr txBox="1"/>
          <p:nvPr/>
        </p:nvSpPr>
        <p:spPr>
          <a:xfrm>
            <a:off x="6366932" y="1104051"/>
            <a:ext cx="2777066" cy="1015662"/>
          </a:xfrm>
          <a:prstGeom prst="rect">
            <a:avLst/>
          </a:prstGeom>
          <a:gradFill>
            <a:gsLst>
              <a:gs pos="0">
                <a:srgbClr val="F4F8FB"/>
              </a:gs>
              <a:gs pos="74000">
                <a:srgbClr val="AEC5E1"/>
              </a:gs>
              <a:gs pos="83000">
                <a:srgbClr val="AEC5E1"/>
              </a:gs>
              <a:gs pos="100000">
                <a:srgbClr val="C8D8EB"/>
              </a:gs>
            </a:gsLst>
            <a:lin ang="5400000" scaled="0"/>
          </a:gradFill>
          <a:ln w="25400"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2000" i="1">
                <a:solidFill>
                  <a:schemeClr val="dk1"/>
                </a:solidFill>
                <a:latin typeface="Calibri"/>
                <a:ea typeface="Calibri"/>
                <a:cs typeface="Calibri"/>
                <a:sym typeface="Calibri"/>
              </a:rPr>
              <a:t>DMPs must be prepared, submitted, and approved prior to award of funds.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1564650" y="476249"/>
            <a:ext cx="7579499" cy="68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Arial Narrow"/>
                <a:ea typeface="Arial Narrow"/>
                <a:cs typeface="Arial Narrow"/>
                <a:sym typeface="Arial Narrow"/>
              </a:rPr>
              <a:t>Interim Guidance: DMPs Include</a:t>
            </a:r>
          </a:p>
        </p:txBody>
      </p:sp>
      <p:sp>
        <p:nvSpPr>
          <p:cNvPr id="226" name="Shape 226"/>
          <p:cNvSpPr txBox="1">
            <a:spLocks noGrp="1"/>
          </p:cNvSpPr>
          <p:nvPr>
            <p:ph type="body" idx="1"/>
          </p:nvPr>
        </p:nvSpPr>
        <p:spPr>
          <a:xfrm>
            <a:off x="118525" y="1687274"/>
            <a:ext cx="9025500" cy="4826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Project name, sponsoring agency,                                  project phase, and an estimated budget for data management </a:t>
            </a:r>
          </a:p>
          <a:p>
            <a:pPr marL="342900" marR="0" lvl="0" indent="-342900" algn="l" rtl="0">
              <a:spcBef>
                <a:spcPts val="520"/>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Contact information for one or more Data Stewards </a:t>
            </a:r>
          </a:p>
          <a:p>
            <a:pPr marL="342900" marR="0" lvl="0" indent="-342900" algn="l" rtl="0">
              <a:spcBef>
                <a:spcPts val="520"/>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Estimated data collection period </a:t>
            </a:r>
            <a:r>
              <a:rPr lang="en-US" sz="2600" b="0" i="1" u="none" strike="noStrike" cap="none">
                <a:solidFill>
                  <a:schemeClr val="dk1"/>
                </a:solidFill>
                <a:latin typeface="Calibri"/>
                <a:ea typeface="Calibri"/>
                <a:cs typeface="Calibri"/>
                <a:sym typeface="Calibri"/>
              </a:rPr>
              <a:t>(start and end dates) </a:t>
            </a:r>
          </a:p>
          <a:p>
            <a:pPr marL="342900" marR="0" lvl="0" indent="-342900" algn="l" rtl="0">
              <a:spcBef>
                <a:spcPts val="520"/>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A short description of the project location &amp; data collection</a:t>
            </a:r>
          </a:p>
          <a:p>
            <a:pPr marL="342900" marR="0" lvl="0" indent="-342900" algn="l" rtl="0">
              <a:spcBef>
                <a:spcPts val="520"/>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A list of each of the data types </a:t>
            </a:r>
            <a:r>
              <a:rPr lang="en-US" sz="2600" b="0" i="1" u="none" strike="noStrike" cap="none">
                <a:solidFill>
                  <a:schemeClr val="dk1"/>
                </a:solidFill>
                <a:latin typeface="Calibri"/>
                <a:ea typeface="Calibri"/>
                <a:cs typeface="Calibri"/>
                <a:sym typeface="Calibri"/>
              </a:rPr>
              <a:t>(examples in Appendix D)</a:t>
            </a:r>
          </a:p>
          <a:p>
            <a:pPr marL="342900" marR="0" lvl="0" indent="-342900" algn="l" rtl="0">
              <a:spcBef>
                <a:spcPts val="520"/>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GIS information </a:t>
            </a:r>
            <a:r>
              <a:rPr lang="en-US" sz="2600" b="0" i="1" u="none" strike="noStrike" cap="none">
                <a:solidFill>
                  <a:schemeClr val="dk1"/>
                </a:solidFill>
                <a:latin typeface="Calibri"/>
                <a:ea typeface="Calibri"/>
                <a:cs typeface="Calibri"/>
                <a:sym typeface="Calibri"/>
              </a:rPr>
              <a:t>(if known and applicable) </a:t>
            </a:r>
          </a:p>
          <a:p>
            <a:pPr marL="342900" marR="0" lvl="0" indent="-342900" algn="l" rtl="0">
              <a:spcBef>
                <a:spcPts val="520"/>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Your organization’s data management and metadata capacities and how your organization intends to store, archive, and disseminate project data </a:t>
            </a:r>
          </a:p>
          <a:p>
            <a:pPr marL="342900" marR="0" lvl="0" indent="-342900" algn="l" rtl="0">
              <a:spcBef>
                <a:spcPts val="520"/>
              </a:spcBef>
              <a:spcAft>
                <a:spcPts val="0"/>
              </a:spcAft>
              <a:buClr>
                <a:schemeClr val="dk1"/>
              </a:buClr>
              <a:buSzPct val="100000"/>
              <a:buFont typeface="Arial"/>
              <a:buNone/>
            </a:pPr>
            <a:endParaRPr sz="2600" b="0" i="0" u="none" strike="noStrike" cap="none">
              <a:solidFill>
                <a:schemeClr val="dk1"/>
              </a:solidFill>
              <a:latin typeface="Calibri"/>
              <a:ea typeface="Calibri"/>
              <a:cs typeface="Calibri"/>
              <a:sym typeface="Calibri"/>
            </a:endParaRPr>
          </a:p>
        </p:txBody>
      </p:sp>
      <p:sp>
        <p:nvSpPr>
          <p:cNvPr id="227" name="Shape 227"/>
          <p:cNvSpPr txBox="1"/>
          <p:nvPr/>
        </p:nvSpPr>
        <p:spPr>
          <a:xfrm>
            <a:off x="6366932" y="1104051"/>
            <a:ext cx="2777066" cy="1015662"/>
          </a:xfrm>
          <a:prstGeom prst="rect">
            <a:avLst/>
          </a:prstGeom>
          <a:gradFill>
            <a:gsLst>
              <a:gs pos="0">
                <a:srgbClr val="F4F8FB"/>
              </a:gs>
              <a:gs pos="74000">
                <a:srgbClr val="AEC5E1"/>
              </a:gs>
              <a:gs pos="83000">
                <a:srgbClr val="AEC5E1"/>
              </a:gs>
              <a:gs pos="100000">
                <a:srgbClr val="C8D8EB"/>
              </a:gs>
            </a:gsLst>
            <a:lin ang="5400000" scaled="0"/>
          </a:gradFill>
          <a:ln w="25400"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2000" i="1">
                <a:solidFill>
                  <a:schemeClr val="dk1"/>
                </a:solidFill>
                <a:latin typeface="Calibri"/>
                <a:ea typeface="Calibri"/>
                <a:cs typeface="Calibri"/>
                <a:sym typeface="Calibri"/>
              </a:rPr>
              <a:t>DMPs must be prepared, submitted, and approved prior to award of funds.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1564650" y="476250"/>
            <a:ext cx="7579499" cy="688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Arial Narrow"/>
                <a:ea typeface="Arial Narrow"/>
                <a:cs typeface="Arial Narrow"/>
                <a:sym typeface="Arial Narrow"/>
              </a:rPr>
              <a:t>Interim Guidance: DMPs</a:t>
            </a:r>
          </a:p>
        </p:txBody>
      </p:sp>
      <p:sp>
        <p:nvSpPr>
          <p:cNvPr id="233" name="Shape 233"/>
          <p:cNvSpPr txBox="1">
            <a:spLocks noGrp="1"/>
          </p:cNvSpPr>
          <p:nvPr>
            <p:ph type="body" idx="1"/>
          </p:nvPr>
        </p:nvSpPr>
        <p:spPr>
          <a:xfrm>
            <a:off x="213925" y="1965146"/>
            <a:ext cx="8859520" cy="506475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We acknowledge that data management capacities vary across organizations </a:t>
            </a: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Indicate if you need assistance </a:t>
            </a: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Digital data will be required to be provided to the Council for review and approval on a yearly basis </a:t>
            </a:r>
            <a:r>
              <a:rPr lang="en-US" sz="2800" b="0" i="1" u="none" strike="noStrike" cap="none">
                <a:solidFill>
                  <a:schemeClr val="dk1"/>
                </a:solidFill>
                <a:latin typeface="Calibri"/>
                <a:ea typeface="Calibri"/>
                <a:cs typeface="Calibri"/>
                <a:sym typeface="Calibri"/>
              </a:rPr>
              <a:t>(process under development)</a:t>
            </a: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spcBef>
                <a:spcPts val="520"/>
              </a:spcBef>
              <a:spcAft>
                <a:spcPts val="0"/>
              </a:spcAft>
              <a:buClr>
                <a:schemeClr val="dk1"/>
              </a:buClr>
              <a:buSzPct val="100000"/>
              <a:buFont typeface="Arial"/>
              <a:buNone/>
            </a:pPr>
            <a:endParaRPr sz="26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1564650" y="468925"/>
            <a:ext cx="7579499" cy="7035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Arial Narrow"/>
                <a:ea typeface="Arial Narrow"/>
                <a:cs typeface="Arial Narrow"/>
                <a:sym typeface="Arial Narrow"/>
              </a:rPr>
              <a:t>DMP</a:t>
            </a:r>
            <a:r>
              <a:rPr lang="en-US"/>
              <a:t> Template</a:t>
            </a:r>
          </a:p>
        </p:txBody>
      </p:sp>
      <p:pic>
        <p:nvPicPr>
          <p:cNvPr id="239" name="Shape 239"/>
          <p:cNvPicPr preferRelativeResize="0"/>
          <p:nvPr/>
        </p:nvPicPr>
        <p:blipFill>
          <a:blip r:embed="rId3">
            <a:alphaModFix/>
          </a:blip>
          <a:stretch>
            <a:fillRect/>
          </a:stretch>
        </p:blipFill>
        <p:spPr>
          <a:xfrm>
            <a:off x="2584425" y="1540100"/>
            <a:ext cx="4148324" cy="53178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1564650" y="468925"/>
            <a:ext cx="7579499" cy="7035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Arial Narrow"/>
                <a:ea typeface="Arial Narrow"/>
                <a:cs typeface="Arial Narrow"/>
                <a:sym typeface="Arial Narrow"/>
              </a:rPr>
              <a:t>DMP</a:t>
            </a:r>
            <a:r>
              <a:rPr lang="en-US"/>
              <a:t> Example</a:t>
            </a:r>
          </a:p>
        </p:txBody>
      </p:sp>
      <p:pic>
        <p:nvPicPr>
          <p:cNvPr id="245" name="Shape 245"/>
          <p:cNvPicPr preferRelativeResize="0"/>
          <p:nvPr/>
        </p:nvPicPr>
        <p:blipFill>
          <a:blip r:embed="rId3">
            <a:alphaModFix/>
          </a:blip>
          <a:stretch>
            <a:fillRect/>
          </a:stretch>
        </p:blipFill>
        <p:spPr>
          <a:xfrm>
            <a:off x="636000" y="1644175"/>
            <a:ext cx="3813697" cy="4863250"/>
          </a:xfrm>
          <a:prstGeom prst="rect">
            <a:avLst/>
          </a:prstGeom>
          <a:noFill/>
          <a:ln w="9525" cap="flat" cmpd="sng">
            <a:solidFill>
              <a:srgbClr val="000000"/>
            </a:solidFill>
            <a:prstDash val="solid"/>
            <a:round/>
            <a:headEnd type="none" w="med" len="med"/>
            <a:tailEnd type="none" w="med" len="med"/>
          </a:ln>
        </p:spPr>
      </p:pic>
      <p:pic>
        <p:nvPicPr>
          <p:cNvPr id="246" name="Shape 246"/>
          <p:cNvPicPr preferRelativeResize="0"/>
          <p:nvPr/>
        </p:nvPicPr>
        <p:blipFill>
          <a:blip r:embed="rId4">
            <a:alphaModFix/>
          </a:blip>
          <a:stretch>
            <a:fillRect/>
          </a:stretch>
        </p:blipFill>
        <p:spPr>
          <a:xfrm>
            <a:off x="4625234" y="1644175"/>
            <a:ext cx="3733316" cy="4863249"/>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381750" y="518475"/>
            <a:ext cx="77621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Arial Narrow"/>
                <a:ea typeface="Arial Narrow"/>
                <a:cs typeface="Arial Narrow"/>
                <a:sym typeface="Arial Narrow"/>
              </a:rPr>
              <a:t>Federal Requirements</a:t>
            </a:r>
            <a:br>
              <a:rPr lang="en-US" sz="4400" b="0" i="0" u="none" strike="noStrike" cap="none">
                <a:solidFill>
                  <a:schemeClr val="lt1"/>
                </a:solidFill>
                <a:latin typeface="Arial Narrow"/>
                <a:ea typeface="Arial Narrow"/>
                <a:cs typeface="Arial Narrow"/>
                <a:sym typeface="Arial Narrow"/>
              </a:rPr>
            </a:br>
            <a:endParaRPr lang="en-US" sz="4400" b="0" i="0" u="none" strike="noStrike" cap="none">
              <a:solidFill>
                <a:schemeClr val="lt1"/>
              </a:solidFill>
              <a:latin typeface="Arial Narrow"/>
              <a:ea typeface="Arial Narrow"/>
              <a:cs typeface="Arial Narrow"/>
              <a:sym typeface="Arial Narrow"/>
            </a:endParaRPr>
          </a:p>
        </p:txBody>
      </p:sp>
      <p:sp>
        <p:nvSpPr>
          <p:cNvPr id="100" name="Shape 100"/>
          <p:cNvSpPr txBox="1"/>
          <p:nvPr/>
        </p:nvSpPr>
        <p:spPr>
          <a:xfrm>
            <a:off x="0" y="1583350"/>
            <a:ext cx="9144000" cy="5110500"/>
          </a:xfrm>
          <a:prstGeom prst="rect">
            <a:avLst/>
          </a:prstGeom>
          <a:noFill/>
          <a:ln>
            <a:noFill/>
          </a:ln>
        </p:spPr>
        <p:txBody>
          <a:bodyPr lIns="91425" tIns="45700" rIns="91425" bIns="45700" anchor="t" anchorCtr="0">
            <a:noAutofit/>
          </a:bodyPr>
          <a:lstStyle/>
          <a:p>
            <a:pPr marL="457200" marR="0" lvl="1" indent="0" algn="l" rtl="0">
              <a:spcBef>
                <a:spcPts val="0"/>
              </a:spcBef>
              <a:spcAft>
                <a:spcPts val="0"/>
              </a:spcAft>
              <a:buClr>
                <a:schemeClr val="dk1"/>
              </a:buClr>
              <a:buSzPct val="25000"/>
              <a:buFont typeface="Arial"/>
              <a:buNone/>
            </a:pPr>
            <a:r>
              <a:rPr lang="en-US" sz="2800" b="1" i="0" u="none" strike="noStrike" cap="none" dirty="0">
                <a:solidFill>
                  <a:schemeClr val="dk1"/>
                </a:solidFill>
                <a:latin typeface="Calibri"/>
                <a:ea typeface="Calibri"/>
                <a:cs typeface="Calibri"/>
                <a:sym typeface="Calibri"/>
              </a:rPr>
              <a:t>Federal Reporting &amp; Data Management Requirements:</a:t>
            </a:r>
          </a:p>
          <a:p>
            <a:pPr marL="742950" marR="0" lvl="1" indent="-285750" algn="l" rtl="0">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GPRA Modernization Act </a:t>
            </a:r>
            <a:r>
              <a:rPr lang="en-US" sz="1800" b="0" i="0" u="none" strike="noStrike" cap="none" dirty="0">
                <a:solidFill>
                  <a:schemeClr val="dk1"/>
                </a:solidFill>
                <a:latin typeface="Calibri"/>
                <a:ea typeface="Calibri"/>
                <a:cs typeface="Calibri"/>
                <a:sym typeface="Calibri"/>
              </a:rPr>
              <a:t>(P.L. 111-352)</a:t>
            </a:r>
          </a:p>
          <a:p>
            <a:pPr marL="742950" marR="0" lvl="1" indent="-285750" algn="l" rtl="0">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OMB guidance </a:t>
            </a:r>
            <a:r>
              <a:rPr lang="en-US" sz="1800" b="0" i="0" u="none" strike="noStrike" cap="none" dirty="0">
                <a:solidFill>
                  <a:schemeClr val="dk1"/>
                </a:solidFill>
                <a:latin typeface="Calibri"/>
                <a:ea typeface="Calibri"/>
                <a:cs typeface="Calibri"/>
                <a:sym typeface="Calibri"/>
              </a:rPr>
              <a:t>(2 C.F.R. § 200.328)</a:t>
            </a:r>
          </a:p>
          <a:p>
            <a:pPr marL="742950" marR="0" lvl="1" indent="-285750" algn="l" rtl="0">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RESTORE Act </a:t>
            </a:r>
            <a:r>
              <a:rPr lang="en-US" sz="1800" b="0" i="0" u="none" strike="noStrike" cap="none" dirty="0">
                <a:solidFill>
                  <a:schemeClr val="dk1"/>
                </a:solidFill>
                <a:latin typeface="Calibri"/>
                <a:ea typeface="Calibri"/>
                <a:cs typeface="Calibri"/>
                <a:sym typeface="Calibri"/>
              </a:rPr>
              <a:t>(Section 1603(t)(2)(C)(vii)(VII)(</a:t>
            </a:r>
            <a:r>
              <a:rPr lang="en-US" sz="1800" b="0" i="0" u="none" strike="noStrike" cap="none" dirty="0" err="1">
                <a:solidFill>
                  <a:schemeClr val="dk1"/>
                </a:solidFill>
                <a:latin typeface="Calibri"/>
                <a:ea typeface="Calibri"/>
                <a:cs typeface="Calibri"/>
                <a:sym typeface="Calibri"/>
              </a:rPr>
              <a:t>dd</a:t>
            </a:r>
            <a:r>
              <a:rPr lang="en-US" sz="1800" b="0" i="0" u="none" strike="noStrike" cap="none" dirty="0">
                <a:solidFill>
                  <a:schemeClr val="dk1"/>
                </a:solidFill>
                <a:latin typeface="Calibri"/>
                <a:ea typeface="Calibri"/>
                <a:cs typeface="Calibri"/>
                <a:sym typeface="Calibri"/>
              </a:rPr>
              <a:t>)</a:t>
            </a:r>
          </a:p>
          <a:p>
            <a:pPr marL="742950" marR="0" lvl="1" indent="-285750" algn="l" rtl="0">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Digital Accountability and Transparency Act </a:t>
            </a:r>
            <a:br>
              <a:rPr lang="en-US" sz="2600" b="0" i="0" u="none" strike="noStrike" cap="none" dirty="0">
                <a:solidFill>
                  <a:schemeClr val="dk1"/>
                </a:solidFill>
                <a:latin typeface="Calibri"/>
                <a:ea typeface="Calibri"/>
                <a:cs typeface="Calibri"/>
                <a:sym typeface="Calibri"/>
              </a:rPr>
            </a:br>
            <a:r>
              <a:rPr lang="en-US" sz="2600" b="0" i="0" u="none" strike="noStrike" cap="none"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(S.994; i.e. Data Act of 2014)</a:t>
            </a:r>
          </a:p>
          <a:p>
            <a:pPr marL="742950" marR="0" lvl="1" indent="-285750" algn="l" rtl="0">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OMB Memorandum (9 May 2013):</a:t>
            </a:r>
            <a:r>
              <a:rPr lang="en-US" sz="2600" dirty="0">
                <a:solidFill>
                  <a:schemeClr val="dk1"/>
                </a:solidFill>
                <a:latin typeface="Calibri"/>
                <a:ea typeface="Calibri"/>
                <a:cs typeface="Calibri"/>
                <a:sym typeface="Calibri"/>
              </a:rPr>
              <a:t/>
            </a:r>
            <a:br>
              <a:rPr lang="en-US" sz="2600" dirty="0">
                <a:solidFill>
                  <a:schemeClr val="dk1"/>
                </a:solidFill>
                <a:latin typeface="Calibri"/>
                <a:ea typeface="Calibri"/>
                <a:cs typeface="Calibri"/>
                <a:sym typeface="Calibri"/>
              </a:rPr>
            </a:br>
            <a:r>
              <a:rPr lang="en-US" sz="2600" dirty="0">
                <a:solidFill>
                  <a:schemeClr val="dk1"/>
                </a:solidFill>
                <a:latin typeface="Calibri"/>
                <a:ea typeface="Calibri"/>
                <a:cs typeface="Calibri"/>
                <a:sym typeface="Calibri"/>
              </a:rPr>
              <a:t>    </a:t>
            </a:r>
            <a:r>
              <a:rPr lang="en-US" sz="1800" b="0" i="1" u="sng" strike="noStrike" cap="none" dirty="0">
                <a:solidFill>
                  <a:schemeClr val="hlink"/>
                </a:solidFill>
                <a:latin typeface="Calibri"/>
                <a:ea typeface="Calibri"/>
                <a:cs typeface="Calibri"/>
                <a:sym typeface="Calibri"/>
                <a:hlinkClick r:id="rId3"/>
              </a:rPr>
              <a:t>Open Data Policy - Managing Information as an Asset</a:t>
            </a:r>
          </a:p>
          <a:p>
            <a:pPr marL="742950" marR="0" lvl="1" indent="-285750" algn="l" rtl="0">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White House (22 February 2013) </a:t>
            </a:r>
            <a:br>
              <a:rPr lang="en-US" sz="2600" b="0" i="0" u="none" strike="noStrike" cap="none" dirty="0">
                <a:solidFill>
                  <a:schemeClr val="dk1"/>
                </a:solidFill>
                <a:latin typeface="Calibri"/>
                <a:ea typeface="Calibri"/>
                <a:cs typeface="Calibri"/>
                <a:sym typeface="Calibri"/>
              </a:rPr>
            </a:br>
            <a:r>
              <a:rPr lang="en-US" sz="2600" b="0" i="0" u="none" strike="noStrike" cap="none" dirty="0">
                <a:solidFill>
                  <a:schemeClr val="dk1"/>
                </a:solidFill>
                <a:latin typeface="Calibri"/>
                <a:ea typeface="Calibri"/>
                <a:cs typeface="Calibri"/>
                <a:sym typeface="Calibri"/>
              </a:rPr>
              <a:t>     </a:t>
            </a:r>
            <a:r>
              <a:rPr lang="en-US" sz="1800" b="0" i="1" u="sng" strike="noStrike" cap="none" dirty="0">
                <a:solidFill>
                  <a:schemeClr val="hlink"/>
                </a:solidFill>
                <a:latin typeface="Calibri"/>
                <a:ea typeface="Calibri"/>
                <a:cs typeface="Calibri"/>
                <a:sym typeface="Calibri"/>
                <a:hlinkClick r:id="rId4"/>
              </a:rPr>
              <a:t>Office of Science and Technology Policy Memorandum</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156373" y="237384"/>
            <a:ext cx="554736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lt1"/>
                </a:solidFill>
                <a:latin typeface="Arial Narrow"/>
                <a:ea typeface="Arial Narrow"/>
                <a:cs typeface="Arial Narrow"/>
                <a:sym typeface="Arial Narrow"/>
              </a:rPr>
              <a:t>QUESTIONS?</a:t>
            </a:r>
          </a:p>
        </p:txBody>
      </p:sp>
      <p:sp>
        <p:nvSpPr>
          <p:cNvPr id="252" name="Shape 252"/>
          <p:cNvSpPr txBox="1">
            <a:spLocks noGrp="1"/>
          </p:cNvSpPr>
          <p:nvPr>
            <p:ph type="body" idx="1"/>
          </p:nvPr>
        </p:nvSpPr>
        <p:spPr>
          <a:xfrm>
            <a:off x="0" y="1531937"/>
            <a:ext cx="9144000" cy="5064759"/>
          </a:xfrm>
          <a:prstGeom prst="rect">
            <a:avLst/>
          </a:prstGeom>
          <a:noFill/>
          <a:ln>
            <a:noFill/>
          </a:ln>
        </p:spPr>
        <p:txBody>
          <a:bodyPr lIns="91425" tIns="45700" rIns="91425" bIns="45700" anchor="t" anchorCtr="0">
            <a:noAutofit/>
          </a:bodyPr>
          <a:lstStyle/>
          <a:p>
            <a:pPr marL="0" marR="0" lvl="0" indent="0" algn="ctr" rtl="0">
              <a:spcBef>
                <a:spcPts val="560"/>
              </a:spcBef>
              <a:spcAft>
                <a:spcPts val="0"/>
              </a:spcAft>
              <a:buClr>
                <a:schemeClr val="dk1"/>
              </a:buClr>
              <a:buSzPct val="25000"/>
              <a:buFont typeface="Arial"/>
              <a:buNone/>
            </a:pPr>
            <a:r>
              <a:rPr lang="en-US" sz="2600" dirty="0"/>
              <a:t>Please email Jessica with additional </a:t>
            </a:r>
            <a:r>
              <a:rPr lang="en-US" sz="2600" dirty="0" smtClean="0"/>
              <a:t>general questions about this webinar &amp; ODP/DMPs. </a:t>
            </a:r>
            <a:r>
              <a:rPr lang="en-US" sz="2600" dirty="0"/>
              <a:t>We will compile questions </a:t>
            </a:r>
            <a:r>
              <a:rPr lang="en-US" sz="2600" dirty="0" smtClean="0"/>
              <a:t>&amp; answers &amp; send </a:t>
            </a:r>
            <a:r>
              <a:rPr lang="en-US" sz="2600" dirty="0"/>
              <a:t>out to </a:t>
            </a:r>
            <a:r>
              <a:rPr lang="en-US" sz="2600" dirty="0" smtClean="0"/>
              <a:t>participants</a:t>
            </a:r>
            <a:r>
              <a:rPr lang="en-US" sz="2600" dirty="0"/>
              <a:t>:</a:t>
            </a:r>
            <a:endParaRPr lang="en-US" sz="2600" dirty="0" smtClean="0"/>
          </a:p>
          <a:p>
            <a:pPr marL="0" lvl="0" indent="0" algn="ctr" rtl="0">
              <a:spcBef>
                <a:spcPts val="560"/>
              </a:spcBef>
              <a:buClr>
                <a:schemeClr val="dk1"/>
              </a:buClr>
              <a:buSzPct val="25000"/>
              <a:buFont typeface="Arial"/>
              <a:buNone/>
            </a:pPr>
            <a:r>
              <a:rPr lang="en-US" sz="2600" i="1" dirty="0" smtClean="0"/>
              <a:t>Jessica </a:t>
            </a:r>
            <a:r>
              <a:rPr lang="en-US" sz="2600" i="1" dirty="0"/>
              <a:t>Henkel (</a:t>
            </a:r>
            <a:r>
              <a:rPr lang="en-US" sz="2600" i="1" u="sng" dirty="0">
                <a:solidFill>
                  <a:schemeClr val="hlink"/>
                </a:solidFill>
                <a:hlinkClick r:id="rId3"/>
              </a:rPr>
              <a:t>Jessica.Henkel@restorethegulf.gov</a:t>
            </a:r>
            <a:r>
              <a:rPr lang="en-US" sz="2600" i="1" dirty="0" smtClean="0"/>
              <a:t>)</a:t>
            </a:r>
            <a:endParaRPr lang="en-US" sz="2600" i="1" dirty="0"/>
          </a:p>
          <a:p>
            <a:pPr marL="0" marR="0" lvl="0" indent="0" algn="ctr" rtl="0">
              <a:spcBef>
                <a:spcPts val="560"/>
              </a:spcBef>
              <a:spcAft>
                <a:spcPts val="0"/>
              </a:spcAft>
              <a:buClr>
                <a:schemeClr val="dk1"/>
              </a:buClr>
              <a:buSzPct val="25000"/>
              <a:buFont typeface="Arial"/>
              <a:buNone/>
            </a:pPr>
            <a:endParaRPr lang="en-US" sz="2600" i="1" dirty="0" smtClean="0"/>
          </a:p>
          <a:p>
            <a:pPr marL="0" lvl="0" indent="0" algn="ctr">
              <a:spcBef>
                <a:spcPts val="560"/>
              </a:spcBef>
              <a:buSzPct val="25000"/>
              <a:buNone/>
            </a:pPr>
            <a:r>
              <a:rPr lang="en-US" sz="2600" dirty="0" smtClean="0"/>
              <a:t>For questions about your specific </a:t>
            </a:r>
            <a:r>
              <a:rPr lang="en-US" sz="2600" dirty="0"/>
              <a:t>project </a:t>
            </a:r>
            <a:r>
              <a:rPr lang="en-US" sz="2600" dirty="0" smtClean="0"/>
              <a:t>&amp; program metrics:</a:t>
            </a:r>
            <a:endParaRPr lang="en-US" sz="2600" dirty="0"/>
          </a:p>
          <a:p>
            <a:pPr marL="0" marR="0" lvl="0" indent="0" algn="ctr" rtl="0">
              <a:spcBef>
                <a:spcPts val="560"/>
              </a:spcBef>
              <a:spcAft>
                <a:spcPts val="0"/>
              </a:spcAft>
              <a:buClr>
                <a:schemeClr val="dk1"/>
              </a:buClr>
              <a:buSzPct val="25000"/>
              <a:buFont typeface="Arial"/>
              <a:buNone/>
            </a:pPr>
            <a:r>
              <a:rPr lang="en-US" sz="2600" b="0" i="1" u="none" strike="noStrike" cap="none" dirty="0">
                <a:solidFill>
                  <a:schemeClr val="dk1"/>
                </a:solidFill>
                <a:sym typeface="Calibri"/>
              </a:rPr>
              <a:t> Alyssa Dausman (</a:t>
            </a:r>
            <a:r>
              <a:rPr lang="en-US" sz="2600" b="0" i="1" u="sng" strike="noStrike" cap="none" dirty="0">
                <a:solidFill>
                  <a:schemeClr val="hlink"/>
                </a:solidFill>
                <a:sym typeface="Calibri"/>
                <a:hlinkClick r:id="rId4"/>
              </a:rPr>
              <a:t>Alyssa.Dausman@restorethegulf.gov</a:t>
            </a:r>
            <a:r>
              <a:rPr lang="en-US" sz="2600" b="0" i="1" u="none" strike="noStrike" cap="none" dirty="0">
                <a:solidFill>
                  <a:schemeClr val="dk1"/>
                </a:solidFill>
                <a:sym typeface="Calibri"/>
              </a:rPr>
              <a:t>) </a:t>
            </a:r>
            <a:endParaRPr lang="en-US" sz="2600" b="0" i="1" u="none" strike="noStrike" cap="none" dirty="0" smtClean="0">
              <a:solidFill>
                <a:schemeClr val="dk1"/>
              </a:solidFill>
              <a:sym typeface="Calibri"/>
            </a:endParaRPr>
          </a:p>
          <a:p>
            <a:pPr marL="0" marR="0" lvl="0" indent="0" algn="ctr" rtl="0">
              <a:spcBef>
                <a:spcPts val="560"/>
              </a:spcBef>
              <a:spcAft>
                <a:spcPts val="0"/>
              </a:spcAft>
              <a:buClr>
                <a:schemeClr val="dk1"/>
              </a:buClr>
              <a:buSzPct val="25000"/>
              <a:buFont typeface="Arial"/>
              <a:buNone/>
            </a:pPr>
            <a:endParaRPr lang="en-US" sz="2600" i="1" dirty="0" smtClean="0"/>
          </a:p>
          <a:p>
            <a:pPr marL="0" marR="0" lvl="0" indent="0" algn="ctr" rtl="0">
              <a:spcBef>
                <a:spcPts val="560"/>
              </a:spcBef>
              <a:spcAft>
                <a:spcPts val="0"/>
              </a:spcAft>
              <a:buClr>
                <a:schemeClr val="dk1"/>
              </a:buClr>
              <a:buSzPct val="25000"/>
              <a:buFont typeface="Arial"/>
              <a:buNone/>
            </a:pPr>
            <a:r>
              <a:rPr lang="en-US" sz="2600" dirty="0" smtClean="0"/>
              <a:t>For questions about RAAMS &amp; RAAMS training: </a:t>
            </a:r>
          </a:p>
          <a:p>
            <a:pPr marL="0" indent="0" algn="ctr">
              <a:spcBef>
                <a:spcPts val="560"/>
              </a:spcBef>
              <a:buSzPct val="25000"/>
              <a:buNone/>
            </a:pPr>
            <a:r>
              <a:rPr lang="en-US" sz="2600" i="1" dirty="0" smtClean="0"/>
              <a:t>Kristin Smith (</a:t>
            </a:r>
            <a:r>
              <a:rPr lang="en-US" sz="2600" i="1" dirty="0">
                <a:hlinkClick r:id="rId5"/>
              </a:rPr>
              <a:t>Kristin.Smith@</a:t>
            </a:r>
            <a:r>
              <a:rPr lang="en-US" sz="2600" i="1" dirty="0" smtClean="0">
                <a:hlinkClick r:id="rId5"/>
              </a:rPr>
              <a:t>restorethegulf.gov</a:t>
            </a:r>
            <a:r>
              <a:rPr lang="en-US" sz="2600" dirty="0" smtClean="0"/>
              <a:t>)</a:t>
            </a:r>
          </a:p>
          <a:p>
            <a:pPr marL="0" marR="0" lvl="0" indent="0" algn="ctr" rtl="0">
              <a:spcBef>
                <a:spcPts val="560"/>
              </a:spcBef>
              <a:spcAft>
                <a:spcPts val="0"/>
              </a:spcAft>
              <a:buClr>
                <a:schemeClr val="dk1"/>
              </a:buClr>
              <a:buSzPct val="25000"/>
              <a:buFont typeface="Arial"/>
              <a:buNone/>
            </a:pPr>
            <a:endParaRPr lang="en-US" sz="2600" b="0" i="0" u="none" strike="noStrike" cap="none" dirty="0">
              <a:solidFill>
                <a:schemeClr val="dk1"/>
              </a:solidFill>
              <a:sym typeface="Calibri"/>
            </a:endParaRPr>
          </a:p>
          <a:p>
            <a:pPr marL="342900" marR="0" lvl="0" indent="-342900" algn="l" rtl="0">
              <a:spcBef>
                <a:spcPts val="520"/>
              </a:spcBef>
              <a:spcAft>
                <a:spcPts val="0"/>
              </a:spcAft>
              <a:buClr>
                <a:schemeClr val="dk1"/>
              </a:buClr>
              <a:buSzPct val="100000"/>
              <a:buFont typeface="Arial"/>
              <a:buNone/>
            </a:pPr>
            <a:endParaRPr sz="2600" b="0" i="0" u="none" strike="noStrike" cap="none" dirty="0">
              <a:solidFill>
                <a:schemeClr val="dk1"/>
              </a:solidFill>
              <a:sym typeface="Calibri"/>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152400" y="1661159"/>
            <a:ext cx="8991600" cy="433323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600" b="1" i="0" u="none" strike="noStrike" cap="none" dirty="0">
                <a:solidFill>
                  <a:schemeClr val="dk1"/>
                </a:solidFill>
                <a:latin typeface="Calibri"/>
                <a:ea typeface="Calibri"/>
                <a:cs typeface="Calibri"/>
                <a:sym typeface="Calibri"/>
              </a:rPr>
              <a:t>Projects or programs are required to include an:</a:t>
            </a:r>
          </a:p>
          <a:p>
            <a:pPr marL="0" marR="0" lvl="0" indent="0" algn="l" rtl="0">
              <a:spcBef>
                <a:spcPts val="520"/>
              </a:spcBef>
              <a:spcAft>
                <a:spcPts val="0"/>
              </a:spcAft>
              <a:buClr>
                <a:schemeClr val="dk1"/>
              </a:buClr>
              <a:buFont typeface="Arial"/>
              <a:buNone/>
            </a:pPr>
            <a:endParaRPr sz="2600" b="1" i="0" u="none" strike="noStrike" cap="none" dirty="0">
              <a:solidFill>
                <a:schemeClr val="dk1"/>
              </a:solidFill>
              <a:latin typeface="Calibri"/>
              <a:ea typeface="Calibri"/>
              <a:cs typeface="Calibri"/>
              <a:sym typeface="Calibri"/>
            </a:endParaRPr>
          </a:p>
          <a:p>
            <a:pPr marL="342900" marR="0" lvl="0" indent="-342900" algn="l" rtl="0">
              <a:spcBef>
                <a:spcPts val="520"/>
              </a:spcBef>
              <a:spcAft>
                <a:spcPts val="0"/>
              </a:spcAft>
              <a:buClr>
                <a:schemeClr val="dk1"/>
              </a:buClr>
              <a:buSzPct val="100000"/>
              <a:buFont typeface="Arial"/>
              <a:buChar char="•"/>
            </a:pPr>
            <a:r>
              <a:rPr lang="en-US" sz="2600" b="1" i="1" u="none" strike="noStrike" cap="none" dirty="0">
                <a:solidFill>
                  <a:schemeClr val="dk1"/>
                </a:solidFill>
                <a:latin typeface="Calibri"/>
                <a:ea typeface="Calibri"/>
                <a:cs typeface="Calibri"/>
                <a:sym typeface="Calibri"/>
              </a:rPr>
              <a:t>Observational Data Plan (ODP)</a:t>
            </a:r>
            <a:r>
              <a:rPr lang="en-US" sz="2600" b="0" i="0" u="none" strike="noStrike" cap="none" dirty="0">
                <a:solidFill>
                  <a:schemeClr val="dk1"/>
                </a:solidFill>
                <a:latin typeface="Calibri"/>
                <a:ea typeface="Calibri"/>
                <a:cs typeface="Calibri"/>
                <a:sym typeface="Calibri"/>
              </a:rPr>
              <a:t> - information relevant to project </a:t>
            </a:r>
            <a:r>
              <a:rPr lang="en-US" sz="2600" b="1" i="1" u="none" strike="noStrike" cap="none" dirty="0">
                <a:solidFill>
                  <a:schemeClr val="dk1"/>
                </a:solidFill>
                <a:latin typeface="Calibri"/>
                <a:ea typeface="Calibri"/>
                <a:cs typeface="Calibri"/>
                <a:sym typeface="Calibri"/>
              </a:rPr>
              <a:t>data collection and compilation</a:t>
            </a:r>
            <a:r>
              <a:rPr lang="en-US" sz="2600" b="0" i="0" u="none" strike="noStrike" cap="none" dirty="0">
                <a:solidFill>
                  <a:schemeClr val="dk1"/>
                </a:solidFill>
                <a:latin typeface="Calibri"/>
                <a:ea typeface="Calibri"/>
                <a:cs typeface="Calibri"/>
                <a:sym typeface="Calibri"/>
              </a:rPr>
              <a:t> </a:t>
            </a:r>
          </a:p>
          <a:p>
            <a:pPr marL="342900" marR="0" lvl="0" indent="-342900" algn="l" rtl="0">
              <a:spcBef>
                <a:spcPts val="520"/>
              </a:spcBef>
              <a:spcAft>
                <a:spcPts val="0"/>
              </a:spcAft>
              <a:buClr>
                <a:schemeClr val="dk1"/>
              </a:buClr>
              <a:buFont typeface="Arial"/>
              <a:buNone/>
            </a:pPr>
            <a:endParaRPr sz="2600" b="1" i="1" u="none" strike="noStrike" cap="none" dirty="0">
              <a:solidFill>
                <a:schemeClr val="dk1"/>
              </a:solidFill>
              <a:latin typeface="Calibri"/>
              <a:ea typeface="Calibri"/>
              <a:cs typeface="Calibri"/>
              <a:sym typeface="Calibri"/>
            </a:endParaRPr>
          </a:p>
          <a:p>
            <a:pPr marL="342900" marR="0" lvl="0" indent="-342900" algn="l" rtl="0">
              <a:spcBef>
                <a:spcPts val="520"/>
              </a:spcBef>
              <a:spcAft>
                <a:spcPts val="0"/>
              </a:spcAft>
              <a:buClr>
                <a:schemeClr val="dk1"/>
              </a:buClr>
              <a:buSzPct val="100000"/>
              <a:buFont typeface="Arial"/>
              <a:buChar char="•"/>
            </a:pPr>
            <a:r>
              <a:rPr lang="en-US" sz="2600" b="1" i="1" u="none" strike="noStrike" cap="none" dirty="0">
                <a:solidFill>
                  <a:schemeClr val="dk1"/>
                </a:solidFill>
                <a:latin typeface="Calibri"/>
                <a:ea typeface="Calibri"/>
                <a:cs typeface="Calibri"/>
                <a:sym typeface="Calibri"/>
              </a:rPr>
              <a:t>Preliminary Observational Data Management Plan (DMP)</a:t>
            </a:r>
            <a:r>
              <a:rPr lang="en-US" sz="2600" b="0" i="0" u="none" strike="noStrike" cap="none" dirty="0">
                <a:solidFill>
                  <a:schemeClr val="dk1"/>
                </a:solidFill>
                <a:latin typeface="Calibri"/>
                <a:ea typeface="Calibri"/>
                <a:cs typeface="Calibri"/>
                <a:sym typeface="Calibri"/>
              </a:rPr>
              <a:t> - information relevant to project </a:t>
            </a:r>
            <a:r>
              <a:rPr lang="en-US" sz="2600" b="1" i="1" u="none" strike="noStrike" cap="none" dirty="0">
                <a:solidFill>
                  <a:schemeClr val="dk1"/>
                </a:solidFill>
                <a:latin typeface="Calibri"/>
                <a:ea typeface="Calibri"/>
                <a:cs typeface="Calibri"/>
                <a:sym typeface="Calibri"/>
              </a:rPr>
              <a:t>data management and delivery</a:t>
            </a:r>
          </a:p>
          <a:p>
            <a:pPr marR="0" lvl="0" algn="l" rtl="0">
              <a:spcBef>
                <a:spcPts val="520"/>
              </a:spcBef>
              <a:spcAft>
                <a:spcPts val="0"/>
              </a:spcAft>
              <a:buNone/>
            </a:pPr>
            <a:endParaRPr sz="2600" b="1" i="1" dirty="0">
              <a:solidFill>
                <a:schemeClr val="dk1"/>
              </a:solidFill>
              <a:latin typeface="Calibri"/>
              <a:ea typeface="Calibri"/>
              <a:cs typeface="Calibri"/>
              <a:sym typeface="Calibri"/>
            </a:endParaRPr>
          </a:p>
          <a:p>
            <a:pPr marL="342900" marR="0" lvl="0" indent="-342900" algn="l" rtl="0">
              <a:spcBef>
                <a:spcPts val="520"/>
              </a:spcBef>
              <a:spcAft>
                <a:spcPts val="0"/>
              </a:spcAft>
              <a:buClr>
                <a:schemeClr val="dk1"/>
              </a:buClr>
              <a:buSzPct val="100000"/>
              <a:buFont typeface="Calibri"/>
              <a:buChar char="•"/>
            </a:pPr>
            <a:r>
              <a:rPr lang="en-US" sz="2600" dirty="0">
                <a:solidFill>
                  <a:schemeClr val="dk1"/>
                </a:solidFill>
                <a:latin typeface="Calibri"/>
                <a:ea typeface="Calibri"/>
                <a:cs typeface="Calibri"/>
                <a:sym typeface="Calibri"/>
              </a:rPr>
              <a:t>These are uploaded as separate documents in </a:t>
            </a:r>
            <a:r>
              <a:rPr lang="en-US" sz="2600" dirty="0" smtClean="0">
                <a:solidFill>
                  <a:schemeClr val="dk1"/>
                </a:solidFill>
                <a:latin typeface="Calibri"/>
                <a:ea typeface="Calibri"/>
                <a:cs typeface="Calibri"/>
                <a:sym typeface="Calibri"/>
              </a:rPr>
              <a:t>RAAMS (the Council’s financial tracking system for projects and programs)</a:t>
            </a:r>
            <a:endParaRPr lang="en-US" sz="2600" dirty="0">
              <a:solidFill>
                <a:schemeClr val="dk1"/>
              </a:solidFill>
              <a:latin typeface="Calibri"/>
              <a:ea typeface="Calibri"/>
              <a:cs typeface="Calibri"/>
              <a:sym typeface="Calibri"/>
            </a:endParaRPr>
          </a:p>
          <a:p>
            <a:pPr marL="342900" marR="0" lvl="0" indent="-342900" algn="l" rtl="0">
              <a:spcBef>
                <a:spcPts val="520"/>
              </a:spcBef>
              <a:spcAft>
                <a:spcPts val="0"/>
              </a:spcAft>
              <a:buClr>
                <a:schemeClr val="dk1"/>
              </a:buClr>
              <a:buFont typeface="Arial"/>
              <a:buNone/>
            </a:pPr>
            <a:endParaRPr sz="2600" b="1" i="1"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title"/>
          </p:nvPr>
        </p:nvSpPr>
        <p:spPr>
          <a:xfrm>
            <a:off x="1381750" y="442275"/>
            <a:ext cx="7762199" cy="759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dirty="0"/>
              <a:t>All </a:t>
            </a:r>
            <a:r>
              <a:rPr lang="en-US" dirty="0" smtClean="0"/>
              <a:t>Council Funded…</a:t>
            </a:r>
            <a:endParaRPr lang="en-US"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p:nvPr/>
        </p:nvSpPr>
        <p:spPr>
          <a:xfrm>
            <a:off x="-1117600" y="-773289"/>
            <a:ext cx="11853333" cy="8720666"/>
          </a:xfrm>
          <a:prstGeom prst="rect">
            <a:avLst/>
          </a:prstGeom>
          <a:solidFill>
            <a:schemeClr val="lt1"/>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Shape 114"/>
          <p:cNvSpPr/>
          <p:nvPr/>
        </p:nvSpPr>
        <p:spPr>
          <a:xfrm>
            <a:off x="6841793" y="779352"/>
            <a:ext cx="1496208" cy="507576"/>
          </a:xfrm>
          <a:prstGeom prst="rightArrow">
            <a:avLst>
              <a:gd name="adj1" fmla="val 50000"/>
              <a:gd name="adj2" fmla="val 50000"/>
            </a:avLst>
          </a:prstGeom>
          <a:solidFill>
            <a:schemeClr val="accent1"/>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Shape 115"/>
          <p:cNvSpPr/>
          <p:nvPr/>
        </p:nvSpPr>
        <p:spPr>
          <a:xfrm rot="5400000">
            <a:off x="4877235" y="2343546"/>
            <a:ext cx="227193" cy="196764"/>
          </a:xfrm>
          <a:prstGeom prst="rightArrow">
            <a:avLst>
              <a:gd name="adj1" fmla="val 50000"/>
              <a:gd name="adj2" fmla="val 50000"/>
            </a:avLst>
          </a:prstGeom>
          <a:gradFill>
            <a:gsLst>
              <a:gs pos="0">
                <a:srgbClr val="2D5C97"/>
              </a:gs>
              <a:gs pos="80000">
                <a:srgbClr val="3C7AC5"/>
              </a:gs>
              <a:gs pos="100000">
                <a:srgbClr val="397BC9"/>
              </a:gs>
            </a:gsLst>
            <a:lin ang="162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Shape 116"/>
          <p:cNvSpPr/>
          <p:nvPr/>
        </p:nvSpPr>
        <p:spPr>
          <a:xfrm>
            <a:off x="5095614" y="4184614"/>
            <a:ext cx="1144677" cy="472056"/>
          </a:xfrm>
          <a:prstGeom prst="rightArrow">
            <a:avLst>
              <a:gd name="adj1" fmla="val 50000"/>
              <a:gd name="adj2" fmla="val 50000"/>
            </a:avLst>
          </a:prstGeom>
          <a:gradFill>
            <a:gsLst>
              <a:gs pos="0">
                <a:srgbClr val="2D5C97"/>
              </a:gs>
              <a:gs pos="80000">
                <a:srgbClr val="3C7AC5"/>
              </a:gs>
              <a:gs pos="100000">
                <a:srgbClr val="397BC9"/>
              </a:gs>
            </a:gsLst>
            <a:lin ang="162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Shape 117"/>
          <p:cNvSpPr/>
          <p:nvPr/>
        </p:nvSpPr>
        <p:spPr>
          <a:xfrm>
            <a:off x="414812" y="1149684"/>
            <a:ext cx="116751" cy="629327"/>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Shape 118"/>
          <p:cNvSpPr/>
          <p:nvPr/>
        </p:nvSpPr>
        <p:spPr>
          <a:xfrm>
            <a:off x="8275479" y="6316130"/>
            <a:ext cx="186659" cy="423333"/>
          </a:xfrm>
          <a:prstGeom prst="rect">
            <a:avLst/>
          </a:prstGeom>
          <a:solidFill>
            <a:srgbClr val="4F81BD"/>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Shape 119"/>
          <p:cNvSpPr/>
          <p:nvPr/>
        </p:nvSpPr>
        <p:spPr>
          <a:xfrm flipH="1">
            <a:off x="3579179" y="2113232"/>
            <a:ext cx="1557450" cy="287069"/>
          </a:xfrm>
          <a:prstGeom prst="bentUpArrow">
            <a:avLst>
              <a:gd name="adj1" fmla="val 25000"/>
              <a:gd name="adj2" fmla="val 25000"/>
              <a:gd name="adj3" fmla="val 25000"/>
            </a:avLst>
          </a:prstGeom>
          <a:gradFill>
            <a:gsLst>
              <a:gs pos="0">
                <a:srgbClr val="2D5C97"/>
              </a:gs>
              <a:gs pos="80000">
                <a:srgbClr val="3C7AC5"/>
              </a:gs>
              <a:gs pos="100000">
                <a:srgbClr val="397BC9"/>
              </a:gs>
            </a:gsLst>
            <a:lin ang="162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Shape 120"/>
          <p:cNvSpPr/>
          <p:nvPr/>
        </p:nvSpPr>
        <p:spPr>
          <a:xfrm>
            <a:off x="952554" y="4017644"/>
            <a:ext cx="3060385" cy="721555"/>
          </a:xfrm>
          <a:prstGeom prst="rect">
            <a:avLst/>
          </a:prstGeom>
          <a:gradFill>
            <a:gsLst>
              <a:gs pos="0">
                <a:srgbClr val="3E7FCD"/>
              </a:gs>
              <a:gs pos="32000">
                <a:srgbClr val="3E7FCD"/>
              </a:gs>
              <a:gs pos="83000">
                <a:srgbClr val="96C0FF">
                  <a:alpha val="28627"/>
                </a:srgbClr>
              </a:gs>
              <a:gs pos="100000">
                <a:srgbClr val="96C0FF">
                  <a:alpha val="28627"/>
                </a:srgbClr>
              </a:gs>
            </a:gsLst>
            <a:lin ang="0" scaled="0"/>
          </a:gra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1800">
                <a:solidFill>
                  <a:schemeClr val="lt1"/>
                </a:solidFill>
                <a:latin typeface="Calibri"/>
                <a:ea typeface="Calibri"/>
                <a:cs typeface="Calibri"/>
                <a:sym typeface="Calibri"/>
              </a:rPr>
              <a:t>Project Implementation/</a:t>
            </a:r>
          </a:p>
          <a:p>
            <a:pPr marL="0" marR="0" lvl="0" indent="0" algn="l" rtl="0">
              <a:spcBef>
                <a:spcPts val="0"/>
              </a:spcBef>
              <a:spcAft>
                <a:spcPts val="0"/>
              </a:spcAft>
              <a:buSzPct val="25000"/>
              <a:buNone/>
            </a:pPr>
            <a:r>
              <a:rPr lang="en-US" sz="1800">
                <a:solidFill>
                  <a:schemeClr val="lt1"/>
                </a:solidFill>
                <a:latin typeface="Calibri"/>
                <a:ea typeface="Calibri"/>
                <a:cs typeface="Calibri"/>
                <a:sym typeface="Calibri"/>
              </a:rPr>
              <a:t>Evaluation*</a:t>
            </a:r>
          </a:p>
        </p:txBody>
      </p:sp>
      <p:sp>
        <p:nvSpPr>
          <p:cNvPr id="121" name="Shape 121"/>
          <p:cNvSpPr/>
          <p:nvPr/>
        </p:nvSpPr>
        <p:spPr>
          <a:xfrm>
            <a:off x="5095614" y="2113233"/>
            <a:ext cx="1390579" cy="287069"/>
          </a:xfrm>
          <a:prstGeom prst="bentUpArrow">
            <a:avLst>
              <a:gd name="adj1" fmla="val 25000"/>
              <a:gd name="adj2" fmla="val 25000"/>
              <a:gd name="adj3" fmla="val 25000"/>
            </a:avLst>
          </a:prstGeom>
          <a:gradFill>
            <a:gsLst>
              <a:gs pos="0">
                <a:srgbClr val="2D5C97"/>
              </a:gs>
              <a:gs pos="80000">
                <a:srgbClr val="3C7AC5"/>
              </a:gs>
              <a:gs pos="100000">
                <a:srgbClr val="397BC9"/>
              </a:gs>
            </a:gsLst>
            <a:lin ang="162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Shape 122"/>
          <p:cNvSpPr/>
          <p:nvPr/>
        </p:nvSpPr>
        <p:spPr>
          <a:xfrm>
            <a:off x="4896180" y="1441098"/>
            <a:ext cx="240450" cy="105165"/>
          </a:xfrm>
          <a:prstGeom prst="rect">
            <a:avLst/>
          </a:prstGeom>
          <a:gradFill>
            <a:gsLst>
              <a:gs pos="0">
                <a:srgbClr val="2D5C97"/>
              </a:gs>
              <a:gs pos="80000">
                <a:srgbClr val="3C7AC5"/>
              </a:gs>
              <a:gs pos="100000">
                <a:srgbClr val="397BC9"/>
              </a:gs>
            </a:gsLst>
            <a:lin ang="162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Shape 123"/>
          <p:cNvSpPr/>
          <p:nvPr/>
        </p:nvSpPr>
        <p:spPr>
          <a:xfrm>
            <a:off x="2852798" y="537243"/>
            <a:ext cx="4219621" cy="912065"/>
          </a:xfrm>
          <a:prstGeom prst="flowChartProcess">
            <a:avLst/>
          </a:prstGeom>
          <a:solidFill>
            <a:schemeClr val="accent3"/>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600">
                <a:solidFill>
                  <a:schemeClr val="lt1"/>
                </a:solidFill>
                <a:latin typeface="Calibri"/>
                <a:ea typeface="Calibri"/>
                <a:cs typeface="Calibri"/>
                <a:sym typeface="Calibri"/>
              </a:rPr>
              <a:t>Comprehensive </a:t>
            </a:r>
          </a:p>
          <a:p>
            <a:pPr marL="0" marR="0" lvl="0" indent="0" algn="ctr" rtl="0">
              <a:spcBef>
                <a:spcPts val="0"/>
              </a:spcBef>
              <a:spcAft>
                <a:spcPts val="0"/>
              </a:spcAft>
              <a:buSzPct val="25000"/>
              <a:buNone/>
            </a:pPr>
            <a:r>
              <a:rPr lang="en-US" sz="2600">
                <a:solidFill>
                  <a:schemeClr val="lt1"/>
                </a:solidFill>
                <a:latin typeface="Calibri"/>
                <a:ea typeface="Calibri"/>
                <a:cs typeface="Calibri"/>
                <a:sym typeface="Calibri"/>
              </a:rPr>
              <a:t>Gulf Restoration</a:t>
            </a:r>
          </a:p>
        </p:txBody>
      </p:sp>
      <p:sp>
        <p:nvSpPr>
          <p:cNvPr id="124" name="Shape 124"/>
          <p:cNvSpPr/>
          <p:nvPr/>
        </p:nvSpPr>
        <p:spPr>
          <a:xfrm rot="10800000">
            <a:off x="3538163" y="1546261"/>
            <a:ext cx="1557450" cy="232749"/>
          </a:xfrm>
          <a:prstGeom prst="bentUpArrow">
            <a:avLst>
              <a:gd name="adj1" fmla="val 25000"/>
              <a:gd name="adj2" fmla="val 25000"/>
              <a:gd name="adj3" fmla="val 25000"/>
            </a:avLst>
          </a:prstGeom>
          <a:gradFill>
            <a:gsLst>
              <a:gs pos="0">
                <a:srgbClr val="2D5C97"/>
              </a:gs>
              <a:gs pos="80000">
                <a:srgbClr val="3C7AC5"/>
              </a:gs>
              <a:gs pos="100000">
                <a:srgbClr val="397BC9"/>
              </a:gs>
            </a:gsLst>
            <a:lin ang="162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Shape 125"/>
          <p:cNvSpPr/>
          <p:nvPr/>
        </p:nvSpPr>
        <p:spPr>
          <a:xfrm rot="10800000" flipH="1">
            <a:off x="5095614" y="1546258"/>
            <a:ext cx="1390579" cy="232753"/>
          </a:xfrm>
          <a:prstGeom prst="bentUpArrow">
            <a:avLst>
              <a:gd name="adj1" fmla="val 25000"/>
              <a:gd name="adj2" fmla="val 25000"/>
              <a:gd name="adj3" fmla="val 25000"/>
            </a:avLst>
          </a:prstGeom>
          <a:gradFill>
            <a:gsLst>
              <a:gs pos="0">
                <a:srgbClr val="2D5C97"/>
              </a:gs>
              <a:gs pos="80000">
                <a:srgbClr val="3C7AC5"/>
              </a:gs>
              <a:gs pos="100000">
                <a:srgbClr val="397BC9"/>
              </a:gs>
            </a:gsLst>
            <a:lin ang="162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Shape 126"/>
          <p:cNvSpPr/>
          <p:nvPr/>
        </p:nvSpPr>
        <p:spPr>
          <a:xfrm>
            <a:off x="2852798" y="1805750"/>
            <a:ext cx="2039652" cy="450273"/>
          </a:xfrm>
          <a:prstGeom prst="rect">
            <a:avLst/>
          </a:prstGeom>
          <a:solidFill>
            <a:srgbClr val="9BBB59"/>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500" b="1">
                <a:solidFill>
                  <a:schemeClr val="lt1"/>
                </a:solidFill>
                <a:latin typeface="Calibri"/>
                <a:ea typeface="Calibri"/>
                <a:cs typeface="Calibri"/>
                <a:sym typeface="Calibri"/>
              </a:rPr>
              <a:t>Goal: </a:t>
            </a:r>
            <a:r>
              <a:rPr lang="en-US" sz="1500">
                <a:solidFill>
                  <a:schemeClr val="lt1"/>
                </a:solidFill>
                <a:latin typeface="Calibri"/>
                <a:ea typeface="Calibri"/>
                <a:cs typeface="Calibri"/>
                <a:sym typeface="Calibri"/>
              </a:rPr>
              <a:t>Restore and Conserve Habitat**</a:t>
            </a:r>
          </a:p>
        </p:txBody>
      </p:sp>
      <p:sp>
        <p:nvSpPr>
          <p:cNvPr id="127" name="Shape 127"/>
          <p:cNvSpPr/>
          <p:nvPr/>
        </p:nvSpPr>
        <p:spPr>
          <a:xfrm>
            <a:off x="5032767" y="1805750"/>
            <a:ext cx="2039652" cy="450273"/>
          </a:xfrm>
          <a:prstGeom prst="rect">
            <a:avLst/>
          </a:prstGeom>
          <a:solidFill>
            <a:srgbClr val="9BBB59"/>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500" b="1">
                <a:solidFill>
                  <a:schemeClr val="lt1"/>
                </a:solidFill>
                <a:latin typeface="Calibri"/>
                <a:ea typeface="Calibri"/>
                <a:cs typeface="Calibri"/>
                <a:sym typeface="Calibri"/>
              </a:rPr>
              <a:t>Goal: </a:t>
            </a:r>
            <a:r>
              <a:rPr lang="en-US" sz="1500">
                <a:solidFill>
                  <a:schemeClr val="lt1"/>
                </a:solidFill>
                <a:latin typeface="Calibri"/>
                <a:ea typeface="Calibri"/>
                <a:cs typeface="Calibri"/>
                <a:sym typeface="Calibri"/>
              </a:rPr>
              <a:t>Restore        Water Quality**</a:t>
            </a:r>
          </a:p>
        </p:txBody>
      </p:sp>
      <p:sp>
        <p:nvSpPr>
          <p:cNvPr id="128" name="Shape 128"/>
          <p:cNvSpPr/>
          <p:nvPr/>
        </p:nvSpPr>
        <p:spPr>
          <a:xfrm>
            <a:off x="952554" y="1805750"/>
            <a:ext cx="1900242" cy="450273"/>
          </a:xfrm>
          <a:prstGeom prst="rect">
            <a:avLst/>
          </a:prstGeom>
          <a:gradFill>
            <a:gsLst>
              <a:gs pos="0">
                <a:srgbClr val="3E7FCD"/>
              </a:gs>
              <a:gs pos="32000">
                <a:srgbClr val="3E7FCD"/>
              </a:gs>
              <a:gs pos="83000">
                <a:srgbClr val="96C0FF">
                  <a:alpha val="28627"/>
                </a:srgbClr>
              </a:gs>
              <a:gs pos="100000">
                <a:srgbClr val="96C0FF">
                  <a:alpha val="28627"/>
                </a:srgbClr>
              </a:gs>
            </a:gsLst>
            <a:lin ang="0" scaled="0"/>
          </a:gra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1600">
                <a:solidFill>
                  <a:schemeClr val="lt1"/>
                </a:solidFill>
                <a:latin typeface="Calibri"/>
                <a:ea typeface="Calibri"/>
                <a:cs typeface="Calibri"/>
                <a:sym typeface="Calibri"/>
              </a:rPr>
              <a:t>Individual Project Goals*</a:t>
            </a:r>
          </a:p>
        </p:txBody>
      </p:sp>
      <p:sp>
        <p:nvSpPr>
          <p:cNvPr id="129" name="Shape 129"/>
          <p:cNvSpPr/>
          <p:nvPr/>
        </p:nvSpPr>
        <p:spPr>
          <a:xfrm>
            <a:off x="952554" y="2569636"/>
            <a:ext cx="3060385" cy="450273"/>
          </a:xfrm>
          <a:prstGeom prst="rect">
            <a:avLst/>
          </a:prstGeom>
          <a:gradFill>
            <a:gsLst>
              <a:gs pos="0">
                <a:srgbClr val="3E7FCD"/>
              </a:gs>
              <a:gs pos="32000">
                <a:srgbClr val="3E7FCD"/>
              </a:gs>
              <a:gs pos="83000">
                <a:srgbClr val="96C0FF">
                  <a:alpha val="28627"/>
                </a:srgbClr>
              </a:gs>
              <a:gs pos="100000">
                <a:srgbClr val="96C0FF">
                  <a:alpha val="28627"/>
                </a:srgbClr>
              </a:gs>
            </a:gsLst>
            <a:lin ang="0" scaled="0"/>
          </a:gra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1800">
                <a:solidFill>
                  <a:schemeClr val="lt1"/>
                </a:solidFill>
                <a:latin typeface="Calibri"/>
                <a:ea typeface="Calibri"/>
                <a:cs typeface="Calibri"/>
                <a:sym typeface="Calibri"/>
              </a:rPr>
              <a:t>Project Strategy*</a:t>
            </a:r>
          </a:p>
        </p:txBody>
      </p:sp>
      <p:sp>
        <p:nvSpPr>
          <p:cNvPr id="130" name="Shape 130"/>
          <p:cNvSpPr/>
          <p:nvPr/>
        </p:nvSpPr>
        <p:spPr>
          <a:xfrm>
            <a:off x="4012941" y="2552060"/>
            <a:ext cx="2039652" cy="450273"/>
          </a:xfrm>
          <a:prstGeom prst="rect">
            <a:avLst/>
          </a:prstGeom>
          <a:solidFill>
            <a:srgbClr val="9BBB59"/>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600" b="1">
                <a:solidFill>
                  <a:schemeClr val="lt1"/>
                </a:solidFill>
                <a:latin typeface="Calibri"/>
                <a:ea typeface="Calibri"/>
                <a:cs typeface="Calibri"/>
                <a:sym typeface="Calibri"/>
              </a:rPr>
              <a:t>Study Objectives*</a:t>
            </a:r>
          </a:p>
        </p:txBody>
      </p:sp>
      <p:sp>
        <p:nvSpPr>
          <p:cNvPr id="131" name="Shape 131"/>
          <p:cNvSpPr/>
          <p:nvPr/>
        </p:nvSpPr>
        <p:spPr>
          <a:xfrm>
            <a:off x="7950156" y="1663058"/>
            <a:ext cx="338554" cy="4681747"/>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Shape 132"/>
          <p:cNvSpPr txBox="1"/>
          <p:nvPr/>
        </p:nvSpPr>
        <p:spPr>
          <a:xfrm rot="-5400000">
            <a:off x="5578003" y="3667636"/>
            <a:ext cx="5077384" cy="33855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600">
                <a:solidFill>
                  <a:schemeClr val="lt1"/>
                </a:solidFill>
                <a:latin typeface="Calibri"/>
                <a:ea typeface="Calibri"/>
                <a:cs typeface="Calibri"/>
                <a:sym typeface="Calibri"/>
              </a:rPr>
              <a:t>Federal Reporting and Data Management Regulations**</a:t>
            </a:r>
          </a:p>
        </p:txBody>
      </p:sp>
      <p:sp>
        <p:nvSpPr>
          <p:cNvPr id="133" name="Shape 133"/>
          <p:cNvSpPr/>
          <p:nvPr/>
        </p:nvSpPr>
        <p:spPr>
          <a:xfrm>
            <a:off x="3482185" y="3627869"/>
            <a:ext cx="2556477" cy="1614739"/>
          </a:xfrm>
          <a:prstGeom prst="flowChartPreparation">
            <a:avLst/>
          </a:prstGeom>
          <a:gradFill>
            <a:gsLst>
              <a:gs pos="0">
                <a:srgbClr val="2D5C97"/>
              </a:gs>
              <a:gs pos="80000">
                <a:srgbClr val="3C7AC5"/>
              </a:gs>
              <a:gs pos="100000">
                <a:srgbClr val="397BC9"/>
              </a:gs>
            </a:gsLst>
            <a:lin ang="16200000" scaled="0"/>
          </a:gra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Observational Data Plan:* RAAMS Metrics and Performance Measures</a:t>
            </a:r>
          </a:p>
        </p:txBody>
      </p:sp>
      <p:sp>
        <p:nvSpPr>
          <p:cNvPr id="134" name="Shape 134"/>
          <p:cNvSpPr/>
          <p:nvPr/>
        </p:nvSpPr>
        <p:spPr>
          <a:xfrm>
            <a:off x="6699693" y="4170501"/>
            <a:ext cx="1269278" cy="472056"/>
          </a:xfrm>
          <a:prstGeom prst="rightArrow">
            <a:avLst>
              <a:gd name="adj1" fmla="val 50000"/>
              <a:gd name="adj2" fmla="val 50000"/>
            </a:avLst>
          </a:prstGeom>
          <a:gradFill>
            <a:gsLst>
              <a:gs pos="0">
                <a:srgbClr val="2D5C97"/>
              </a:gs>
              <a:gs pos="80000">
                <a:srgbClr val="3C7AC5"/>
              </a:gs>
              <a:gs pos="100000">
                <a:srgbClr val="397BC9"/>
              </a:gs>
            </a:gsLst>
            <a:lin ang="162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Shape 135"/>
          <p:cNvSpPr/>
          <p:nvPr/>
        </p:nvSpPr>
        <p:spPr>
          <a:xfrm rot="-5400000">
            <a:off x="-1998358" y="3605896"/>
            <a:ext cx="5123945" cy="317016"/>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      Watershed Goals**</a:t>
            </a:r>
          </a:p>
        </p:txBody>
      </p:sp>
      <p:sp>
        <p:nvSpPr>
          <p:cNvPr id="136" name="Shape 136"/>
          <p:cNvSpPr/>
          <p:nvPr/>
        </p:nvSpPr>
        <p:spPr>
          <a:xfrm>
            <a:off x="4499507" y="3002333"/>
            <a:ext cx="488388" cy="585431"/>
          </a:xfrm>
          <a:prstGeom prst="upDownArrow">
            <a:avLst>
              <a:gd name="adj1" fmla="val 50000"/>
              <a:gd name="adj2" fmla="val 50000"/>
            </a:avLst>
          </a:prstGeom>
          <a:gradFill>
            <a:gsLst>
              <a:gs pos="0">
                <a:srgbClr val="2D5C97"/>
              </a:gs>
              <a:gs pos="80000">
                <a:srgbClr val="3C7AC5"/>
              </a:gs>
              <a:gs pos="100000">
                <a:srgbClr val="397BC9"/>
              </a:gs>
            </a:gsLst>
            <a:lin ang="162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Shape 137"/>
          <p:cNvSpPr/>
          <p:nvPr/>
        </p:nvSpPr>
        <p:spPr>
          <a:xfrm rot="-5400000">
            <a:off x="-2456323" y="3441873"/>
            <a:ext cx="5428916" cy="34009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Council Goals**</a:t>
            </a:r>
          </a:p>
        </p:txBody>
      </p:sp>
      <p:sp>
        <p:nvSpPr>
          <p:cNvPr id="138" name="Shape 138"/>
          <p:cNvSpPr/>
          <p:nvPr/>
        </p:nvSpPr>
        <p:spPr>
          <a:xfrm rot="-5400000">
            <a:off x="5854184" y="3317889"/>
            <a:ext cx="5456251" cy="615394"/>
          </a:xfrm>
          <a:prstGeom prst="rect">
            <a:avLst/>
          </a:prstGeom>
          <a:solidFill>
            <a:srgbClr val="4F81BD"/>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Public transparency and Accountability;** </a:t>
            </a:r>
          </a:p>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Annual Reports to Congress**</a:t>
            </a:r>
          </a:p>
        </p:txBody>
      </p:sp>
      <p:sp>
        <p:nvSpPr>
          <p:cNvPr id="139" name="Shape 139"/>
          <p:cNvSpPr/>
          <p:nvPr/>
        </p:nvSpPr>
        <p:spPr>
          <a:xfrm>
            <a:off x="165495" y="6358917"/>
            <a:ext cx="462827" cy="278943"/>
          </a:xfrm>
          <a:prstGeom prst="upArrow">
            <a:avLst>
              <a:gd name="adj1" fmla="val 50000"/>
              <a:gd name="adj2" fmla="val 50000"/>
            </a:avLst>
          </a:prstGeom>
          <a:solidFill>
            <a:srgbClr val="4F81BD"/>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Shape 140"/>
          <p:cNvSpPr/>
          <p:nvPr/>
        </p:nvSpPr>
        <p:spPr>
          <a:xfrm>
            <a:off x="282230" y="6604810"/>
            <a:ext cx="8183883" cy="134654"/>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Shape 141"/>
          <p:cNvSpPr/>
          <p:nvPr/>
        </p:nvSpPr>
        <p:spPr>
          <a:xfrm>
            <a:off x="324556" y="779352"/>
            <a:ext cx="2501505" cy="507576"/>
          </a:xfrm>
          <a:prstGeom prst="rightArrow">
            <a:avLst>
              <a:gd name="adj1" fmla="val 50000"/>
              <a:gd name="adj2" fmla="val 50000"/>
            </a:avLst>
          </a:prstGeom>
          <a:solidFill>
            <a:srgbClr val="4F81BD"/>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Shape 142"/>
          <p:cNvSpPr/>
          <p:nvPr/>
        </p:nvSpPr>
        <p:spPr>
          <a:xfrm>
            <a:off x="6212069" y="3890210"/>
            <a:ext cx="1468731" cy="1147455"/>
          </a:xfrm>
          <a:prstGeom prst="rect">
            <a:avLst/>
          </a:prstGeom>
          <a:gradFill>
            <a:gsLst>
              <a:gs pos="0">
                <a:srgbClr val="2D5C97"/>
              </a:gs>
              <a:gs pos="80000">
                <a:srgbClr val="3C7AC5"/>
              </a:gs>
              <a:gs pos="100000">
                <a:srgbClr val="397BC9"/>
              </a:gs>
            </a:gsLst>
            <a:lin ang="16200000" scaled="0"/>
          </a:gra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Preliminary Obs. Data Management Plan*</a:t>
            </a:r>
          </a:p>
        </p:txBody>
      </p:sp>
      <p:sp>
        <p:nvSpPr>
          <p:cNvPr id="143" name="Shape 143"/>
          <p:cNvSpPr/>
          <p:nvPr/>
        </p:nvSpPr>
        <p:spPr>
          <a:xfrm rot="5400000">
            <a:off x="1460959" y="130346"/>
            <a:ext cx="86446" cy="2125126"/>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Shape 144"/>
          <p:cNvSpPr/>
          <p:nvPr/>
        </p:nvSpPr>
        <p:spPr>
          <a:xfrm>
            <a:off x="4476844" y="5249664"/>
            <a:ext cx="488388" cy="564114"/>
          </a:xfrm>
          <a:prstGeom prst="upDownArrow">
            <a:avLst>
              <a:gd name="adj1" fmla="val 50000"/>
              <a:gd name="adj2" fmla="val 50000"/>
            </a:avLst>
          </a:prstGeom>
          <a:solidFill>
            <a:srgbClr val="36609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Shape 146"/>
          <p:cNvSpPr/>
          <p:nvPr/>
        </p:nvSpPr>
        <p:spPr>
          <a:xfrm rot="5400000">
            <a:off x="7591777" y="5913764"/>
            <a:ext cx="414865" cy="352451"/>
          </a:xfrm>
          <a:prstGeom prst="upArrow">
            <a:avLst>
              <a:gd name="adj1" fmla="val 50000"/>
              <a:gd name="adj2" fmla="val 50000"/>
            </a:avLst>
          </a:prstGeom>
          <a:solidFill>
            <a:srgbClr val="36609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Shape 147"/>
          <p:cNvSpPr/>
          <p:nvPr/>
        </p:nvSpPr>
        <p:spPr>
          <a:xfrm>
            <a:off x="112889" y="381641"/>
            <a:ext cx="5827889" cy="45027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1200">
                <a:solidFill>
                  <a:schemeClr val="dk1"/>
                </a:solidFill>
                <a:latin typeface="Calibri"/>
                <a:ea typeface="Calibri"/>
                <a:cs typeface="Calibri"/>
                <a:sym typeface="Calibri"/>
              </a:rPr>
              <a:t>** Indicates Entire Council &amp; </a:t>
            </a:r>
          </a:p>
          <a:p>
            <a:pPr marL="0" marR="0" lvl="0" indent="0" algn="l" rtl="0">
              <a:spcBef>
                <a:spcPts val="0"/>
              </a:spcBef>
              <a:spcAft>
                <a:spcPts val="0"/>
              </a:spcAft>
              <a:buSzPct val="25000"/>
              <a:buNone/>
            </a:pPr>
            <a:r>
              <a:rPr lang="en-US" sz="1200">
                <a:solidFill>
                  <a:schemeClr val="dk1"/>
                </a:solidFill>
                <a:latin typeface="Calibri"/>
                <a:ea typeface="Calibri"/>
                <a:cs typeface="Calibri"/>
                <a:sym typeface="Calibri"/>
              </a:rPr>
              <a:t>     Council Staff Responsibility</a:t>
            </a:r>
          </a:p>
          <a:p>
            <a:pPr marL="0" marR="0" lvl="0" indent="0" algn="l" rtl="0">
              <a:spcBef>
                <a:spcPts val="0"/>
              </a:spcBef>
              <a:spcAft>
                <a:spcPts val="0"/>
              </a:spcAft>
              <a:buSzPct val="25000"/>
              <a:buNone/>
            </a:pPr>
            <a:r>
              <a:rPr lang="en-US" sz="1200">
                <a:solidFill>
                  <a:schemeClr val="dk1"/>
                </a:solidFill>
                <a:latin typeface="Calibri"/>
                <a:ea typeface="Calibri"/>
                <a:cs typeface="Calibri"/>
                <a:sym typeface="Calibri"/>
              </a:rPr>
              <a:t>*   Indicates Recipient Responsibility</a:t>
            </a:r>
          </a:p>
        </p:txBody>
      </p:sp>
      <p:sp>
        <p:nvSpPr>
          <p:cNvPr id="148" name="Shape 148"/>
          <p:cNvSpPr/>
          <p:nvPr/>
        </p:nvSpPr>
        <p:spPr>
          <a:xfrm>
            <a:off x="882951" y="5827889"/>
            <a:ext cx="6807603" cy="578554"/>
          </a:xfrm>
          <a:prstGeom prst="rect">
            <a:avLst/>
          </a:prstGeom>
          <a:solidFill>
            <a:schemeClr val="accent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  Monitoring and Assessment of Council Program;**</a:t>
            </a:r>
          </a:p>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Council Data Management**</a:t>
            </a:r>
          </a:p>
        </p:txBody>
      </p:sp>
      <p:sp>
        <p:nvSpPr>
          <p:cNvPr id="149" name="Shape 149"/>
          <p:cNvSpPr/>
          <p:nvPr/>
        </p:nvSpPr>
        <p:spPr>
          <a:xfrm>
            <a:off x="6717689" y="5051778"/>
            <a:ext cx="488388" cy="790221"/>
          </a:xfrm>
          <a:prstGeom prst="upDownArrow">
            <a:avLst>
              <a:gd name="adj1" fmla="val 50000"/>
              <a:gd name="adj2" fmla="val 50000"/>
            </a:avLst>
          </a:prstGeom>
          <a:solidFill>
            <a:srgbClr val="36609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1415625" y="213675"/>
            <a:ext cx="77283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Arial Narrow"/>
                <a:ea typeface="Arial Narrow"/>
                <a:cs typeface="Arial Narrow"/>
                <a:sym typeface="Arial Narrow"/>
              </a:rPr>
              <a:t>Purpose of ODPs &amp; DMPs</a:t>
            </a:r>
          </a:p>
        </p:txBody>
      </p:sp>
      <p:sp>
        <p:nvSpPr>
          <p:cNvPr id="156" name="Shape 156"/>
          <p:cNvSpPr txBox="1"/>
          <p:nvPr/>
        </p:nvSpPr>
        <p:spPr>
          <a:xfrm>
            <a:off x="0" y="1481675"/>
            <a:ext cx="9144000" cy="50492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Assist in Council reporting (i.e. Annual Report)</a:t>
            </a: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Ensure projects are compliant with financial award </a:t>
            </a: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Determine whether projects are meeting intended objectives and outcomes  </a:t>
            </a: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Allows for future adaptive management actions</a:t>
            </a:r>
            <a:r>
              <a:rPr lang="en-US" sz="3200">
                <a:solidFill>
                  <a:schemeClr val="dk1"/>
                </a:solidFill>
                <a:latin typeface="Calibri"/>
                <a:ea typeface="Calibri"/>
                <a:cs typeface="Calibri"/>
                <a:sym typeface="Calibri"/>
              </a:rPr>
              <a:t> </a:t>
            </a:r>
            <a:r>
              <a:rPr lang="en-US" sz="3200" i="1">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if warranted)</a:t>
            </a:r>
          </a:p>
          <a:p>
            <a:pPr marL="0" marR="0" lvl="0" indent="0" algn="l" rtl="0">
              <a:spcBef>
                <a:spcPts val="64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 </a:t>
            </a:r>
          </a:p>
          <a:p>
            <a:pPr marL="457200" marR="0" lvl="1" indent="0" algn="l" rtl="0">
              <a:spcBef>
                <a:spcPts val="400"/>
              </a:spcBef>
              <a:spcAft>
                <a:spcPts val="0"/>
              </a:spcAft>
              <a:buClr>
                <a:schemeClr val="dk1"/>
              </a:buClr>
              <a:buFont typeface="Arial"/>
              <a:buNone/>
            </a:pPr>
            <a:endParaRPr sz="2000" b="0" i="1"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0" y="1535849"/>
            <a:ext cx="9144000" cy="4985100"/>
          </a:xfrm>
          <a:prstGeom prst="rect">
            <a:avLst/>
          </a:prstGeom>
          <a:noFill/>
          <a:ln>
            <a:noFill/>
          </a:ln>
        </p:spPr>
        <p:txBody>
          <a:bodyPr lIns="91425" tIns="45700" rIns="91425" bIns="45700" anchor="t" anchorCtr="0">
            <a:noAutofit/>
          </a:bodyPr>
          <a:lstStyle/>
          <a:p>
            <a:pPr marL="342900" marR="0" lvl="0" indent="-323850" algn="l" rtl="0">
              <a:spcBef>
                <a:spcPts val="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Located on Grants Resources Page at </a:t>
            </a:r>
            <a:r>
              <a:rPr lang="en-US" sz="2400" b="0" i="0" u="none" strike="noStrike" cap="none" dirty="0" smtClean="0">
                <a:solidFill>
                  <a:schemeClr val="dk1"/>
                </a:solidFill>
                <a:latin typeface="Calibri"/>
                <a:ea typeface="Calibri"/>
                <a:cs typeface="Calibri"/>
                <a:sym typeface="Calibri"/>
                <a:hlinkClick r:id="rId3"/>
              </a:rPr>
              <a:t>www.RestoreTheGulf.gov</a:t>
            </a:r>
            <a:endParaRPr lang="en-US" sz="2400" b="0" i="0" u="none" strike="noStrike" cap="none" dirty="0" smtClean="0">
              <a:solidFill>
                <a:schemeClr val="dk1"/>
              </a:solidFill>
              <a:latin typeface="Calibri"/>
              <a:ea typeface="Calibri"/>
              <a:cs typeface="Calibri"/>
              <a:sym typeface="Calibri"/>
            </a:endParaRPr>
          </a:p>
          <a:p>
            <a:pPr marL="419100" lvl="1" indent="0">
              <a:spcBef>
                <a:spcPts val="0"/>
              </a:spcBef>
              <a:buNone/>
            </a:pPr>
            <a:r>
              <a:rPr lang="en-US" sz="2000" dirty="0" smtClean="0">
                <a:hlinkClick r:id="rId4"/>
              </a:rPr>
              <a:t>https</a:t>
            </a:r>
            <a:r>
              <a:rPr lang="en-US" sz="2000" dirty="0">
                <a:hlinkClick r:id="rId4"/>
              </a:rPr>
              <a:t>://www.restorethegulf.gov/gcerc-grants-office/gcerc-grants-</a:t>
            </a:r>
            <a:r>
              <a:rPr lang="en-US" sz="2000" dirty="0" smtClean="0">
                <a:hlinkClick r:id="rId4"/>
              </a:rPr>
              <a:t>resources</a:t>
            </a:r>
            <a:endParaRPr lang="en-US" sz="2000" b="0" i="0" u="none" strike="noStrike" cap="none" dirty="0">
              <a:solidFill>
                <a:schemeClr val="dk1"/>
              </a:solidFill>
              <a:latin typeface="Calibri"/>
              <a:ea typeface="Calibri"/>
              <a:cs typeface="Calibri"/>
              <a:sym typeface="Calibri"/>
            </a:endParaRPr>
          </a:p>
          <a:p>
            <a:pPr marL="342900" marR="0" lvl="0" indent="-323850" algn="l" rtl="0">
              <a:spcBef>
                <a:spcPts val="54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Recommend Grant Officers </a:t>
            </a:r>
            <a:r>
              <a:rPr lang="en-US" sz="2400" b="1" i="0" u="none" strike="noStrike" cap="none" dirty="0">
                <a:solidFill>
                  <a:schemeClr val="dk1"/>
                </a:solidFill>
                <a:latin typeface="Calibri"/>
                <a:ea typeface="Calibri"/>
                <a:cs typeface="Calibri"/>
                <a:sym typeface="Calibri"/>
              </a:rPr>
              <a:t>coordinate closely with Project Managers and Technical Staff </a:t>
            </a:r>
            <a:r>
              <a:rPr lang="en-US" sz="2400" b="0" i="0" u="none" strike="noStrike" cap="none" dirty="0">
                <a:solidFill>
                  <a:schemeClr val="dk1"/>
                </a:solidFill>
                <a:latin typeface="Calibri"/>
                <a:ea typeface="Calibri"/>
                <a:cs typeface="Calibri"/>
                <a:sym typeface="Calibri"/>
              </a:rPr>
              <a:t>when developing plan(s)</a:t>
            </a:r>
          </a:p>
          <a:p>
            <a:pPr marL="342900" marR="0" lvl="0" indent="-323850" algn="l" rtl="0">
              <a:spcBef>
                <a:spcPts val="54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Interim guidance on ODPs will be updated with Council Monitoring and Assessment Workgroup (CMAWG) guidance</a:t>
            </a:r>
            <a:r>
              <a:rPr lang="en-US" sz="2400" dirty="0"/>
              <a:t>.</a:t>
            </a:r>
          </a:p>
          <a:p>
            <a:pPr marL="342900" marR="0" lvl="0" indent="-323850" algn="l" rtl="0">
              <a:spcBef>
                <a:spcPts val="540"/>
              </a:spcBef>
              <a:spcAft>
                <a:spcPts val="0"/>
              </a:spcAft>
              <a:buClr>
                <a:schemeClr val="dk1"/>
              </a:buClr>
              <a:buSzPct val="100000"/>
              <a:buFont typeface="Arial"/>
              <a:buChar char="•"/>
            </a:pPr>
            <a:r>
              <a:rPr lang="en-US" sz="2400" dirty="0"/>
              <a:t>Interim guidance on DMPs will be updated with the release of </a:t>
            </a:r>
            <a:r>
              <a:rPr lang="en-US" sz="2400" dirty="0" smtClean="0"/>
              <a:t>a Council’s DMP in the future.</a:t>
            </a:r>
            <a:endParaRPr lang="en-US" sz="2400" dirty="0"/>
          </a:p>
          <a:p>
            <a:pPr marL="0" marR="0" lvl="0" indent="0" algn="ctr" rtl="0">
              <a:spcBef>
                <a:spcPts val="540"/>
              </a:spcBef>
              <a:spcAft>
                <a:spcPts val="0"/>
              </a:spcAft>
              <a:buClr>
                <a:schemeClr val="dk1"/>
              </a:buClr>
              <a:buSzPct val="25000"/>
              <a:buFont typeface="Arial"/>
              <a:buNone/>
            </a:pPr>
            <a:r>
              <a:rPr lang="en-US" sz="2400" b="1" i="1" u="none" strike="noStrike" cap="none" dirty="0">
                <a:solidFill>
                  <a:schemeClr val="dk1"/>
                </a:solidFill>
                <a:latin typeface="Calibri"/>
                <a:ea typeface="Calibri"/>
                <a:cs typeface="Calibri"/>
                <a:sym typeface="Calibri"/>
              </a:rPr>
              <a:t>We’re not telling you what to collect, </a:t>
            </a:r>
          </a:p>
          <a:p>
            <a:pPr marL="0" marR="0" lvl="0" indent="0" algn="ctr" rtl="0">
              <a:spcBef>
                <a:spcPts val="540"/>
              </a:spcBef>
              <a:spcAft>
                <a:spcPts val="0"/>
              </a:spcAft>
              <a:buClr>
                <a:schemeClr val="dk1"/>
              </a:buClr>
              <a:buSzPct val="25000"/>
              <a:buFont typeface="Arial"/>
              <a:buNone/>
            </a:pPr>
            <a:r>
              <a:rPr lang="en-US" sz="2400" b="1" i="1" u="none" strike="noStrike" cap="none" dirty="0">
                <a:solidFill>
                  <a:schemeClr val="dk1"/>
                </a:solidFill>
                <a:latin typeface="Calibri"/>
                <a:ea typeface="Calibri"/>
                <a:cs typeface="Calibri"/>
                <a:sym typeface="Calibri"/>
              </a:rPr>
              <a:t>we’re asking you to tell us what you’re collecting,</a:t>
            </a:r>
          </a:p>
          <a:p>
            <a:pPr marL="0" marR="0" lvl="0" indent="0" algn="ctr" rtl="0">
              <a:spcBef>
                <a:spcPts val="540"/>
              </a:spcBef>
              <a:spcAft>
                <a:spcPts val="0"/>
              </a:spcAft>
              <a:buClr>
                <a:schemeClr val="dk1"/>
              </a:buClr>
              <a:buSzPct val="25000"/>
              <a:buFont typeface="Arial"/>
              <a:buNone/>
            </a:pPr>
            <a:r>
              <a:rPr lang="en-US" sz="2400" b="1" i="1" u="none" strike="noStrike" cap="none" dirty="0">
                <a:solidFill>
                  <a:schemeClr val="dk1"/>
                </a:solidFill>
                <a:latin typeface="Calibri"/>
                <a:ea typeface="Calibri"/>
                <a:cs typeface="Calibri"/>
                <a:sym typeface="Calibri"/>
              </a:rPr>
              <a:t> &amp; how you’re managing/sharing it.</a:t>
            </a:r>
          </a:p>
        </p:txBody>
      </p:sp>
      <p:sp>
        <p:nvSpPr>
          <p:cNvPr id="162" name="Shape 162"/>
          <p:cNvSpPr txBox="1">
            <a:spLocks noGrp="1"/>
          </p:cNvSpPr>
          <p:nvPr>
            <p:ph type="title"/>
          </p:nvPr>
        </p:nvSpPr>
        <p:spPr>
          <a:xfrm>
            <a:off x="1398699" y="196750"/>
            <a:ext cx="77453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Arial Narrow"/>
                <a:ea typeface="Arial Narrow"/>
                <a:cs typeface="Arial Narrow"/>
                <a:sym typeface="Arial Narrow"/>
              </a:rPr>
              <a:t>Interim Guidance(s)</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392875" y="427050"/>
            <a:ext cx="7751099"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a:t>ODP Considerations</a:t>
            </a:r>
          </a:p>
        </p:txBody>
      </p:sp>
      <p:sp>
        <p:nvSpPr>
          <p:cNvPr id="168" name="Shape 168"/>
          <p:cNvSpPr txBox="1">
            <a:spLocks noGrp="1"/>
          </p:cNvSpPr>
          <p:nvPr>
            <p:ph type="body" idx="1"/>
          </p:nvPr>
        </p:nvSpPr>
        <p:spPr>
          <a:xfrm>
            <a:off x="125734" y="1600200"/>
            <a:ext cx="9018266" cy="4526100"/>
          </a:xfrm>
          <a:prstGeom prst="rect">
            <a:avLst/>
          </a:prstGeom>
          <a:noFill/>
          <a:ln>
            <a:noFill/>
          </a:ln>
        </p:spPr>
        <p:txBody>
          <a:bodyPr lIns="91425" tIns="45700" rIns="91425" bIns="45700" anchor="t" anchorCtr="0">
            <a:noAutofit/>
          </a:bodyPr>
          <a:lstStyle/>
          <a:p>
            <a:pPr marL="457200" marR="0" lvl="0" indent="-381000" algn="l" rtl="0">
              <a:spcBef>
                <a:spcPts val="0"/>
              </a:spcBef>
              <a:spcAft>
                <a:spcPts val="0"/>
              </a:spcAft>
              <a:buClr>
                <a:srgbClr val="000000"/>
              </a:buClr>
              <a:buSzPct val="100000"/>
              <a:buFont typeface="Calibri"/>
            </a:pPr>
            <a:r>
              <a:rPr lang="en-US" sz="2400" dirty="0">
                <a:solidFill>
                  <a:srgbClr val="000000"/>
                </a:solidFill>
              </a:rPr>
              <a:t>ODPs are living documents. </a:t>
            </a:r>
          </a:p>
          <a:p>
            <a:pPr marL="914400" marR="0" lvl="1" indent="-381000" algn="l" rtl="0">
              <a:spcBef>
                <a:spcPts val="0"/>
              </a:spcBef>
              <a:spcAft>
                <a:spcPts val="0"/>
              </a:spcAft>
              <a:buClr>
                <a:srgbClr val="000000"/>
              </a:buClr>
              <a:buSzPct val="100000"/>
              <a:buFont typeface="Calibri"/>
            </a:pPr>
            <a:r>
              <a:rPr lang="en-US" sz="2400" dirty="0">
                <a:solidFill>
                  <a:srgbClr val="000000"/>
                </a:solidFill>
              </a:rPr>
              <a:t>Updates may be necessary based on subsequent guidance from the Council, new information, etc.</a:t>
            </a:r>
          </a:p>
          <a:p>
            <a:pPr marL="457200" marR="0" lvl="0" indent="-381000" algn="l" rtl="0">
              <a:spcBef>
                <a:spcPts val="0"/>
              </a:spcBef>
              <a:spcAft>
                <a:spcPts val="0"/>
              </a:spcAft>
              <a:buClr>
                <a:srgbClr val="000000"/>
              </a:buClr>
              <a:buSzPct val="100000"/>
            </a:pPr>
            <a:r>
              <a:rPr lang="en-US" sz="2400" dirty="0">
                <a:solidFill>
                  <a:srgbClr val="000000"/>
                </a:solidFill>
              </a:rPr>
              <a:t>Standard monitoring protocols are to be adopted where practical</a:t>
            </a:r>
          </a:p>
          <a:p>
            <a:pPr marL="457200" marR="0" lvl="0" indent="-381000" algn="l" rtl="0">
              <a:spcBef>
                <a:spcPts val="0"/>
              </a:spcBef>
              <a:spcAft>
                <a:spcPts val="0"/>
              </a:spcAft>
              <a:buClr>
                <a:srgbClr val="000000"/>
              </a:buClr>
              <a:buSzPct val="100000"/>
            </a:pPr>
            <a:r>
              <a:rPr lang="en-US" sz="2400" dirty="0">
                <a:solidFill>
                  <a:srgbClr val="000000"/>
                </a:solidFill>
              </a:rPr>
              <a:t>Identify standard protocols and/or deviations from standard protocols</a:t>
            </a:r>
          </a:p>
          <a:p>
            <a:pPr marL="457200" marR="0" lvl="0" indent="-381000" algn="l" rtl="0">
              <a:spcBef>
                <a:spcPts val="0"/>
              </a:spcBef>
              <a:spcAft>
                <a:spcPts val="0"/>
              </a:spcAft>
              <a:buClr>
                <a:srgbClr val="000000"/>
              </a:buClr>
              <a:buSzPct val="100000"/>
            </a:pPr>
            <a:r>
              <a:rPr lang="en-US" sz="2400" dirty="0">
                <a:solidFill>
                  <a:srgbClr val="000000"/>
                </a:solidFill>
              </a:rPr>
              <a:t>Leveraging existing efforts is encouraged  </a:t>
            </a:r>
          </a:p>
          <a:p>
            <a:pPr marL="457200" marR="0" lvl="0" indent="-381000" algn="l" rtl="0">
              <a:spcBef>
                <a:spcPts val="0"/>
              </a:spcBef>
              <a:spcAft>
                <a:spcPts val="0"/>
              </a:spcAft>
              <a:buClr>
                <a:srgbClr val="000000"/>
              </a:buClr>
              <a:buSzPct val="100000"/>
            </a:pPr>
            <a:r>
              <a:rPr lang="en-US" sz="2400" dirty="0">
                <a:solidFill>
                  <a:srgbClr val="000000"/>
                </a:solidFill>
              </a:rPr>
              <a:t>Pre-existing plans may be submitted if all Council required elements are contained therein</a:t>
            </a:r>
          </a:p>
          <a:p>
            <a:pPr marL="457200" lvl="0" indent="-381000" rtl="0">
              <a:spcBef>
                <a:spcPts val="540"/>
              </a:spcBef>
              <a:buClr>
                <a:srgbClr val="000000"/>
              </a:buClr>
              <a:buSzPct val="100000"/>
            </a:pPr>
            <a:r>
              <a:rPr lang="en-US" sz="2400" dirty="0"/>
              <a:t>Acknowledge that there may need to be exceptions made </a:t>
            </a:r>
          </a:p>
          <a:p>
            <a:pPr marL="457200" lvl="0" indent="-381000" rtl="0">
              <a:spcBef>
                <a:spcPts val="0"/>
              </a:spcBef>
              <a:buClr>
                <a:srgbClr val="000000"/>
              </a:buClr>
              <a:buSzPct val="100000"/>
            </a:pPr>
            <a:r>
              <a:rPr lang="en-US" sz="2400" b="1" i="1" dirty="0"/>
              <a:t>ODPs must be prepared, submitted, and approved prior to award of funds</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1564640" y="482917"/>
            <a:ext cx="7579499"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Arial Narrow"/>
                <a:ea typeface="Arial Narrow"/>
                <a:cs typeface="Arial Narrow"/>
                <a:sym typeface="Arial Narrow"/>
              </a:rPr>
              <a:t>Interim Guidance: ODPs include</a:t>
            </a:r>
          </a:p>
        </p:txBody>
      </p:sp>
      <p:sp>
        <p:nvSpPr>
          <p:cNvPr id="174" name="Shape 174"/>
          <p:cNvSpPr txBox="1">
            <a:spLocks noGrp="1"/>
          </p:cNvSpPr>
          <p:nvPr>
            <p:ph type="body" idx="1"/>
          </p:nvPr>
        </p:nvSpPr>
        <p:spPr>
          <a:xfrm>
            <a:off x="142189" y="1608165"/>
            <a:ext cx="8859600" cy="5064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dirty="0"/>
              <a:t>Overall p</a:t>
            </a:r>
            <a:r>
              <a:rPr lang="en-US" sz="2400" b="0" i="0" u="none" strike="noStrike" cap="none" dirty="0">
                <a:solidFill>
                  <a:schemeClr val="dk1"/>
                </a:solidFill>
                <a:sym typeface="Calibri"/>
              </a:rPr>
              <a:t>roject goals and objectives </a:t>
            </a:r>
          </a:p>
          <a:p>
            <a:pPr marL="342900" marR="0" lvl="0" indent="-342900" algn="l" rtl="0">
              <a:spcBef>
                <a:spcPts val="540"/>
              </a:spcBef>
              <a:spcAft>
                <a:spcPts val="0"/>
              </a:spcAft>
              <a:buClr>
                <a:schemeClr val="dk1"/>
              </a:buClr>
              <a:buSzPct val="100000"/>
              <a:buFont typeface="Arial"/>
              <a:buChar char="•"/>
            </a:pPr>
            <a:r>
              <a:rPr lang="en-US" sz="2400" dirty="0"/>
              <a:t>Specific g</a:t>
            </a:r>
            <a:r>
              <a:rPr lang="en-US" sz="2400" b="0" i="0" u="none" strike="noStrike" cap="none" dirty="0">
                <a:solidFill>
                  <a:schemeClr val="dk1"/>
                </a:solidFill>
                <a:sym typeface="Calibri"/>
              </a:rPr>
              <a:t>oals and objectives for data collection </a:t>
            </a:r>
          </a:p>
          <a:p>
            <a:pPr marL="342900" marR="0" lvl="0" indent="-342900" algn="l" rtl="0">
              <a:spcBef>
                <a:spcPts val="540"/>
              </a:spcBef>
              <a:spcAft>
                <a:spcPts val="0"/>
              </a:spcAft>
              <a:buClr>
                <a:schemeClr val="dk1"/>
              </a:buClr>
              <a:buSzPct val="100000"/>
              <a:buFont typeface="Arial"/>
              <a:buChar char="•"/>
            </a:pPr>
            <a:r>
              <a:rPr lang="en-US" sz="2400" b="0" i="0" u="none" strike="noStrike" cap="none" dirty="0">
                <a:solidFill>
                  <a:schemeClr val="dk1"/>
                </a:solidFill>
                <a:sym typeface="Calibri"/>
              </a:rPr>
              <a:t>Listing of “umbrella” metrics </a:t>
            </a:r>
            <a:r>
              <a:rPr lang="en-US" sz="2400" b="0" i="1" u="none" strike="noStrike" cap="none" dirty="0">
                <a:solidFill>
                  <a:schemeClr val="dk1"/>
                </a:solidFill>
                <a:sym typeface="Calibri"/>
              </a:rPr>
              <a:t>(what was entered into RAAMS as part of a grants or IAA) </a:t>
            </a:r>
          </a:p>
          <a:p>
            <a:pPr marL="342900" marR="0" lvl="0" indent="-342900" algn="l" rtl="0">
              <a:spcBef>
                <a:spcPts val="540"/>
              </a:spcBef>
              <a:spcAft>
                <a:spcPts val="0"/>
              </a:spcAft>
              <a:buClr>
                <a:schemeClr val="dk1"/>
              </a:buClr>
              <a:buSzPct val="100000"/>
              <a:buFont typeface="Arial"/>
              <a:buChar char="•"/>
            </a:pPr>
            <a:r>
              <a:rPr lang="en-US" sz="2400" b="0" i="0" u="none" strike="noStrike" cap="none" dirty="0">
                <a:solidFill>
                  <a:schemeClr val="dk1"/>
                </a:solidFill>
                <a:sym typeface="Calibri"/>
              </a:rPr>
              <a:t>Measures/variables/parameters to be monitored in support of those </a:t>
            </a:r>
            <a:r>
              <a:rPr lang="en-US" sz="2400" b="0" i="0" u="none" strike="noStrike" cap="none" dirty="0" smtClean="0">
                <a:solidFill>
                  <a:schemeClr val="tx1"/>
                </a:solidFill>
                <a:sym typeface="Calibri"/>
              </a:rPr>
              <a:t>metrics (these won’t be entered in RAAMS)</a:t>
            </a:r>
            <a:endParaRPr lang="en-US" sz="2400" i="1" dirty="0">
              <a:solidFill>
                <a:schemeClr val="tx1"/>
              </a:solidFill>
              <a:highlight>
                <a:srgbClr val="FFFF00"/>
              </a:highlight>
            </a:endParaRPr>
          </a:p>
          <a:p>
            <a:pPr marL="342900" marR="0" lvl="0" indent="-342900" algn="l" rtl="0">
              <a:spcBef>
                <a:spcPts val="540"/>
              </a:spcBef>
              <a:spcAft>
                <a:spcPts val="0"/>
              </a:spcAft>
              <a:buClr>
                <a:schemeClr val="dk1"/>
              </a:buClr>
              <a:buSzPct val="100000"/>
              <a:buFont typeface="Arial"/>
              <a:buChar char="•"/>
            </a:pPr>
            <a:r>
              <a:rPr lang="en-US" sz="2400" b="0" i="0" u="none" strike="noStrike" cap="none" dirty="0">
                <a:solidFill>
                  <a:schemeClr val="dk1"/>
                </a:solidFill>
                <a:sym typeface="Calibri"/>
              </a:rPr>
              <a:t>Identification of success criteria</a:t>
            </a:r>
          </a:p>
          <a:p>
            <a:pPr marL="342900" marR="0" lvl="0" indent="-342900" algn="l" rtl="0">
              <a:spcBef>
                <a:spcPts val="540"/>
              </a:spcBef>
              <a:spcAft>
                <a:spcPts val="0"/>
              </a:spcAft>
              <a:buClr>
                <a:schemeClr val="dk1"/>
              </a:buClr>
              <a:buSzPct val="100000"/>
              <a:buFont typeface="Arial"/>
              <a:buChar char="•"/>
            </a:pPr>
            <a:r>
              <a:rPr lang="en-US" sz="2400" dirty="0">
                <a:solidFill>
                  <a:srgbClr val="000000"/>
                </a:solidFill>
              </a:rPr>
              <a:t>Budget p</a:t>
            </a:r>
            <a:r>
              <a:rPr lang="en-US" sz="2400" b="0" i="0" u="none" strike="noStrike" cap="none" dirty="0">
                <a:solidFill>
                  <a:srgbClr val="000000"/>
                </a:solidFill>
                <a:sym typeface="Calibri"/>
              </a:rPr>
              <a:t>rovisions </a:t>
            </a:r>
            <a:r>
              <a:rPr lang="en-US" sz="2400" b="0" i="1" u="none" strike="noStrike" cap="none" dirty="0">
                <a:solidFill>
                  <a:srgbClr val="000000"/>
                </a:solidFill>
                <a:sym typeface="Calibri"/>
              </a:rPr>
              <a:t>(e.g., </a:t>
            </a:r>
            <a:r>
              <a:rPr lang="en-US" sz="2400" i="1" dirty="0">
                <a:solidFill>
                  <a:srgbClr val="000000"/>
                </a:solidFill>
              </a:rPr>
              <a:t>for data collection, analysis, and  </a:t>
            </a:r>
            <a:r>
              <a:rPr lang="en-US" sz="2400" b="0" i="1" u="none" strike="noStrike" cap="none" dirty="0">
                <a:solidFill>
                  <a:srgbClr val="000000"/>
                </a:solidFill>
                <a:sym typeface="Calibri"/>
              </a:rPr>
              <a:t>reporting, additional monitoring in case of unforeseen events, etc.)</a:t>
            </a:r>
          </a:p>
          <a:p>
            <a:pPr marL="342900" marR="0" lvl="0" indent="-342900" algn="l" rtl="0">
              <a:spcBef>
                <a:spcPts val="540"/>
              </a:spcBef>
              <a:spcAft>
                <a:spcPts val="0"/>
              </a:spcAft>
              <a:buClr>
                <a:schemeClr val="dk1"/>
              </a:buClr>
              <a:buSzPct val="100000"/>
              <a:buFont typeface="Arial"/>
              <a:buChar char="•"/>
            </a:pPr>
            <a:r>
              <a:rPr lang="en-US" sz="2400" b="0" i="0" u="none" strike="noStrike" cap="none" dirty="0">
                <a:solidFill>
                  <a:srgbClr val="000000"/>
                </a:solidFill>
                <a:sym typeface="Calibri"/>
              </a:rPr>
              <a:t>Completed DMP</a:t>
            </a:r>
          </a:p>
          <a:p>
            <a:pPr marL="342900" marR="0" lvl="0" indent="-342900" algn="l" rtl="0">
              <a:spcBef>
                <a:spcPts val="540"/>
              </a:spcBef>
              <a:spcAft>
                <a:spcPts val="0"/>
              </a:spcAft>
              <a:buClr>
                <a:schemeClr val="dk1"/>
              </a:buClr>
              <a:buSzPct val="100000"/>
              <a:buFont typeface="Arial"/>
              <a:buNone/>
            </a:pPr>
            <a:endParaRPr sz="2400" b="0" i="0" u="none" strike="noStrike" cap="none" dirty="0">
              <a:solidFill>
                <a:schemeClr val="dk1"/>
              </a:solidFill>
              <a:sym typeface="Calibri"/>
            </a:endParaRPr>
          </a:p>
          <a:p>
            <a:pPr marL="342900" marR="0" lvl="0" indent="-342900" algn="l" rtl="0">
              <a:spcBef>
                <a:spcPts val="540"/>
              </a:spcBef>
              <a:spcAft>
                <a:spcPts val="0"/>
              </a:spcAft>
              <a:buClr>
                <a:schemeClr val="dk1"/>
              </a:buClr>
              <a:buSzPct val="100000"/>
              <a:buFont typeface="Arial"/>
              <a:buNone/>
            </a:pPr>
            <a:endParaRPr sz="2400" b="0" i="0" u="none" strike="noStrike" cap="none" dirty="0">
              <a:solidFill>
                <a:schemeClr val="dk1"/>
              </a:solidFill>
              <a:sym typeface="Calibri"/>
            </a:endParaRPr>
          </a:p>
        </p:txBody>
      </p:sp>
      <p:sp>
        <p:nvSpPr>
          <p:cNvPr id="175" name="Shape 175"/>
          <p:cNvSpPr txBox="1"/>
          <p:nvPr/>
        </p:nvSpPr>
        <p:spPr>
          <a:xfrm>
            <a:off x="6366932" y="1151501"/>
            <a:ext cx="2777100" cy="1015800"/>
          </a:xfrm>
          <a:prstGeom prst="rect">
            <a:avLst/>
          </a:prstGeom>
          <a:gradFill>
            <a:gsLst>
              <a:gs pos="0">
                <a:srgbClr val="F4F8FB"/>
              </a:gs>
              <a:gs pos="74000">
                <a:srgbClr val="AEC5E1"/>
              </a:gs>
              <a:gs pos="83000">
                <a:srgbClr val="AEC5E1"/>
              </a:gs>
              <a:gs pos="100000">
                <a:srgbClr val="C8D8EB"/>
              </a:gs>
            </a:gsLst>
            <a:lin ang="5400000" scaled="0"/>
          </a:gradFill>
          <a:ln w="25400"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2000" b="0" i="1" u="none" strike="noStrike" cap="none">
                <a:solidFill>
                  <a:schemeClr val="dk1"/>
                </a:solidFill>
                <a:latin typeface="Calibri"/>
                <a:ea typeface="Calibri"/>
                <a:cs typeface="Calibri"/>
                <a:sym typeface="Calibri"/>
              </a:rPr>
              <a:t>ODPs must be prepared, submitted, and approved prior to award of funds.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401300" y="490899"/>
            <a:ext cx="7849499" cy="688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a:t>Interim Guidance: </a:t>
            </a:r>
            <a:r>
              <a:rPr lang="en-US" b="0" i="0" u="none" strike="noStrike" cap="none">
                <a:solidFill>
                  <a:schemeClr val="lt1"/>
                </a:solidFill>
                <a:latin typeface="Arial Narrow"/>
                <a:ea typeface="Arial Narrow"/>
                <a:cs typeface="Arial Narrow"/>
                <a:sym typeface="Arial Narrow"/>
              </a:rPr>
              <a:t>ODPs </a:t>
            </a:r>
            <a:r>
              <a:rPr lang="en-US"/>
              <a:t>include</a:t>
            </a:r>
          </a:p>
        </p:txBody>
      </p:sp>
      <p:sp>
        <p:nvSpPr>
          <p:cNvPr id="181" name="Shape 181"/>
          <p:cNvSpPr txBox="1">
            <a:spLocks noGrp="1"/>
          </p:cNvSpPr>
          <p:nvPr>
            <p:ph type="body" idx="1"/>
          </p:nvPr>
        </p:nvSpPr>
        <p:spPr>
          <a:xfrm>
            <a:off x="262175" y="1632699"/>
            <a:ext cx="8793600" cy="4741541"/>
          </a:xfrm>
          <a:prstGeom prst="rect">
            <a:avLst/>
          </a:prstGeom>
          <a:noFill/>
          <a:ln>
            <a:noFill/>
          </a:ln>
        </p:spPr>
        <p:txBody>
          <a:bodyPr lIns="91425" tIns="45700" rIns="91425" bIns="45700" anchor="t" anchorCtr="0">
            <a:noAutofit/>
          </a:bodyPr>
          <a:lstStyle/>
          <a:p>
            <a:pPr marL="342900" marR="0" lvl="0" indent="-368300" algn="l" rtl="0">
              <a:spcBef>
                <a:spcPts val="0"/>
              </a:spcBef>
              <a:spcAft>
                <a:spcPts val="0"/>
              </a:spcAft>
              <a:buClr>
                <a:schemeClr val="dk1"/>
              </a:buClr>
              <a:buSzPct val="100000"/>
              <a:buFont typeface="Arial"/>
              <a:buChar char="•"/>
            </a:pPr>
            <a:r>
              <a:rPr lang="en-US" sz="3000" dirty="0" smtClean="0"/>
              <a:t>Baseline </a:t>
            </a:r>
            <a:r>
              <a:rPr lang="en-US" sz="3000" dirty="0"/>
              <a:t>condition sampling and/or data mining </a:t>
            </a:r>
            <a:r>
              <a:rPr lang="en-US" sz="3000" dirty="0" smtClean="0"/>
              <a:t>plan</a:t>
            </a:r>
          </a:p>
          <a:p>
            <a:pPr marL="342900" marR="0" lvl="0" indent="-368300" algn="l" rtl="0">
              <a:spcBef>
                <a:spcPts val="0"/>
              </a:spcBef>
              <a:spcAft>
                <a:spcPts val="0"/>
              </a:spcAft>
              <a:buClr>
                <a:schemeClr val="dk1"/>
              </a:buClr>
              <a:buSzPct val="100000"/>
              <a:buFont typeface="Arial"/>
              <a:buChar char="•"/>
            </a:pPr>
            <a:r>
              <a:rPr lang="en-US" sz="3000" dirty="0" smtClean="0"/>
              <a:t>Identification </a:t>
            </a:r>
            <a:r>
              <a:rPr lang="en-US" sz="3000" dirty="0"/>
              <a:t>of reference sites/</a:t>
            </a:r>
            <a:r>
              <a:rPr lang="en-US" sz="3000" dirty="0" smtClean="0"/>
              <a:t>conditions</a:t>
            </a:r>
          </a:p>
          <a:p>
            <a:pPr marL="342900" marR="0" lvl="0" indent="-368300" algn="l" rtl="0">
              <a:spcBef>
                <a:spcPts val="0"/>
              </a:spcBef>
              <a:spcAft>
                <a:spcPts val="0"/>
              </a:spcAft>
              <a:buClr>
                <a:schemeClr val="dk1"/>
              </a:buClr>
              <a:buSzPct val="100000"/>
              <a:buFont typeface="Arial"/>
              <a:buChar char="•"/>
            </a:pPr>
            <a:r>
              <a:rPr lang="en-US" sz="3000" dirty="0" smtClean="0"/>
              <a:t>Description </a:t>
            </a:r>
            <a:r>
              <a:rPr lang="en-US" sz="3000" dirty="0"/>
              <a:t>of potential corrective actions if data indicate project </a:t>
            </a:r>
            <a:r>
              <a:rPr lang="en-US" sz="3000" dirty="0" smtClean="0"/>
              <a:t>is not </a:t>
            </a:r>
            <a:r>
              <a:rPr lang="en-US" sz="3000" dirty="0"/>
              <a:t>performing as </a:t>
            </a:r>
            <a:r>
              <a:rPr lang="en-US" sz="3000" dirty="0" smtClean="0"/>
              <a:t>planned</a:t>
            </a:r>
            <a:endParaRPr lang="en-US" sz="3000" b="1" dirty="0" smtClean="0"/>
          </a:p>
          <a:p>
            <a:pPr marL="342900" marR="0" lvl="0" indent="-368300" algn="l" rtl="0">
              <a:spcBef>
                <a:spcPts val="0"/>
              </a:spcBef>
              <a:spcAft>
                <a:spcPts val="0"/>
              </a:spcAft>
              <a:buClr>
                <a:schemeClr val="dk1"/>
              </a:buClr>
              <a:buSzPct val="100000"/>
              <a:buFont typeface="Arial"/>
              <a:buChar char="•"/>
            </a:pPr>
            <a:r>
              <a:rPr lang="en-US" sz="3000" dirty="0" smtClean="0"/>
              <a:t>Data collection details </a:t>
            </a:r>
          </a:p>
          <a:p>
            <a:pPr marR="0" lvl="1" algn="l" rtl="0">
              <a:spcBef>
                <a:spcPts val="0"/>
              </a:spcBef>
              <a:spcAft>
                <a:spcPts val="0"/>
              </a:spcAft>
              <a:buClr>
                <a:schemeClr val="dk1"/>
              </a:buClr>
              <a:buSzPct val="100000"/>
              <a:buFont typeface="Arial"/>
            </a:pPr>
            <a:r>
              <a:rPr lang="en-US" sz="3000" dirty="0"/>
              <a:t>H</a:t>
            </a:r>
            <a:r>
              <a:rPr lang="en-US" sz="3000" dirty="0" smtClean="0"/>
              <a:t>ow</a:t>
            </a:r>
            <a:r>
              <a:rPr lang="en-US" sz="3000" dirty="0"/>
              <a:t>, when, where </a:t>
            </a:r>
            <a:r>
              <a:rPr lang="en-US" sz="2000" i="1" dirty="0"/>
              <a:t>(E &amp; D, compliance, project success, etc.)</a:t>
            </a:r>
          </a:p>
          <a:p>
            <a:pPr marR="0" lvl="1" algn="l" rtl="0">
              <a:spcBef>
                <a:spcPts val="0"/>
              </a:spcBef>
              <a:spcAft>
                <a:spcPts val="0"/>
              </a:spcAft>
              <a:buSzPct val="100000"/>
            </a:pPr>
            <a:r>
              <a:rPr lang="en-US" sz="3000" dirty="0"/>
              <a:t>Consistency with other efforts </a:t>
            </a:r>
            <a:r>
              <a:rPr lang="en-US" sz="2000" i="1" dirty="0"/>
              <a:t>(local, regional)</a:t>
            </a:r>
          </a:p>
          <a:p>
            <a:pPr marL="342900" marR="0" lvl="0" indent="-368300" algn="l" rtl="0">
              <a:spcBef>
                <a:spcPts val="0"/>
              </a:spcBef>
              <a:spcAft>
                <a:spcPts val="0"/>
              </a:spcAft>
              <a:buClr>
                <a:schemeClr val="dk1"/>
              </a:buClr>
              <a:buSzPct val="100000"/>
              <a:buFont typeface="Arial"/>
              <a:buChar char="•"/>
            </a:pPr>
            <a:r>
              <a:rPr lang="en-US" sz="3000" dirty="0"/>
              <a:t>Field and data QA/QC</a:t>
            </a:r>
          </a:p>
          <a:p>
            <a:pPr marL="342900" marR="0" lvl="0" indent="-368300" algn="l" rtl="0">
              <a:spcBef>
                <a:spcPts val="0"/>
              </a:spcBef>
              <a:spcAft>
                <a:spcPts val="0"/>
              </a:spcAft>
              <a:buClr>
                <a:schemeClr val="dk1"/>
              </a:buClr>
              <a:buSzPct val="100000"/>
              <a:buFont typeface="Arial"/>
              <a:buChar char="•"/>
            </a:pPr>
            <a:r>
              <a:rPr lang="en-US" sz="3000" dirty="0"/>
              <a:t>Statistical analyses</a:t>
            </a:r>
          </a:p>
          <a:p>
            <a:pPr marL="342900" marR="0" lvl="0" indent="-368300" algn="l" rtl="0">
              <a:spcBef>
                <a:spcPts val="0"/>
              </a:spcBef>
              <a:spcAft>
                <a:spcPts val="0"/>
              </a:spcAft>
              <a:buClr>
                <a:schemeClr val="dk1"/>
              </a:buClr>
              <a:buSzPct val="100000"/>
              <a:buFont typeface="Arial"/>
              <a:buChar char="•"/>
            </a:pPr>
            <a:r>
              <a:rPr lang="en-US" sz="3000" dirty="0"/>
              <a:t>Contingency monitoring  </a:t>
            </a:r>
          </a:p>
        </p:txBody>
      </p:sp>
    </p:spTree>
  </p:cSld>
  <p:clrMapOvr>
    <a:masterClrMapping/>
  </p:clrMapOvr>
  <p:transition spd="slow">
    <p:cut/>
  </p:transition>
</p:sld>
</file>

<file path=ppt/theme/theme1.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1671</Words>
  <Application>Microsoft Macintosh PowerPoint</Application>
  <PresentationFormat>On-screen Show (4:3)</PresentationFormat>
  <Paragraphs>191</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Narrow</vt:lpstr>
      <vt:lpstr>Calibri</vt:lpstr>
      <vt:lpstr>1_Custom Design</vt:lpstr>
      <vt:lpstr>Data Collection &amp; Management: Observational Data Plan (ODP)  &amp;  Data Management Plan (DMP)</vt:lpstr>
      <vt:lpstr>Federal Requirements </vt:lpstr>
      <vt:lpstr>All Council Funded…</vt:lpstr>
      <vt:lpstr>PowerPoint Presentation</vt:lpstr>
      <vt:lpstr>Purpose of ODPs &amp; DMPs</vt:lpstr>
      <vt:lpstr>Interim Guidance(s)</vt:lpstr>
      <vt:lpstr>ODP Considerations</vt:lpstr>
      <vt:lpstr>Interim Guidance: ODPs include</vt:lpstr>
      <vt:lpstr>Interim Guidance: ODPs include</vt:lpstr>
      <vt:lpstr>ODP Template: Appendix A</vt:lpstr>
      <vt:lpstr>Example ODP: Appendices B-D</vt:lpstr>
      <vt:lpstr>Interim Guidance: Example Metric</vt:lpstr>
      <vt:lpstr>Interim Guidance: ODP</vt:lpstr>
      <vt:lpstr>Data Management Plan (DMP)</vt:lpstr>
      <vt:lpstr>Interim Guidance: DMP</vt:lpstr>
      <vt:lpstr>Interim Guidance: DMPs Include</vt:lpstr>
      <vt:lpstr>Interim Guidance: DMPs</vt:lpstr>
      <vt:lpstr>DMP Template</vt:lpstr>
      <vt:lpstr>DMP Example</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Collection &amp; Management: Observational Data Plan (ODP)  &amp;  Data Management Plan (DMP)</dc:title>
  <dc:creator>Sarai Piazza</dc:creator>
  <cp:lastModifiedBy>Henkel, Jessica R</cp:lastModifiedBy>
  <cp:revision>19</cp:revision>
  <dcterms:modified xsi:type="dcterms:W3CDTF">2016-05-05T18:26:45Z</dcterms:modified>
</cp:coreProperties>
</file>